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9"/>
  </p:notesMasterIdLst>
  <p:sldIdLst>
    <p:sldId id="256" r:id="rId2"/>
    <p:sldId id="259" r:id="rId3"/>
    <p:sldId id="260" r:id="rId4"/>
    <p:sldId id="261" r:id="rId5"/>
    <p:sldId id="401" r:id="rId6"/>
    <p:sldId id="402" r:id="rId7"/>
    <p:sldId id="406" r:id="rId8"/>
    <p:sldId id="403" r:id="rId9"/>
    <p:sldId id="404" r:id="rId10"/>
    <p:sldId id="302" r:id="rId11"/>
    <p:sldId id="308" r:id="rId12"/>
    <p:sldId id="396" r:id="rId13"/>
    <p:sldId id="405" r:id="rId14"/>
    <p:sldId id="397" r:id="rId15"/>
    <p:sldId id="322" r:id="rId16"/>
    <p:sldId id="307" r:id="rId17"/>
    <p:sldId id="400" r:id="rId18"/>
    <p:sldId id="310" r:id="rId19"/>
    <p:sldId id="278" r:id="rId20"/>
    <p:sldId id="279" r:id="rId21"/>
    <p:sldId id="262" r:id="rId22"/>
    <p:sldId id="263" r:id="rId23"/>
    <p:sldId id="266" r:id="rId24"/>
    <p:sldId id="267"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326" r:id="rId39"/>
    <p:sldId id="423" r:id="rId40"/>
    <p:sldId id="424" r:id="rId41"/>
    <p:sldId id="459" r:id="rId42"/>
    <p:sldId id="460" r:id="rId43"/>
    <p:sldId id="461" r:id="rId44"/>
    <p:sldId id="277" r:id="rId45"/>
    <p:sldId id="276" r:id="rId46"/>
    <p:sldId id="327" r:id="rId47"/>
    <p:sldId id="270" r:id="rId48"/>
    <p:sldId id="312" r:id="rId49"/>
    <p:sldId id="314" r:id="rId50"/>
    <p:sldId id="272" r:id="rId51"/>
    <p:sldId id="425" r:id="rId52"/>
    <p:sldId id="426" r:id="rId53"/>
    <p:sldId id="427" r:id="rId54"/>
    <p:sldId id="431" r:id="rId55"/>
    <p:sldId id="430" r:id="rId56"/>
    <p:sldId id="432" r:id="rId57"/>
    <p:sldId id="428" r:id="rId58"/>
    <p:sldId id="429" r:id="rId59"/>
    <p:sldId id="433" r:id="rId60"/>
    <p:sldId id="434" r:id="rId61"/>
    <p:sldId id="435" r:id="rId62"/>
    <p:sldId id="436" r:id="rId63"/>
    <p:sldId id="458" r:id="rId64"/>
    <p:sldId id="437" r:id="rId65"/>
    <p:sldId id="271" r:id="rId66"/>
    <p:sldId id="303" r:id="rId67"/>
    <p:sldId id="304" r:id="rId68"/>
    <p:sldId id="305" r:id="rId69"/>
    <p:sldId id="315" r:id="rId70"/>
    <p:sldId id="273" r:id="rId71"/>
    <p:sldId id="274" r:id="rId72"/>
    <p:sldId id="275" r:id="rId73"/>
    <p:sldId id="317" r:id="rId74"/>
    <p:sldId id="284" r:id="rId75"/>
    <p:sldId id="285" r:id="rId76"/>
    <p:sldId id="286" r:id="rId77"/>
    <p:sldId id="287" r:id="rId78"/>
    <p:sldId id="438" r:id="rId79"/>
    <p:sldId id="318" r:id="rId80"/>
    <p:sldId id="319" r:id="rId81"/>
    <p:sldId id="320" r:id="rId82"/>
    <p:sldId id="321" r:id="rId83"/>
    <p:sldId id="446" r:id="rId84"/>
    <p:sldId id="439" r:id="rId85"/>
    <p:sldId id="440" r:id="rId86"/>
    <p:sldId id="441" r:id="rId87"/>
    <p:sldId id="442" r:id="rId88"/>
    <p:sldId id="443" r:id="rId89"/>
    <p:sldId id="444" r:id="rId90"/>
    <p:sldId id="445" r:id="rId91"/>
    <p:sldId id="288" r:id="rId92"/>
    <p:sldId id="289" r:id="rId93"/>
    <p:sldId id="290" r:id="rId94"/>
    <p:sldId id="291" r:id="rId95"/>
    <p:sldId id="293" r:id="rId96"/>
    <p:sldId id="292" r:id="rId97"/>
    <p:sldId id="450" r:id="rId98"/>
    <p:sldId id="448" r:id="rId99"/>
    <p:sldId id="451" r:id="rId100"/>
    <p:sldId id="452" r:id="rId101"/>
    <p:sldId id="453" r:id="rId102"/>
    <p:sldId id="449" r:id="rId103"/>
    <p:sldId id="457" r:id="rId104"/>
    <p:sldId id="456" r:id="rId105"/>
    <p:sldId id="454" r:id="rId106"/>
    <p:sldId id="455" r:id="rId107"/>
    <p:sldId id="323" r:id="rId10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6666"/>
    <a:srgbClr val="99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48" autoAdjust="0"/>
  </p:normalViewPr>
  <p:slideViewPr>
    <p:cSldViewPr>
      <p:cViewPr varScale="1">
        <p:scale>
          <a:sx n="229" d="100"/>
          <a:sy n="229" d="100"/>
        </p:scale>
        <p:origin x="295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63C31E-1B70-4665-A071-1060E6613664}" type="slidenum">
              <a:rPr lang="en-GB"/>
              <a:pPr>
                <a:defRPr/>
              </a:pPr>
              <a:t>‹N°›</a:t>
            </a:fld>
            <a:endParaRPr lang="en-GB"/>
          </a:p>
        </p:txBody>
      </p:sp>
    </p:spTree>
    <p:extLst>
      <p:ext uri="{BB962C8B-B14F-4D97-AF65-F5344CB8AC3E}">
        <p14:creationId xmlns:p14="http://schemas.microsoft.com/office/powerpoint/2010/main" val="195780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1</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251591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774D1A7-8A07-4934-A40F-3A0BB4F32E5B}" type="slidenum">
              <a:rPr lang="en-GB" smtClean="0"/>
              <a:pPr/>
              <a:t>14</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15206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B769806-1F00-4990-8258-FF63B19DA542}" type="slidenum">
              <a:rPr lang="en-GB" smtClean="0"/>
              <a:pPr/>
              <a:t>15</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lnSpc>
                <a:spcPct val="90000"/>
              </a:lnSpc>
            </a:pPr>
            <a:r>
              <a:rPr lang="en-GB" dirty="0" smtClean="0"/>
              <a:t>Un </a:t>
            </a:r>
            <a:r>
              <a:rPr lang="en-GB" dirty="0" err="1" smtClean="0"/>
              <a:t>langage</a:t>
            </a:r>
            <a:r>
              <a:rPr lang="en-GB" dirty="0" smtClean="0"/>
              <a:t> de script </a:t>
            </a:r>
            <a:r>
              <a:rPr lang="en-GB" dirty="0" err="1" smtClean="0"/>
              <a:t>ça</a:t>
            </a:r>
            <a:r>
              <a:rPr lang="en-GB" dirty="0" smtClean="0"/>
              <a:t> </a:t>
            </a:r>
            <a:r>
              <a:rPr lang="en-GB" dirty="0" err="1" smtClean="0"/>
              <a:t>signifie</a:t>
            </a:r>
            <a:r>
              <a:rPr lang="en-GB" dirty="0" smtClean="0"/>
              <a:t> que le programme </a:t>
            </a:r>
            <a:r>
              <a:rPr lang="en-GB" dirty="0" err="1" smtClean="0"/>
              <a:t>peut</a:t>
            </a:r>
            <a:r>
              <a:rPr lang="en-GB" dirty="0" smtClean="0"/>
              <a:t> </a:t>
            </a:r>
            <a:r>
              <a:rPr lang="en-GB" dirty="0" err="1" smtClean="0"/>
              <a:t>s’exécuter</a:t>
            </a:r>
            <a:r>
              <a:rPr lang="en-GB" dirty="0" smtClean="0"/>
              <a:t> </a:t>
            </a:r>
            <a:r>
              <a:rPr lang="en-GB" dirty="0" err="1" smtClean="0"/>
              <a:t>directement</a:t>
            </a:r>
            <a:r>
              <a:rPr lang="en-GB" dirty="0" smtClean="0"/>
              <a:t>, </a:t>
            </a:r>
            <a:r>
              <a:rPr lang="en-GB" dirty="0" err="1" smtClean="0"/>
              <a:t>ligne</a:t>
            </a:r>
            <a:r>
              <a:rPr lang="en-GB" dirty="0" smtClean="0"/>
              <a:t> par </a:t>
            </a:r>
            <a:r>
              <a:rPr lang="en-GB" dirty="0" err="1" smtClean="0"/>
              <a:t>ligne</a:t>
            </a:r>
            <a:r>
              <a:rPr lang="en-GB" dirty="0" smtClean="0"/>
              <a:t> du début à la fin sans compilation.</a:t>
            </a:r>
          </a:p>
          <a:p>
            <a:pPr eaLnBrk="1" hangingPunct="1">
              <a:lnSpc>
                <a:spcPct val="90000"/>
              </a:lnSpc>
            </a:pPr>
            <a:r>
              <a:rPr lang="en-GB" dirty="0" smtClean="0"/>
              <a:t>Les scripts </a:t>
            </a:r>
            <a:r>
              <a:rPr lang="en-GB" dirty="0" err="1" smtClean="0"/>
              <a:t>sh</a:t>
            </a:r>
            <a:r>
              <a:rPr lang="en-GB" dirty="0" smtClean="0"/>
              <a:t>, bash, </a:t>
            </a:r>
            <a:r>
              <a:rPr lang="en-GB" dirty="0" err="1" smtClean="0"/>
              <a:t>csh</a:t>
            </a:r>
            <a:r>
              <a:rPr lang="en-GB" dirty="0" smtClean="0"/>
              <a:t>, </a:t>
            </a:r>
            <a:r>
              <a:rPr lang="en-GB" dirty="0" err="1" smtClean="0"/>
              <a:t>tcsh</a:t>
            </a:r>
            <a:r>
              <a:rPr lang="en-GB" dirty="0" smtClean="0"/>
              <a:t> (</a:t>
            </a:r>
            <a:r>
              <a:rPr lang="en-GB" dirty="0" err="1" smtClean="0"/>
              <a:t>très</a:t>
            </a:r>
            <a:r>
              <a:rPr lang="en-GB" dirty="0" smtClean="0"/>
              <a:t> </a:t>
            </a:r>
            <a:r>
              <a:rPr lang="en-GB" dirty="0" err="1" smtClean="0"/>
              <a:t>basiques</a:t>
            </a:r>
            <a:r>
              <a:rPr lang="en-GB" dirty="0" smtClean="0"/>
              <a:t>) </a:t>
            </a:r>
            <a:r>
              <a:rPr lang="en-GB" dirty="0" err="1" smtClean="0"/>
              <a:t>permettent</a:t>
            </a:r>
            <a:r>
              <a:rPr lang="en-GB" dirty="0" smtClean="0"/>
              <a:t> surtout de lancer des programmes.</a:t>
            </a:r>
          </a:p>
          <a:p>
            <a:pPr eaLnBrk="1" hangingPunct="1">
              <a:lnSpc>
                <a:spcPct val="90000"/>
              </a:lnSpc>
            </a:pPr>
            <a:r>
              <a:rPr lang="en-GB" dirty="0" smtClean="0"/>
              <a:t>Les </a:t>
            </a:r>
            <a:r>
              <a:rPr lang="en-GB" dirty="0" err="1" smtClean="0"/>
              <a:t>Tcl</a:t>
            </a:r>
            <a:r>
              <a:rPr lang="en-GB" dirty="0" smtClean="0"/>
              <a:t>, Perl, Python, </a:t>
            </a:r>
            <a:r>
              <a:rPr lang="en-GB" dirty="0" err="1" smtClean="0"/>
              <a:t>etc</a:t>
            </a:r>
            <a:r>
              <a:rPr lang="en-GB" dirty="0" smtClean="0"/>
              <a:t> le </a:t>
            </a:r>
            <a:r>
              <a:rPr lang="en-GB" dirty="0" err="1" smtClean="0"/>
              <a:t>permettent</a:t>
            </a:r>
            <a:r>
              <a:rPr lang="en-GB" dirty="0" smtClean="0"/>
              <a:t> </a:t>
            </a:r>
            <a:r>
              <a:rPr lang="en-GB" dirty="0" err="1" smtClean="0"/>
              <a:t>aussi</a:t>
            </a:r>
            <a:r>
              <a:rPr lang="en-GB" dirty="0" smtClean="0"/>
              <a:t> </a:t>
            </a:r>
            <a:r>
              <a:rPr lang="en-GB" dirty="0" err="1" smtClean="0"/>
              <a:t>mais</a:t>
            </a:r>
            <a:r>
              <a:rPr lang="en-GB" dirty="0" smtClean="0"/>
              <a:t> font surtout les choses </a:t>
            </a:r>
            <a:r>
              <a:rPr lang="en-GB" dirty="0" err="1" smtClean="0"/>
              <a:t>eux-mêmes</a:t>
            </a:r>
            <a:r>
              <a:rPr lang="en-GB" dirty="0" smtClean="0"/>
              <a:t>.</a:t>
            </a:r>
          </a:p>
          <a:p>
            <a:pPr eaLnBrk="1" hangingPunct="1">
              <a:lnSpc>
                <a:spcPct val="90000"/>
              </a:lnSpc>
            </a:pPr>
            <a:r>
              <a:rPr lang="en-GB" dirty="0" smtClean="0"/>
              <a:t>C </a:t>
            </a:r>
            <a:r>
              <a:rPr lang="en-GB" dirty="0" err="1" smtClean="0"/>
              <a:t>est</a:t>
            </a:r>
            <a:r>
              <a:rPr lang="en-GB" dirty="0" smtClean="0"/>
              <a:t> le plus </a:t>
            </a:r>
            <a:r>
              <a:rPr lang="en-GB" dirty="0" err="1" smtClean="0"/>
              <a:t>proche</a:t>
            </a:r>
            <a:r>
              <a:rPr lang="en-GB" dirty="0" smtClean="0"/>
              <a:t> de la machine et surtout </a:t>
            </a:r>
            <a:r>
              <a:rPr lang="en-GB" dirty="0" err="1" smtClean="0"/>
              <a:t>presque</a:t>
            </a:r>
            <a:r>
              <a:rPr lang="en-GB" dirty="0" smtClean="0"/>
              <a:t> tout </a:t>
            </a:r>
            <a:r>
              <a:rPr lang="en-GB" dirty="0" err="1" smtClean="0"/>
              <a:t>est</a:t>
            </a:r>
            <a:r>
              <a:rPr lang="en-GB" dirty="0" smtClean="0"/>
              <a:t> </a:t>
            </a:r>
            <a:r>
              <a:rPr lang="en-GB" dirty="0" err="1" smtClean="0"/>
              <a:t>écrit</a:t>
            </a:r>
            <a:r>
              <a:rPr lang="en-GB" dirty="0" smtClean="0"/>
              <a:t> à la base </a:t>
            </a:r>
            <a:r>
              <a:rPr lang="en-GB" dirty="0" err="1" smtClean="0"/>
              <a:t>en</a:t>
            </a:r>
            <a:r>
              <a:rPr lang="en-GB" dirty="0" smtClean="0"/>
              <a:t> C (</a:t>
            </a:r>
            <a:r>
              <a:rPr lang="en-GB" dirty="0" err="1" smtClean="0"/>
              <a:t>même</a:t>
            </a:r>
            <a:r>
              <a:rPr lang="en-GB" dirty="0" smtClean="0"/>
              <a:t> C, C++, Java, </a:t>
            </a:r>
            <a:r>
              <a:rPr lang="en-GB" dirty="0" err="1" smtClean="0"/>
              <a:t>Tcl</a:t>
            </a:r>
            <a:r>
              <a:rPr lang="en-GB" dirty="0" smtClean="0"/>
              <a:t>, etc.)</a:t>
            </a:r>
          </a:p>
          <a:p>
            <a:pPr eaLnBrk="1" hangingPunct="1">
              <a:lnSpc>
                <a:spcPct val="90000"/>
              </a:lnSpc>
            </a:pPr>
            <a:r>
              <a:rPr lang="en-GB" dirty="0" smtClean="0"/>
              <a:t>C et C++ </a:t>
            </a:r>
            <a:r>
              <a:rPr lang="en-GB" dirty="0" err="1" smtClean="0"/>
              <a:t>doivent</a:t>
            </a:r>
            <a:r>
              <a:rPr lang="en-GB" dirty="0" smtClean="0"/>
              <a:t> </a:t>
            </a:r>
            <a:r>
              <a:rPr lang="en-GB" dirty="0" err="1" smtClean="0"/>
              <a:t>être</a:t>
            </a:r>
            <a:r>
              <a:rPr lang="en-GB" dirty="0" smtClean="0"/>
              <a:t> </a:t>
            </a:r>
            <a:r>
              <a:rPr lang="en-GB" dirty="0" err="1" smtClean="0"/>
              <a:t>compilé</a:t>
            </a:r>
            <a:r>
              <a:rPr lang="en-GB" dirty="0" smtClean="0"/>
              <a:t> pour le type de machine sur </a:t>
            </a:r>
            <a:r>
              <a:rPr lang="en-GB" dirty="0" err="1" smtClean="0"/>
              <a:t>lequel</a:t>
            </a:r>
            <a:r>
              <a:rPr lang="en-GB" dirty="0" smtClean="0"/>
              <a:t> </a:t>
            </a:r>
            <a:r>
              <a:rPr lang="en-GB" dirty="0" err="1" smtClean="0"/>
              <a:t>il</a:t>
            </a:r>
            <a:r>
              <a:rPr lang="en-GB" dirty="0" smtClean="0"/>
              <a:t> </a:t>
            </a:r>
            <a:r>
              <a:rPr lang="en-GB" dirty="0" err="1" smtClean="0"/>
              <a:t>va</a:t>
            </a:r>
            <a:r>
              <a:rPr lang="en-GB" dirty="0" smtClean="0"/>
              <a:t> </a:t>
            </a:r>
            <a:r>
              <a:rPr lang="en-GB" dirty="0" err="1" smtClean="0"/>
              <a:t>tourner</a:t>
            </a:r>
            <a:r>
              <a:rPr lang="en-GB" dirty="0" smtClean="0"/>
              <a:t>.</a:t>
            </a:r>
          </a:p>
          <a:p>
            <a:pPr eaLnBrk="1" hangingPunct="1">
              <a:lnSpc>
                <a:spcPct val="90000"/>
              </a:lnSpc>
            </a:pPr>
            <a:r>
              <a:rPr lang="en-GB" dirty="0" smtClean="0"/>
              <a:t>Java </a:t>
            </a:r>
            <a:r>
              <a:rPr lang="en-GB" dirty="0" err="1" smtClean="0"/>
              <a:t>est</a:t>
            </a:r>
            <a:r>
              <a:rPr lang="en-GB" dirty="0" smtClean="0"/>
              <a:t> </a:t>
            </a:r>
            <a:r>
              <a:rPr lang="en-GB" dirty="0" err="1" smtClean="0"/>
              <a:t>compilé</a:t>
            </a:r>
            <a:r>
              <a:rPr lang="en-GB" dirty="0" smtClean="0"/>
              <a:t> </a:t>
            </a:r>
            <a:r>
              <a:rPr lang="en-GB" dirty="0" err="1" smtClean="0"/>
              <a:t>en</a:t>
            </a:r>
            <a:r>
              <a:rPr lang="en-GB" dirty="0" smtClean="0"/>
              <a:t> p-code qui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la Java </a:t>
            </a:r>
            <a:r>
              <a:rPr lang="en-GB" dirty="0" err="1" smtClean="0"/>
              <a:t>Virtuelle</a:t>
            </a:r>
            <a:r>
              <a:rPr lang="en-GB" dirty="0" smtClean="0"/>
              <a:t> Machine</a:t>
            </a:r>
          </a:p>
          <a:p>
            <a:pPr eaLnBrk="1" hangingPunct="1">
              <a:lnSpc>
                <a:spcPct val="90000"/>
              </a:lnSpc>
            </a:pPr>
            <a:r>
              <a:rPr lang="en-GB" dirty="0" smtClean="0"/>
              <a:t>Le </a:t>
            </a:r>
            <a:r>
              <a:rPr lang="en-GB" dirty="0" err="1" smtClean="0"/>
              <a:t>même</a:t>
            </a:r>
            <a:r>
              <a:rPr lang="en-GB" dirty="0" smtClean="0"/>
              <a:t> </a:t>
            </a:r>
            <a:r>
              <a:rPr lang="en-GB" dirty="0" err="1" smtClean="0"/>
              <a:t>fichier</a:t>
            </a:r>
            <a:r>
              <a:rPr lang="en-GB" dirty="0" smtClean="0"/>
              <a:t> </a:t>
            </a:r>
            <a:r>
              <a:rPr lang="en-GB" dirty="0" err="1" smtClean="0"/>
              <a:t>Tcl</a:t>
            </a:r>
            <a:r>
              <a:rPr lang="en-GB" dirty="0" smtClean="0"/>
              <a:t>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a:t>
            </a:r>
            <a:r>
              <a:rPr lang="en-GB" dirty="0" err="1" smtClean="0"/>
              <a:t>Tcl</a:t>
            </a:r>
            <a:r>
              <a:rPr lang="en-GB" dirty="0" smtClean="0"/>
              <a:t>.</a:t>
            </a:r>
          </a:p>
          <a:p>
            <a:pPr eaLnBrk="1" hangingPunct="1">
              <a:lnSpc>
                <a:spcPct val="90000"/>
              </a:lnSpc>
            </a:pPr>
            <a:r>
              <a:rPr lang="en-GB" dirty="0" err="1" smtClean="0"/>
              <a:t>Tcl</a:t>
            </a:r>
            <a:r>
              <a:rPr lang="en-GB" dirty="0" smtClean="0"/>
              <a:t> </a:t>
            </a:r>
            <a:r>
              <a:rPr lang="en-GB" dirty="0" err="1" smtClean="0"/>
              <a:t>permet</a:t>
            </a:r>
            <a:r>
              <a:rPr lang="en-GB" dirty="0" smtClean="0"/>
              <a:t> </a:t>
            </a:r>
            <a:r>
              <a:rPr lang="en-GB" dirty="0" err="1" smtClean="0"/>
              <a:t>aussi</a:t>
            </a:r>
            <a:r>
              <a:rPr lang="en-GB" dirty="0" smtClean="0"/>
              <a:t> la </a:t>
            </a:r>
            <a:r>
              <a:rPr lang="en-GB" dirty="0" err="1" smtClean="0"/>
              <a:t>programmation</a:t>
            </a:r>
            <a:r>
              <a:rPr lang="en-GB" dirty="0" smtClean="0"/>
              <a:t> </a:t>
            </a:r>
            <a:r>
              <a:rPr lang="en-GB" dirty="0" err="1" smtClean="0"/>
              <a:t>orientée</a:t>
            </a:r>
            <a:r>
              <a:rPr lang="en-GB" dirty="0" smtClean="0"/>
              <a:t> objet </a:t>
            </a:r>
            <a:r>
              <a:rPr lang="en-GB" dirty="0" err="1" smtClean="0"/>
              <a:t>mais</a:t>
            </a:r>
            <a:r>
              <a:rPr lang="en-GB" dirty="0" smtClean="0"/>
              <a:t> on </a:t>
            </a:r>
            <a:r>
              <a:rPr lang="en-GB" dirty="0" err="1" smtClean="0"/>
              <a:t>n’en</a:t>
            </a:r>
            <a:r>
              <a:rPr lang="en-GB" dirty="0" smtClean="0"/>
              <a:t> a pas </a:t>
            </a:r>
            <a:r>
              <a:rPr lang="en-GB" dirty="0" err="1" smtClean="0"/>
              <a:t>besoin</a:t>
            </a:r>
            <a:r>
              <a:rPr lang="en-GB" dirty="0" smtClean="0"/>
              <a:t> </a:t>
            </a:r>
            <a:r>
              <a:rPr lang="en-GB" dirty="0" err="1" smtClean="0"/>
              <a:t>dans</a:t>
            </a:r>
            <a:r>
              <a:rPr lang="en-GB" dirty="0" smtClean="0"/>
              <a:t> </a:t>
            </a:r>
            <a:r>
              <a:rPr lang="en-GB" dirty="0" err="1" smtClean="0"/>
              <a:t>l’immédiat</a:t>
            </a:r>
            <a:r>
              <a:rPr lang="en-GB" dirty="0" smtClean="0"/>
              <a:t>.</a:t>
            </a:r>
          </a:p>
          <a:p>
            <a:pPr eaLnBrk="1" hangingPunct="1">
              <a:lnSpc>
                <a:spcPct val="90000"/>
              </a:lnSpc>
            </a:pPr>
            <a:r>
              <a:rPr lang="en-GB" dirty="0" err="1" smtClean="0"/>
              <a:t>Tcl</a:t>
            </a:r>
            <a:r>
              <a:rPr lang="en-GB" dirty="0" smtClean="0"/>
              <a:t> a </a:t>
            </a:r>
            <a:r>
              <a:rPr lang="en-GB" dirty="0" err="1" smtClean="0"/>
              <a:t>très</a:t>
            </a:r>
            <a:r>
              <a:rPr lang="en-GB" dirty="0" smtClean="0"/>
              <a:t> </a:t>
            </a:r>
            <a:r>
              <a:rPr lang="en-GB" dirty="0" err="1" smtClean="0"/>
              <a:t>peu</a:t>
            </a:r>
            <a:r>
              <a:rPr lang="en-GB" dirty="0" smtClean="0"/>
              <a:t> de </a:t>
            </a:r>
            <a:r>
              <a:rPr lang="en-GB" dirty="0" err="1" smtClean="0"/>
              <a:t>commandes</a:t>
            </a:r>
            <a:r>
              <a:rPr lang="en-GB" dirty="0" smtClean="0"/>
              <a:t>, </a:t>
            </a:r>
            <a:r>
              <a:rPr lang="en-GB" dirty="0" err="1" smtClean="0"/>
              <a:t>il</a:t>
            </a:r>
            <a:r>
              <a:rPr lang="en-GB" dirty="0" smtClean="0"/>
              <a:t> </a:t>
            </a:r>
            <a:r>
              <a:rPr lang="en-GB" dirty="0" err="1" smtClean="0"/>
              <a:t>est</a:t>
            </a:r>
            <a:r>
              <a:rPr lang="en-GB" dirty="0" smtClean="0"/>
              <a:t> beau et </a:t>
            </a:r>
            <a:r>
              <a:rPr lang="en-GB" dirty="0" err="1" smtClean="0"/>
              <a:t>très</a:t>
            </a:r>
            <a:r>
              <a:rPr lang="en-GB" dirty="0" smtClean="0"/>
              <a:t> </a:t>
            </a:r>
            <a:r>
              <a:rPr lang="en-GB" dirty="0" err="1" smtClean="0"/>
              <a:t>logique</a:t>
            </a:r>
            <a:r>
              <a:rPr lang="en-GB" dirty="0" smtClean="0"/>
              <a:t> </a:t>
            </a:r>
            <a:r>
              <a:rPr lang="en-GB" dirty="0" err="1" smtClean="0"/>
              <a:t>donc</a:t>
            </a:r>
            <a:r>
              <a:rPr lang="en-GB" dirty="0" smtClean="0"/>
              <a:t> simple.</a:t>
            </a:r>
          </a:p>
          <a:p>
            <a:pPr eaLnBrk="1" hangingPunct="1">
              <a:lnSpc>
                <a:spcPct val="90000"/>
              </a:lnSpc>
            </a:pPr>
            <a:r>
              <a:rPr lang="en-GB" dirty="0" err="1" smtClean="0"/>
              <a:t>L’extension</a:t>
            </a:r>
            <a:r>
              <a:rPr lang="en-GB" dirty="0" smtClean="0"/>
              <a:t> </a:t>
            </a:r>
            <a:r>
              <a:rPr lang="en-GB" dirty="0" err="1" smtClean="0"/>
              <a:t>Tk</a:t>
            </a:r>
            <a:r>
              <a:rPr lang="en-GB" dirty="0" smtClean="0"/>
              <a:t> (qui </a:t>
            </a:r>
            <a:r>
              <a:rPr lang="en-GB" dirty="0" err="1" smtClean="0"/>
              <a:t>est</a:t>
            </a:r>
            <a:r>
              <a:rPr lang="en-GB" dirty="0" smtClean="0"/>
              <a:t> </a:t>
            </a:r>
            <a:r>
              <a:rPr lang="en-GB" dirty="0" err="1" smtClean="0"/>
              <a:t>aussi</a:t>
            </a:r>
            <a:r>
              <a:rPr lang="en-GB" dirty="0" smtClean="0"/>
              <a:t> </a:t>
            </a:r>
            <a:r>
              <a:rPr lang="en-GB" dirty="0" err="1" smtClean="0"/>
              <a:t>dispo</a:t>
            </a:r>
            <a:r>
              <a:rPr lang="en-GB" dirty="0" smtClean="0"/>
              <a:t> </a:t>
            </a:r>
            <a:r>
              <a:rPr lang="en-GB" dirty="0" err="1" smtClean="0"/>
              <a:t>dans</a:t>
            </a:r>
            <a:r>
              <a:rPr lang="en-GB" dirty="0" smtClean="0"/>
              <a:t> Perl/</a:t>
            </a:r>
            <a:r>
              <a:rPr lang="en-GB" dirty="0" err="1" smtClean="0"/>
              <a:t>Tk</a:t>
            </a:r>
            <a:r>
              <a:rPr lang="en-GB" dirty="0" smtClean="0"/>
              <a:t>) </a:t>
            </a:r>
            <a:r>
              <a:rPr lang="en-GB" dirty="0" err="1" smtClean="0"/>
              <a:t>est</a:t>
            </a:r>
            <a:r>
              <a:rPr lang="en-GB" dirty="0" smtClean="0"/>
              <a:t> </a:t>
            </a:r>
            <a:r>
              <a:rPr lang="en-GB" dirty="0" err="1" smtClean="0"/>
              <a:t>vraiment</a:t>
            </a:r>
            <a:r>
              <a:rPr lang="en-GB" dirty="0" smtClean="0"/>
              <a:t> facile et </a:t>
            </a:r>
            <a:r>
              <a:rPr lang="en-GB" dirty="0" err="1" smtClean="0"/>
              <a:t>puissante</a:t>
            </a:r>
            <a:r>
              <a:rPr lang="en-GB" dirty="0" smtClean="0"/>
              <a:t>.</a:t>
            </a:r>
          </a:p>
          <a:p>
            <a:pPr eaLnBrk="1" hangingPunct="1">
              <a:lnSpc>
                <a:spcPct val="90000"/>
              </a:lnSpc>
            </a:pPr>
            <a:r>
              <a:rPr lang="en-GB" dirty="0" smtClean="0"/>
              <a:t> </a:t>
            </a:r>
          </a:p>
          <a:p>
            <a:pPr eaLnBrk="1" hangingPunct="1">
              <a:lnSpc>
                <a:spcPct val="90000"/>
              </a:lnSpc>
            </a:pPr>
            <a:r>
              <a:rPr lang="en-GB" dirty="0" smtClean="0"/>
              <a:t>  </a:t>
            </a:r>
          </a:p>
        </p:txBody>
      </p:sp>
    </p:spTree>
    <p:extLst>
      <p:ext uri="{BB962C8B-B14F-4D97-AF65-F5344CB8AC3E}">
        <p14:creationId xmlns:p14="http://schemas.microsoft.com/office/powerpoint/2010/main" val="259335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0BDB587-564A-4EB5-AA73-0CC5A70927C5}" type="slidenum">
              <a:rPr lang="en-GB" smtClean="0"/>
              <a:pPr/>
              <a:t>16</a:t>
            </a:fld>
            <a:endParaRPr lang="en-GB"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55647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2A2B213-3918-4524-9CE2-DC83486FA1B0}" type="slidenum">
              <a:rPr lang="en-GB" smtClean="0"/>
              <a:pPr/>
              <a:t>18</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GB" dirty="0" err="1" smtClean="0"/>
              <a:t>Nous</a:t>
            </a:r>
            <a:r>
              <a:rPr lang="en-GB" dirty="0" smtClean="0"/>
              <a:t> </a:t>
            </a:r>
            <a:r>
              <a:rPr lang="en-GB" dirty="0" err="1" smtClean="0"/>
              <a:t>verrons</a:t>
            </a:r>
            <a:r>
              <a:rPr lang="en-GB" dirty="0" smtClean="0"/>
              <a:t> plus </a:t>
            </a:r>
            <a:r>
              <a:rPr lang="en-GB" dirty="0" err="1" smtClean="0"/>
              <a:t>tard</a:t>
            </a:r>
            <a:r>
              <a:rPr lang="en-GB" dirty="0" smtClean="0"/>
              <a:t> comment lancer un programme.  </a:t>
            </a:r>
          </a:p>
          <a:p>
            <a:pPr eaLnBrk="1" hangingPunct="1"/>
            <a:r>
              <a:rPr lang="en-GB" dirty="0" err="1" smtClean="0"/>
              <a:t>Examinons</a:t>
            </a:r>
            <a:r>
              <a:rPr lang="en-GB" dirty="0" smtClean="0"/>
              <a:t> </a:t>
            </a:r>
            <a:r>
              <a:rPr lang="en-GB" dirty="0" err="1" smtClean="0"/>
              <a:t>maitenant</a:t>
            </a:r>
            <a:r>
              <a:rPr lang="en-GB" dirty="0" smtClean="0"/>
              <a:t> </a:t>
            </a:r>
            <a:r>
              <a:rPr lang="fr-FR" dirty="0" smtClean="0"/>
              <a:t>un programme </a:t>
            </a:r>
            <a:r>
              <a:rPr lang="fr-FR" dirty="0" err="1" smtClean="0"/>
              <a:t>Tcl</a:t>
            </a:r>
            <a:r>
              <a:rPr lang="fr-FR" dirty="0" smtClean="0"/>
              <a:t> </a:t>
            </a:r>
          </a:p>
          <a:p>
            <a:pPr eaLnBrk="1" hangingPunct="1"/>
            <a:r>
              <a:rPr lang="fr-FR" dirty="0" smtClean="0"/>
              <a:t>Il y a là des instructions simples et la boucle </a:t>
            </a:r>
            <a:r>
              <a:rPr lang="fr-FR" dirty="0" err="1" smtClean="0"/>
              <a:t>while</a:t>
            </a:r>
            <a:r>
              <a:rPr lang="fr-FR" dirty="0" smtClean="0"/>
              <a:t>.</a:t>
            </a:r>
          </a:p>
          <a:p>
            <a:pPr eaLnBrk="1" hangingPunct="1"/>
            <a:r>
              <a:rPr lang="fr-FR" dirty="0" smtClean="0"/>
              <a:t>Important : ça commence par une ligne #! …</a:t>
            </a:r>
          </a:p>
          <a:p>
            <a:pPr eaLnBrk="1" hangingPunct="1"/>
            <a:r>
              <a:rPr lang="fr-FR" dirty="0" smtClean="0"/>
              <a:t>Et on s’arrête par exit. </a:t>
            </a:r>
            <a:r>
              <a:rPr lang="en-GB" dirty="0" smtClean="0"/>
              <a:t> </a:t>
            </a:r>
          </a:p>
          <a:p>
            <a:pPr eaLnBrk="1" hangingPunct="1"/>
            <a:r>
              <a:rPr lang="en-GB" dirty="0" smtClean="0"/>
              <a:t>Le while </a:t>
            </a:r>
            <a:r>
              <a:rPr lang="en-GB" dirty="0" err="1" smtClean="0"/>
              <a:t>est</a:t>
            </a:r>
            <a:r>
              <a:rPr lang="en-GB" dirty="0" smtClean="0"/>
              <a:t> </a:t>
            </a:r>
            <a:r>
              <a:rPr lang="en-GB" dirty="0" err="1" smtClean="0"/>
              <a:t>suivi</a:t>
            </a:r>
            <a:r>
              <a:rPr lang="en-GB" dirty="0" smtClean="0"/>
              <a:t> de </a:t>
            </a:r>
            <a:r>
              <a:rPr lang="en-GB" dirty="0" err="1" smtClean="0"/>
              <a:t>deux</a:t>
            </a:r>
            <a:r>
              <a:rPr lang="en-GB" dirty="0" smtClean="0"/>
              <a:t> parties </a:t>
            </a:r>
            <a:r>
              <a:rPr lang="en-GB" dirty="0" err="1" smtClean="0"/>
              <a:t>entre</a:t>
            </a:r>
            <a:r>
              <a:rPr lang="en-GB" dirty="0" smtClean="0"/>
              <a:t> {} </a:t>
            </a:r>
          </a:p>
          <a:p>
            <a:pPr eaLnBrk="1" hangingPunct="1"/>
            <a:r>
              <a:rPr lang="en-GB" dirty="0" smtClean="0"/>
              <a:t>La première </a:t>
            </a:r>
            <a:r>
              <a:rPr lang="en-GB" dirty="0" err="1" smtClean="0"/>
              <a:t>est</a:t>
            </a:r>
            <a:r>
              <a:rPr lang="en-GB" dirty="0" smtClean="0"/>
              <a:t> le test </a:t>
            </a:r>
            <a:r>
              <a:rPr lang="en-GB" dirty="0" err="1" smtClean="0"/>
              <a:t>d’arrêt</a:t>
            </a:r>
            <a:r>
              <a:rPr lang="en-GB" dirty="0" smtClean="0"/>
              <a:t>, </a:t>
            </a:r>
            <a:r>
              <a:rPr lang="en-GB" dirty="0" err="1" smtClean="0"/>
              <a:t>quand</a:t>
            </a:r>
            <a:r>
              <a:rPr lang="en-GB" dirty="0" smtClean="0"/>
              <a:t> on a </a:t>
            </a:r>
            <a:r>
              <a:rPr lang="en-GB" dirty="0" err="1" smtClean="0"/>
              <a:t>lu</a:t>
            </a:r>
            <a:r>
              <a:rPr lang="en-GB" dirty="0" smtClean="0"/>
              <a:t> tout le </a:t>
            </a:r>
            <a:r>
              <a:rPr lang="en-GB" dirty="0" err="1" smtClean="0"/>
              <a:t>fichier</a:t>
            </a:r>
            <a:r>
              <a:rPr lang="en-GB" dirty="0" smtClean="0"/>
              <a:t>.</a:t>
            </a:r>
          </a:p>
          <a:p>
            <a:pPr eaLnBrk="1" hangingPunct="1"/>
            <a:r>
              <a:rPr lang="en-GB" dirty="0" smtClean="0"/>
              <a:t>La </a:t>
            </a:r>
            <a:r>
              <a:rPr lang="en-GB" dirty="0" err="1" smtClean="0"/>
              <a:t>deuxième</a:t>
            </a:r>
            <a:r>
              <a:rPr lang="en-GB" dirty="0" smtClean="0"/>
              <a:t> </a:t>
            </a:r>
            <a:r>
              <a:rPr lang="en-GB" dirty="0" err="1" smtClean="0"/>
              <a:t>est</a:t>
            </a:r>
            <a:r>
              <a:rPr lang="en-GB" dirty="0" smtClean="0"/>
              <a:t> le corps </a:t>
            </a:r>
            <a:r>
              <a:rPr lang="en-GB" dirty="0" err="1" smtClean="0"/>
              <a:t>du</a:t>
            </a:r>
            <a:r>
              <a:rPr lang="en-GB" dirty="0" smtClean="0"/>
              <a:t> while qui </a:t>
            </a:r>
            <a:r>
              <a:rPr lang="en-GB" dirty="0" err="1" smtClean="0"/>
              <a:t>est</a:t>
            </a:r>
            <a:r>
              <a:rPr lang="en-GB" dirty="0" smtClean="0"/>
              <a:t> </a:t>
            </a:r>
            <a:r>
              <a:rPr lang="en-GB" dirty="0" err="1" smtClean="0"/>
              <a:t>exécuté</a:t>
            </a:r>
            <a:r>
              <a:rPr lang="en-GB" dirty="0" smtClean="0"/>
              <a:t> </a:t>
            </a:r>
            <a:r>
              <a:rPr lang="en-GB" dirty="0" err="1" smtClean="0"/>
              <a:t>tant</a:t>
            </a:r>
            <a:r>
              <a:rPr lang="en-GB" dirty="0" smtClean="0"/>
              <a:t> </a:t>
            </a:r>
            <a:r>
              <a:rPr lang="en-GB" dirty="0" err="1" smtClean="0"/>
              <a:t>que</a:t>
            </a:r>
            <a:r>
              <a:rPr lang="en-GB" dirty="0" smtClean="0"/>
              <a:t> la condition </a:t>
            </a:r>
            <a:r>
              <a:rPr lang="en-GB" dirty="0" err="1" smtClean="0"/>
              <a:t>est</a:t>
            </a:r>
            <a:r>
              <a:rPr lang="en-GB" dirty="0" smtClean="0"/>
              <a:t> </a:t>
            </a:r>
            <a:r>
              <a:rPr lang="en-GB" dirty="0" err="1" smtClean="0"/>
              <a:t>vraie</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ramène</a:t>
            </a:r>
            <a:r>
              <a:rPr lang="en-GB" dirty="0" smtClean="0"/>
              <a:t> le corps </a:t>
            </a:r>
            <a:r>
              <a:rPr lang="en-GB" dirty="0" err="1" smtClean="0"/>
              <a:t>du</a:t>
            </a:r>
            <a:r>
              <a:rPr lang="en-GB" dirty="0" smtClean="0"/>
              <a:t> while en un bloc on </a:t>
            </a:r>
            <a:r>
              <a:rPr lang="en-GB" dirty="0" err="1" smtClean="0"/>
              <a:t>voit</a:t>
            </a:r>
            <a:r>
              <a:rPr lang="en-GB" dirty="0" smtClean="0"/>
              <a:t> </a:t>
            </a:r>
            <a:r>
              <a:rPr lang="en-GB" dirty="0" err="1" smtClean="0"/>
              <a:t>que</a:t>
            </a:r>
            <a:r>
              <a:rPr lang="en-GB" dirty="0" smtClean="0"/>
              <a:t> </a:t>
            </a:r>
          </a:p>
          <a:p>
            <a:pPr eaLnBrk="1" hangingPunct="1"/>
            <a:r>
              <a:rPr lang="en-GB" dirty="0" err="1" smtClean="0"/>
              <a:t>toutes</a:t>
            </a:r>
            <a:r>
              <a:rPr lang="en-GB" dirty="0" smtClean="0"/>
              <a:t> les </a:t>
            </a:r>
            <a:r>
              <a:rPr lang="en-GB" dirty="0" err="1" smtClean="0"/>
              <a:t>lignes</a:t>
            </a:r>
            <a:r>
              <a:rPr lang="en-GB" dirty="0" smtClean="0"/>
              <a:t> </a:t>
            </a:r>
            <a:r>
              <a:rPr lang="en-GB" dirty="0" err="1" smtClean="0"/>
              <a:t>contiennent</a:t>
            </a:r>
            <a:r>
              <a:rPr lang="en-GB" dirty="0" smtClean="0"/>
              <a:t> </a:t>
            </a:r>
            <a:r>
              <a:rPr lang="en-GB" dirty="0" err="1" smtClean="0"/>
              <a:t>une</a:t>
            </a:r>
            <a:r>
              <a:rPr lang="en-GB" dirty="0" smtClean="0"/>
              <a:t> </a:t>
            </a:r>
            <a:r>
              <a:rPr lang="en-GB" dirty="0" err="1" smtClean="0"/>
              <a:t>commande</a:t>
            </a:r>
            <a:r>
              <a:rPr lang="en-GB" dirty="0" smtClean="0"/>
              <a:t> </a:t>
            </a:r>
            <a:r>
              <a:rPr lang="en-GB" dirty="0" err="1" smtClean="0"/>
              <a:t>suivie</a:t>
            </a:r>
            <a:r>
              <a:rPr lang="en-GB" dirty="0" smtClean="0"/>
              <a:t> de </a:t>
            </a:r>
            <a:r>
              <a:rPr lang="en-GB" dirty="0" err="1" smtClean="0"/>
              <a:t>ses</a:t>
            </a:r>
            <a:r>
              <a:rPr lang="en-GB" dirty="0" smtClean="0"/>
              <a:t> arguments. </a:t>
            </a:r>
          </a:p>
        </p:txBody>
      </p:sp>
    </p:spTree>
    <p:extLst>
      <p:ext uri="{BB962C8B-B14F-4D97-AF65-F5344CB8AC3E}">
        <p14:creationId xmlns:p14="http://schemas.microsoft.com/office/powerpoint/2010/main" val="9356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2D848F2-9E00-4DF9-B5FD-4F5351C97CCE}" type="slidenum">
              <a:rPr lang="en-GB" smtClean="0"/>
              <a:pPr/>
              <a:t>19</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smtClean="0"/>
              <a:t>Tcl pour la programmation</a:t>
            </a:r>
          </a:p>
          <a:p>
            <a:pPr eaLnBrk="1" hangingPunct="1"/>
            <a:r>
              <a:rPr lang="en-GB" smtClean="0"/>
              <a:t>- “Généraliste” signifie qu’on peut pratiquement tout faire en Tcl (accès au système de fichiers, accès aux bases de données, etc)</a:t>
            </a:r>
          </a:p>
          <a:p>
            <a:pPr eaLnBrk="1" hangingPunct="1">
              <a:buFontTx/>
              <a:buChar char="-"/>
            </a:pPr>
            <a:r>
              <a:rPr lang="en-GB" smtClean="0"/>
              <a:t> “Interprété” veut dire que chaque ligne est exécutée à la volée lors de la première lecture. (les langages compilés nécesittent une première phase où un programme appelé “compilateur” lit tout le programme et crée un programme spécifique pour la machine, on ne peut donc pas juste modifier une ligne et le réexécuter sans recompiler)</a:t>
            </a:r>
          </a:p>
          <a:p>
            <a:pPr eaLnBrk="1" hangingPunct="1">
              <a:buFontTx/>
              <a:buChar char="-"/>
            </a:pPr>
            <a:r>
              <a:rPr lang="en-GB" smtClean="0"/>
              <a:t> “Facile”, on verra</a:t>
            </a:r>
          </a:p>
          <a:p>
            <a:pPr eaLnBrk="1" hangingPunct="1">
              <a:buFontTx/>
              <a:buChar char="-"/>
            </a:pPr>
            <a:r>
              <a:rPr lang="en-GB" smtClean="0"/>
              <a:t> “Rapide” surtout pour les traitements de chaînes de caractères (ce que nous ferons en priorité) … pour le calcul massif on utilise d’autres langages (Fortran, C)</a:t>
            </a:r>
          </a:p>
          <a:p>
            <a:pPr eaLnBrk="1" hangingPunct="1"/>
            <a:r>
              <a:rPr lang="en-GB" smtClean="0"/>
              <a:t>- “Moderne” … il existe une communauté d’utilisateurs très active</a:t>
            </a:r>
          </a:p>
          <a:p>
            <a:pPr eaLnBrk="1" hangingPunct="1">
              <a:buFontTx/>
              <a:buChar char="-"/>
            </a:pPr>
            <a:endParaRPr lang="en-GB" smtClean="0"/>
          </a:p>
          <a:p>
            <a:pPr eaLnBrk="1" hangingPunct="1"/>
            <a:r>
              <a:rPr lang="en-GB" smtClean="0"/>
              <a:t>Tk pour le graphique (optionnel)</a:t>
            </a:r>
          </a:p>
          <a:p>
            <a:pPr eaLnBrk="1" hangingPunct="1"/>
            <a:endParaRPr lang="en-GB" smtClean="0"/>
          </a:p>
          <a:p>
            <a:pPr eaLnBrk="1" hangingPunct="1"/>
            <a:r>
              <a:rPr lang="en-GB" smtClean="0"/>
              <a:t>Puisque le langage est interprété il “suffit” de disposer sur sa machine de l’interpréteur Tcl pour faire tourner tout  programme sans avoir à l’adapter à la machine. Si l’interpréteur n’est pas installé faire une recheche “download activetcl” et l’installer (c’est très simple).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144366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353F1D5-AFD4-4814-B364-F05CD82AD8C4}" type="slidenum">
              <a:rPr lang="en-GB" smtClean="0"/>
              <a:pPr/>
              <a:t>20</a:t>
            </a:fld>
            <a:endParaRPr lang="en-GB"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GB" smtClean="0"/>
              <a:t>Tcl est très simple. Il ne manipule (de base) que des chaînes de caractères (y compris les nombres), des listes et des tableaux </a:t>
            </a:r>
          </a:p>
        </p:txBody>
      </p:sp>
    </p:spTree>
    <p:extLst>
      <p:ext uri="{BB962C8B-B14F-4D97-AF65-F5344CB8AC3E}">
        <p14:creationId xmlns:p14="http://schemas.microsoft.com/office/powerpoint/2010/main" val="23429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5A196E-BFCB-44E4-9DE8-1D4695F62F5F}" type="slidenum">
              <a:rPr lang="en-GB" smtClean="0"/>
              <a:pPr/>
              <a:t>21</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GB" dirty="0" smtClean="0"/>
              <a:t>La </a:t>
            </a:r>
            <a:r>
              <a:rPr lang="en-GB" dirty="0" err="1" smtClean="0"/>
              <a:t>commande</a:t>
            </a:r>
            <a:r>
              <a:rPr lang="en-GB" dirty="0" smtClean="0"/>
              <a:t> set</a:t>
            </a:r>
          </a:p>
          <a:p>
            <a:pPr eaLnBrk="1" hangingPunct="1"/>
            <a:r>
              <a:rPr lang="en-GB" dirty="0" err="1" smtClean="0"/>
              <a:t>L’important</a:t>
            </a:r>
            <a:r>
              <a:rPr lang="en-GB" dirty="0" smtClean="0"/>
              <a:t> </a:t>
            </a:r>
            <a:r>
              <a:rPr lang="en-GB" dirty="0" err="1" smtClean="0"/>
              <a:t>est</a:t>
            </a:r>
            <a:r>
              <a:rPr lang="en-GB" dirty="0" smtClean="0"/>
              <a:t> de </a:t>
            </a:r>
            <a:r>
              <a:rPr lang="en-GB" dirty="0" err="1" smtClean="0"/>
              <a:t>bien</a:t>
            </a:r>
            <a:r>
              <a:rPr lang="en-GB" dirty="0" smtClean="0"/>
              <a:t> </a:t>
            </a:r>
            <a:r>
              <a:rPr lang="en-GB" dirty="0" err="1" smtClean="0"/>
              <a:t>noter</a:t>
            </a:r>
            <a:r>
              <a:rPr lang="en-GB" dirty="0" smtClean="0"/>
              <a:t> </a:t>
            </a:r>
            <a:r>
              <a:rPr lang="en-GB" dirty="0" err="1" smtClean="0"/>
              <a:t>quand</a:t>
            </a:r>
            <a:r>
              <a:rPr lang="en-GB" dirty="0" smtClean="0"/>
              <a:t> on met un $ et pas.</a:t>
            </a:r>
          </a:p>
          <a:p>
            <a:pPr eaLnBrk="1" hangingPunct="1"/>
            <a:r>
              <a:rPr lang="en-GB" dirty="0" smtClean="0"/>
              <a:t>Il y a </a:t>
            </a:r>
            <a:r>
              <a:rPr lang="en-GB" dirty="0" err="1" smtClean="0"/>
              <a:t>aussi</a:t>
            </a:r>
            <a:r>
              <a:rPr lang="en-GB" dirty="0" smtClean="0"/>
              <a:t> un </a:t>
            </a:r>
            <a:r>
              <a:rPr lang="en-GB" dirty="0" err="1" smtClean="0"/>
              <a:t>exemple</a:t>
            </a:r>
            <a:r>
              <a:rPr lang="en-GB" dirty="0" smtClean="0"/>
              <a:t> </a:t>
            </a:r>
            <a:r>
              <a:rPr lang="en-GB" dirty="0" err="1" smtClean="0"/>
              <a:t>d’appel</a:t>
            </a:r>
            <a:r>
              <a:rPr lang="en-GB" dirty="0" smtClean="0"/>
              <a:t> de </a:t>
            </a:r>
            <a:r>
              <a:rPr lang="en-GB" dirty="0" err="1" smtClean="0"/>
              <a:t>fonction</a:t>
            </a:r>
            <a:r>
              <a:rPr lang="en-GB" dirty="0" smtClean="0"/>
              <a:t>.</a:t>
            </a:r>
          </a:p>
        </p:txBody>
      </p:sp>
    </p:spTree>
    <p:extLst>
      <p:ext uri="{BB962C8B-B14F-4D97-AF65-F5344CB8AC3E}">
        <p14:creationId xmlns:p14="http://schemas.microsoft.com/office/powerpoint/2010/main" val="426277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E680A00-3DC9-486E-97DE-F197AE466BF8}" type="slidenum">
              <a:rPr lang="en-GB" smtClean="0"/>
              <a:pPr/>
              <a:t>22</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GB" smtClean="0"/>
              <a:t>Une fonction se déclare par </a:t>
            </a:r>
          </a:p>
          <a:p>
            <a:pPr eaLnBrk="1" hangingPunct="1"/>
            <a:r>
              <a:rPr lang="en-GB" smtClean="0"/>
              <a:t>proc NomDeLaFonction           suivi d’une liste d’arguments entre {}</a:t>
            </a:r>
          </a:p>
          <a:p>
            <a:pPr eaLnBrk="1" hangingPunct="1"/>
            <a:r>
              <a:rPr lang="en-GB" smtClean="0"/>
              <a:t>Suivi du corps de la fonction entre {}</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266216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74457FC-BD9B-40ED-B0B3-ED588095C693}" type="slidenum">
              <a:rPr lang="en-GB" smtClean="0"/>
              <a:pPr/>
              <a:t>23</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smtClean="0"/>
              <a:t>La structure générale d’un programme </a:t>
            </a:r>
          </a:p>
          <a:p>
            <a:pPr eaLnBrk="1" hangingPunct="1">
              <a:buFontTx/>
              <a:buChar char="-"/>
            </a:pPr>
            <a:r>
              <a:rPr lang="en-GB" smtClean="0"/>
              <a:t>l’entête disant que c’est du Tcl</a:t>
            </a:r>
          </a:p>
          <a:p>
            <a:pPr eaLnBrk="1" hangingPunct="1">
              <a:buFontTx/>
              <a:buChar char="-"/>
            </a:pPr>
            <a:r>
              <a:rPr lang="en-GB" smtClean="0"/>
              <a:t>Les déclarations de procédures</a:t>
            </a:r>
          </a:p>
          <a:p>
            <a:pPr eaLnBrk="1" hangingPunct="1">
              <a:buFontTx/>
              <a:buChar char="-"/>
            </a:pPr>
            <a:r>
              <a:rPr lang="en-GB" smtClean="0"/>
              <a:t>Le corps du programme (appelé programme principale ”main”)</a:t>
            </a:r>
          </a:p>
          <a:p>
            <a:pPr eaLnBrk="1" hangingPunct="1">
              <a:buFontTx/>
              <a:buChar char="-"/>
            </a:pPr>
            <a:endParaRPr lang="en-GB" smtClean="0"/>
          </a:p>
          <a:p>
            <a:pPr eaLnBrk="1" hangingPunct="1"/>
            <a:r>
              <a:rPr lang="en-GB" smtClean="0"/>
              <a:t>Remarquez que la procédure CalculeEtAffiche appelle la procédure Moyenne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96501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1C4980-52D8-4CF4-B291-55746F5287F7}" type="slidenum">
              <a:rPr lang="en-GB" smtClean="0"/>
              <a:pPr/>
              <a:t>24</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GB" smtClean="0"/>
              <a:t>Source peut se traduire par Inclure</a:t>
            </a:r>
          </a:p>
          <a:p>
            <a:pPr eaLnBrk="1" hangingPunct="1"/>
            <a:r>
              <a:rPr lang="en-GB" smtClean="0"/>
              <a:t>On peut, grâce à la commande ”source fichier”, distribuer le code tcl dans de multiples fichiers qui peuvent servir dans d’autres programmes.</a:t>
            </a:r>
          </a:p>
          <a:p>
            <a:pPr eaLnBrk="1" hangingPunct="1"/>
            <a:r>
              <a:rPr lang="en-GB" smtClean="0"/>
              <a:t>Ici le fichier projetNano.tcl contient certainement une procédure nommée Nano qui ne demande aucun argument.</a:t>
            </a:r>
          </a:p>
          <a:p>
            <a:pPr eaLnBrk="1" hangingPunct="1"/>
            <a:r>
              <a:rPr lang="en-GB" smtClean="0"/>
              <a:t>La procédure Nano appelle certainement des procedures définies par ripp dans basics.tcl et par lecompte dans genomic.tcl</a:t>
            </a:r>
          </a:p>
          <a:p>
            <a:pPr eaLnBrk="1" hangingPunct="1"/>
            <a:r>
              <a:rPr lang="en-GB" smtClean="0"/>
              <a:t>Un fichier ‘sourcé’ (inclus) peut lui aussi ‘sourcer’ (inclure) d’autres fichiers. </a:t>
            </a:r>
          </a:p>
          <a:p>
            <a:pPr eaLnBrk="1" hangingPunct="1"/>
            <a:r>
              <a:rPr lang="en-GB" smtClean="0"/>
              <a:t>   </a:t>
            </a:r>
          </a:p>
        </p:txBody>
      </p:sp>
    </p:spTree>
    <p:extLst>
      <p:ext uri="{BB962C8B-B14F-4D97-AF65-F5344CB8AC3E}">
        <p14:creationId xmlns:p14="http://schemas.microsoft.com/office/powerpoint/2010/main" val="10108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24D327-C1C0-423A-A452-9CCF8DA64BCD}" type="slidenum">
              <a:rPr lang="en-GB" smtClean="0"/>
              <a:pPr/>
              <a:t>2</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dirty="0" err="1" smtClean="0"/>
              <a:t>Sur</a:t>
            </a:r>
            <a:r>
              <a:rPr lang="en-GB" dirty="0" smtClean="0"/>
              <a:t> un PC </a:t>
            </a:r>
            <a:r>
              <a:rPr lang="en-GB" dirty="0" err="1" smtClean="0"/>
              <a:t>ou</a:t>
            </a:r>
            <a:r>
              <a:rPr lang="en-GB" dirty="0" smtClean="0"/>
              <a:t> un Mac … on </a:t>
            </a:r>
            <a:r>
              <a:rPr lang="en-GB" dirty="0" err="1" smtClean="0"/>
              <a:t>joue</a:t>
            </a:r>
            <a:r>
              <a:rPr lang="en-GB" dirty="0" smtClean="0"/>
              <a:t> ! </a:t>
            </a:r>
            <a:r>
              <a:rPr lang="en-GB" dirty="0" err="1" smtClean="0"/>
              <a:t>Ou</a:t>
            </a:r>
            <a:r>
              <a:rPr lang="en-GB" dirty="0" smtClean="0"/>
              <a:t> on fait du web. </a:t>
            </a:r>
          </a:p>
          <a:p>
            <a:pPr eaLnBrk="1" hangingPunct="1"/>
            <a:r>
              <a:rPr lang="en-GB" dirty="0" smtClean="0"/>
              <a:t>On </a:t>
            </a:r>
            <a:r>
              <a:rPr lang="en-GB" dirty="0" err="1" smtClean="0"/>
              <a:t>peut</a:t>
            </a:r>
            <a:r>
              <a:rPr lang="en-GB" dirty="0" smtClean="0"/>
              <a:t> </a:t>
            </a:r>
            <a:r>
              <a:rPr lang="en-GB" dirty="0" err="1" smtClean="0"/>
              <a:t>aussi</a:t>
            </a:r>
            <a:r>
              <a:rPr lang="en-GB" dirty="0" smtClean="0"/>
              <a:t> se connecter en mode console </a:t>
            </a:r>
            <a:r>
              <a:rPr lang="en-GB" dirty="0" err="1" smtClean="0"/>
              <a:t>sur</a:t>
            </a:r>
            <a:r>
              <a:rPr lang="en-GB" dirty="0" smtClean="0"/>
              <a:t> </a:t>
            </a:r>
            <a:r>
              <a:rPr lang="en-GB" dirty="0" err="1" smtClean="0"/>
              <a:t>une</a:t>
            </a:r>
            <a:r>
              <a:rPr lang="en-GB" dirty="0" smtClean="0"/>
              <a:t> machine </a:t>
            </a:r>
            <a:r>
              <a:rPr lang="en-GB" dirty="0" err="1" smtClean="0"/>
              <a:t>linux</a:t>
            </a:r>
            <a:r>
              <a:rPr lang="en-GB" dirty="0" smtClean="0"/>
              <a:t>, (</a:t>
            </a:r>
            <a:r>
              <a:rPr lang="en-GB" dirty="0" err="1" smtClean="0"/>
              <a:t>ou</a:t>
            </a:r>
            <a:r>
              <a:rPr lang="en-GB" dirty="0" smtClean="0"/>
              <a:t> </a:t>
            </a:r>
            <a:r>
              <a:rPr lang="en-GB" dirty="0" err="1" smtClean="0"/>
              <a:t>mac</a:t>
            </a:r>
            <a:r>
              <a:rPr lang="en-GB" dirty="0" smtClean="0"/>
              <a:t>, </a:t>
            </a:r>
            <a:r>
              <a:rPr lang="en-GB" dirty="0" err="1" smtClean="0"/>
              <a:t>ou</a:t>
            </a:r>
            <a:r>
              <a:rPr lang="en-GB" dirty="0" smtClean="0"/>
              <a:t> windows avec </a:t>
            </a:r>
            <a:r>
              <a:rPr lang="en-GB" dirty="0" err="1" smtClean="0"/>
              <a:t>cmd</a:t>
            </a:r>
            <a:r>
              <a:rPr lang="en-GB" dirty="0" smtClean="0"/>
              <a:t>)</a:t>
            </a:r>
          </a:p>
          <a:p>
            <a:pPr eaLnBrk="1" hangingPunct="1"/>
            <a:r>
              <a:rPr lang="en-GB" dirty="0" smtClean="0"/>
              <a:t>et y lancer </a:t>
            </a:r>
            <a:r>
              <a:rPr lang="en-GB" dirty="0" err="1" smtClean="0"/>
              <a:t>une</a:t>
            </a:r>
            <a:r>
              <a:rPr lang="en-GB" dirty="0" smtClean="0"/>
              <a:t> application </a:t>
            </a:r>
            <a:r>
              <a:rPr lang="en-GB" dirty="0" err="1" smtClean="0"/>
              <a:t>graphique</a:t>
            </a:r>
            <a:r>
              <a:rPr lang="en-GB" dirty="0" smtClean="0"/>
              <a:t> qui </a:t>
            </a:r>
            <a:r>
              <a:rPr lang="en-GB" dirty="0" err="1" smtClean="0"/>
              <a:t>s’exécutera</a:t>
            </a:r>
            <a:r>
              <a:rPr lang="en-GB" dirty="0" smtClean="0"/>
              <a:t> </a:t>
            </a:r>
            <a:r>
              <a:rPr lang="en-GB" dirty="0" err="1" smtClean="0"/>
              <a:t>sur</a:t>
            </a:r>
            <a:r>
              <a:rPr lang="en-GB" dirty="0" smtClean="0"/>
              <a:t> la machine </a:t>
            </a:r>
            <a:r>
              <a:rPr lang="en-GB" dirty="0" err="1" smtClean="0"/>
              <a:t>distante</a:t>
            </a:r>
            <a:r>
              <a:rPr lang="en-GB" dirty="0" smtClean="0"/>
              <a:t> en </a:t>
            </a:r>
            <a:r>
              <a:rPr lang="en-GB" dirty="0" err="1" smtClean="0"/>
              <a:t>affichant</a:t>
            </a:r>
            <a:r>
              <a:rPr lang="en-GB" dirty="0" smtClean="0"/>
              <a:t> </a:t>
            </a:r>
            <a:r>
              <a:rPr lang="en-GB" dirty="0" err="1" smtClean="0"/>
              <a:t>localement</a:t>
            </a:r>
            <a:r>
              <a:rPr lang="en-GB" dirty="0" smtClean="0"/>
              <a:t>. </a:t>
            </a:r>
          </a:p>
          <a:p>
            <a:pPr eaLnBrk="1" hangingPunct="1"/>
            <a:r>
              <a:rPr lang="en-GB" dirty="0" err="1" smtClean="0"/>
              <a:t>Toutes</a:t>
            </a:r>
            <a:r>
              <a:rPr lang="en-GB" dirty="0" smtClean="0"/>
              <a:t> </a:t>
            </a:r>
            <a:r>
              <a:rPr lang="en-GB" dirty="0" err="1" smtClean="0"/>
              <a:t>ces</a:t>
            </a:r>
            <a:r>
              <a:rPr lang="en-GB" dirty="0" smtClean="0"/>
              <a:t> applications </a:t>
            </a:r>
            <a:r>
              <a:rPr lang="en-GB" dirty="0" err="1" smtClean="0"/>
              <a:t>utilisent</a:t>
            </a:r>
            <a:r>
              <a:rPr lang="en-GB" dirty="0" smtClean="0"/>
              <a:t> des </a:t>
            </a:r>
            <a:r>
              <a:rPr lang="en-GB" dirty="0" err="1" smtClean="0"/>
              <a:t>protocoles</a:t>
            </a:r>
            <a:r>
              <a:rPr lang="en-GB" dirty="0" smtClean="0"/>
              <a:t> de communication.</a:t>
            </a:r>
          </a:p>
          <a:p>
            <a:pPr eaLnBrk="1" hangingPunct="1"/>
            <a:r>
              <a:rPr lang="en-GB" dirty="0" err="1" smtClean="0"/>
              <a:t>Nous</a:t>
            </a:r>
            <a:r>
              <a:rPr lang="en-GB" dirty="0" smtClean="0"/>
              <a:t> </a:t>
            </a:r>
            <a:r>
              <a:rPr lang="en-GB" dirty="0" err="1" smtClean="0"/>
              <a:t>allons</a:t>
            </a:r>
            <a:r>
              <a:rPr lang="en-GB" dirty="0" smtClean="0"/>
              <a:t> </a:t>
            </a:r>
            <a:r>
              <a:rPr lang="en-GB" dirty="0" err="1" smtClean="0"/>
              <a:t>apprendre</a:t>
            </a:r>
            <a:r>
              <a:rPr lang="en-GB" dirty="0" smtClean="0"/>
              <a:t> </a:t>
            </a:r>
            <a:r>
              <a:rPr lang="en-GB" dirty="0" err="1" smtClean="0"/>
              <a:t>à</a:t>
            </a:r>
            <a:r>
              <a:rPr lang="en-GB" dirty="0" smtClean="0"/>
              <a:t> </a:t>
            </a:r>
            <a:r>
              <a:rPr lang="en-GB" dirty="0" err="1" smtClean="0"/>
              <a:t>écrire</a:t>
            </a:r>
            <a:r>
              <a:rPr lang="en-GB" dirty="0" smtClean="0"/>
              <a:t> </a:t>
            </a:r>
            <a:r>
              <a:rPr lang="en-GB" dirty="0" err="1" smtClean="0"/>
              <a:t>une</a:t>
            </a:r>
            <a:r>
              <a:rPr lang="en-GB" dirty="0" smtClean="0"/>
              <a:t> application en </a:t>
            </a:r>
            <a:r>
              <a:rPr lang="en-GB" dirty="0" err="1" smtClean="0"/>
              <a:t>langage</a:t>
            </a:r>
            <a:r>
              <a:rPr lang="en-GB" dirty="0" smtClean="0"/>
              <a:t> </a:t>
            </a:r>
            <a:r>
              <a:rPr lang="en-GB" dirty="0" err="1" smtClean="0"/>
              <a:t>Tcl</a:t>
            </a:r>
            <a:r>
              <a:rPr lang="en-GB" dirty="0" smtClean="0"/>
              <a:t> qui </a:t>
            </a:r>
            <a:r>
              <a:rPr lang="en-GB" dirty="0" err="1" smtClean="0"/>
              <a:t>s’exécutera</a:t>
            </a:r>
            <a:r>
              <a:rPr lang="en-GB" dirty="0" smtClean="0"/>
              <a:t> </a:t>
            </a:r>
            <a:r>
              <a:rPr lang="en-GB" dirty="0" err="1" smtClean="0"/>
              <a:t>sur</a:t>
            </a:r>
            <a:r>
              <a:rPr lang="en-GB" dirty="0" smtClean="0"/>
              <a:t> studio</a:t>
            </a:r>
            <a:r>
              <a:rPr lang="en-GB" baseline="0" dirty="0" smtClean="0"/>
              <a:t> (=</a:t>
            </a:r>
            <a:r>
              <a:rPr lang="en-GB" baseline="0" dirty="0" err="1" smtClean="0"/>
              <a:t>lbgi.fr</a:t>
            </a:r>
            <a:r>
              <a:rPr lang="en-GB" baseline="0" dirty="0" smtClean="0"/>
              <a:t>)</a:t>
            </a:r>
            <a:r>
              <a:rPr lang="en-GB" dirty="0" smtClean="0"/>
              <a:t> </a:t>
            </a:r>
          </a:p>
          <a:p>
            <a:pPr eaLnBrk="1" hangingPunct="1"/>
            <a:r>
              <a:rPr lang="en-GB" dirty="0" err="1" smtClean="0"/>
              <a:t>soit</a:t>
            </a:r>
            <a:r>
              <a:rPr lang="en-GB" dirty="0" smtClean="0"/>
              <a:t> en mode console </a:t>
            </a:r>
            <a:r>
              <a:rPr lang="en-GB" dirty="0" err="1" smtClean="0"/>
              <a:t>soit</a:t>
            </a:r>
            <a:r>
              <a:rPr lang="en-GB" dirty="0" smtClean="0"/>
              <a:t>, </a:t>
            </a:r>
            <a:r>
              <a:rPr lang="en-GB" dirty="0" err="1" smtClean="0"/>
              <a:t>si</a:t>
            </a:r>
            <a:r>
              <a:rPr lang="en-GB" dirty="0" smtClean="0"/>
              <a:t> on fait </a:t>
            </a:r>
            <a:r>
              <a:rPr lang="en-GB" dirty="0" err="1" smtClean="0"/>
              <a:t>du</a:t>
            </a:r>
            <a:r>
              <a:rPr lang="en-GB" dirty="0" smtClean="0"/>
              <a:t> </a:t>
            </a:r>
            <a:r>
              <a:rPr lang="en-GB" dirty="0" err="1" smtClean="0"/>
              <a:t>Tk</a:t>
            </a:r>
            <a:r>
              <a:rPr lang="en-GB" dirty="0" smtClean="0"/>
              <a:t> en </a:t>
            </a:r>
            <a:r>
              <a:rPr lang="en-GB" dirty="0" err="1" smtClean="0"/>
              <a:t>graphique</a:t>
            </a:r>
            <a:r>
              <a:rPr lang="en-GB" dirty="0" smtClean="0"/>
              <a:t>.</a:t>
            </a:r>
          </a:p>
          <a:p>
            <a:pPr eaLnBrk="1" hangingPunct="1"/>
            <a:r>
              <a:rPr lang="en-GB" dirty="0" smtClean="0"/>
              <a:t>  </a:t>
            </a:r>
          </a:p>
        </p:txBody>
      </p:sp>
    </p:spTree>
    <p:extLst>
      <p:ext uri="{BB962C8B-B14F-4D97-AF65-F5344CB8AC3E}">
        <p14:creationId xmlns:p14="http://schemas.microsoft.com/office/powerpoint/2010/main" val="24752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GB" smtClean="0"/>
              <a:t>Le &amp; derriere gedit P1.tcl indique que gedit va tourner en tâche fond.</a:t>
            </a:r>
          </a:p>
          <a:p>
            <a:r>
              <a:rPr lang="en-GB" smtClean="0"/>
              <a:t>On peut ainsi passer de nouvelles commandes dont A1.tcl qui fait tourner le proramme. </a:t>
            </a:r>
          </a:p>
        </p:txBody>
      </p:sp>
    </p:spTree>
    <p:extLst>
      <p:ext uri="{BB962C8B-B14F-4D97-AF65-F5344CB8AC3E}">
        <p14:creationId xmlns:p14="http://schemas.microsoft.com/office/powerpoint/2010/main" val="391977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AAB593-3C9A-425B-83C0-9C0968C7053A}" type="slidenum">
              <a:rPr lang="en-GB" sz="1200">
                <a:latin typeface="Arial" charset="0"/>
              </a:rPr>
              <a:pPr algn="r"/>
              <a:t>26</a:t>
            </a:fld>
            <a:endParaRPr lang="en-GB"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GB" smtClean="0"/>
              <a:t> puts (qui veut dire put string) affiche la chaîne de caractères sur la sortie standard (ici l’écran)</a:t>
            </a:r>
          </a:p>
        </p:txBody>
      </p:sp>
    </p:spTree>
    <p:extLst>
      <p:ext uri="{BB962C8B-B14F-4D97-AF65-F5344CB8AC3E}">
        <p14:creationId xmlns:p14="http://schemas.microsoft.com/office/powerpoint/2010/main" val="21106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E9943A-7B2B-475B-A18A-CB8D117D3DFA}" type="slidenum">
              <a:rPr lang="en-GB" sz="1200">
                <a:latin typeface="Arial" charset="0"/>
              </a:rPr>
              <a:pPr algn="r"/>
              <a:t>27</a:t>
            </a:fld>
            <a:endParaRPr lang="en-GB"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81835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GB" smtClean="0"/>
              <a:t>Ce qu’il faut savoir pour manipuler nos données.</a:t>
            </a:r>
          </a:p>
        </p:txBody>
      </p:sp>
    </p:spTree>
    <p:extLst>
      <p:ext uri="{BB962C8B-B14F-4D97-AF65-F5344CB8AC3E}">
        <p14:creationId xmlns:p14="http://schemas.microsoft.com/office/powerpoint/2010/main" val="233950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GB" smtClean="0"/>
              <a:t> set T “…” affecte la valeur à la variable T</a:t>
            </a:r>
          </a:p>
          <a:p>
            <a:r>
              <a:rPr lang="en-GB" smtClean="0"/>
              <a:t> puts $T écrit sur la sortie standard, puts $canal $T écrit dans le fichier ouvert par  set canal [open Fichier “w”]</a:t>
            </a:r>
          </a:p>
          <a:p>
            <a:r>
              <a:rPr lang="en-GB" smtClean="0"/>
              <a:t> format permet de composer du texte joliment, avec des nombres fixes de caractères, cadrés à gauche, à droite, etc. </a:t>
            </a:r>
          </a:p>
        </p:txBody>
      </p:sp>
    </p:spTree>
    <p:extLst>
      <p:ext uri="{BB962C8B-B14F-4D97-AF65-F5344CB8AC3E}">
        <p14:creationId xmlns:p14="http://schemas.microsoft.com/office/powerpoint/2010/main" val="3245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GB" smtClean="0"/>
              <a:t>On suppose que notre fichier de notes a pour chaque ligne </a:t>
            </a:r>
          </a:p>
          <a:p>
            <a:r>
              <a:rPr lang="en-GB" smtClean="0"/>
              <a:t>Prenom nom note1 note2 … note5</a:t>
            </a:r>
          </a:p>
          <a:p>
            <a:r>
              <a:rPr lang="en-GB" smtClean="0"/>
              <a:t>Il y a obligatoirement 5 notes, pas moins.</a:t>
            </a:r>
          </a:p>
          <a:p>
            <a:r>
              <a:rPr lang="en-GB" smtClean="0"/>
              <a:t>Il peut y avoir plusieurs blancs à la place de 1 seul car la procedure scan se débrouille très bien.</a:t>
            </a:r>
          </a:p>
        </p:txBody>
      </p:sp>
    </p:spTree>
    <p:extLst>
      <p:ext uri="{BB962C8B-B14F-4D97-AF65-F5344CB8AC3E}">
        <p14:creationId xmlns:p14="http://schemas.microsoft.com/office/powerpoint/2010/main" val="171348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GB" smtClean="0"/>
              <a:t>Pareil que précédemment mais la sortie est alignée.</a:t>
            </a:r>
          </a:p>
        </p:txBody>
      </p:sp>
    </p:spTree>
    <p:extLst>
      <p:ext uri="{BB962C8B-B14F-4D97-AF65-F5344CB8AC3E}">
        <p14:creationId xmlns:p14="http://schemas.microsoft.com/office/powerpoint/2010/main" val="7471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GB" smtClean="0"/>
              <a:t>Ici on peut avoir 1, 2 ou autant de notes par ligne qu’on veut (1 au moins quand même)</a:t>
            </a:r>
          </a:p>
          <a:p>
            <a:endParaRPr lang="en-GB" smtClean="0"/>
          </a:p>
        </p:txBody>
      </p:sp>
    </p:spTree>
    <p:extLst>
      <p:ext uri="{BB962C8B-B14F-4D97-AF65-F5344CB8AC3E}">
        <p14:creationId xmlns:p14="http://schemas.microsoft.com/office/powerpoint/2010/main" val="903745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GB" smtClean="0"/>
              <a:t>Le b.a.-ba de la lecture d’un fichier</a:t>
            </a:r>
          </a:p>
          <a:p>
            <a:r>
              <a:rPr lang="en-GB" smtClean="0"/>
              <a:t>J’ai écrit les procédures LinesFromFile et TextFromFile qui font la même chose</a:t>
            </a:r>
          </a:p>
        </p:txBody>
      </p:sp>
    </p:spTree>
    <p:extLst>
      <p:ext uri="{BB962C8B-B14F-4D97-AF65-F5344CB8AC3E}">
        <p14:creationId xmlns:p14="http://schemas.microsoft.com/office/powerpoint/2010/main" val="69286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GB" smtClean="0"/>
              <a:t> open gets close ou LinesFromFile</a:t>
            </a:r>
          </a:p>
        </p:txBody>
      </p:sp>
    </p:spTree>
    <p:extLst>
      <p:ext uri="{BB962C8B-B14F-4D97-AF65-F5344CB8AC3E}">
        <p14:creationId xmlns:p14="http://schemas.microsoft.com/office/powerpoint/2010/main" val="32724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0095914-DBCF-4018-8FCC-5C701FBD5D9C}" type="slidenum">
              <a:rPr lang="en-GB" smtClean="0"/>
              <a:pPr/>
              <a:t>3</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err="1" smtClean="0"/>
              <a:t>Supposons</a:t>
            </a:r>
            <a:r>
              <a:rPr lang="en-GB" dirty="0" smtClean="0"/>
              <a:t> </a:t>
            </a:r>
            <a:r>
              <a:rPr lang="en-GB" dirty="0" err="1" smtClean="0"/>
              <a:t>que</a:t>
            </a:r>
            <a:r>
              <a:rPr lang="en-GB" dirty="0" smtClean="0"/>
              <a:t> </a:t>
            </a:r>
            <a:r>
              <a:rPr lang="en-GB" dirty="0" err="1" smtClean="0"/>
              <a:t>vous</a:t>
            </a:r>
            <a:r>
              <a:rPr lang="en-GB" dirty="0" smtClean="0"/>
              <a:t> </a:t>
            </a:r>
            <a:r>
              <a:rPr lang="en-GB" dirty="0" err="1" smtClean="0"/>
              <a:t>ayez</a:t>
            </a:r>
            <a:r>
              <a:rPr lang="en-GB" dirty="0" smtClean="0"/>
              <a:t> </a:t>
            </a:r>
            <a:r>
              <a:rPr lang="en-GB" dirty="0" err="1" smtClean="0"/>
              <a:t>votre</a:t>
            </a:r>
            <a:r>
              <a:rPr lang="en-GB" dirty="0" smtClean="0"/>
              <a:t> PC en </a:t>
            </a:r>
            <a:r>
              <a:rPr lang="en-GB" dirty="0" err="1" smtClean="0"/>
              <a:t>dehors</a:t>
            </a:r>
            <a:r>
              <a:rPr lang="en-GB" dirty="0" smtClean="0"/>
              <a:t> </a:t>
            </a:r>
            <a:r>
              <a:rPr lang="en-GB" dirty="0" err="1" smtClean="0"/>
              <a:t>du</a:t>
            </a:r>
            <a:r>
              <a:rPr lang="en-GB" baseline="0" dirty="0" smtClean="0"/>
              <a:t> LBGI </a:t>
            </a:r>
            <a:r>
              <a:rPr lang="en-GB" baseline="0" dirty="0" err="1" smtClean="0"/>
              <a:t>à</a:t>
            </a:r>
            <a:r>
              <a:rPr lang="en-GB" baseline="0" dirty="0" smtClean="0"/>
              <a:t> la </a:t>
            </a:r>
            <a:r>
              <a:rPr lang="en-GB" baseline="0" dirty="0" err="1" smtClean="0"/>
              <a:t>fac</a:t>
            </a:r>
            <a:r>
              <a:rPr lang="en-GB" baseline="0" dirty="0" smtClean="0"/>
              <a:t> de </a:t>
            </a:r>
            <a:r>
              <a:rPr lang="en-GB" baseline="0" dirty="0" err="1" smtClean="0"/>
              <a:t>médecine</a:t>
            </a:r>
            <a:r>
              <a:rPr lang="en-GB" baseline="0" dirty="0" smtClean="0"/>
              <a:t> rue </a:t>
            </a:r>
            <a:r>
              <a:rPr lang="en-GB" baseline="0" dirty="0" err="1" smtClean="0"/>
              <a:t>Humann</a:t>
            </a:r>
            <a:r>
              <a:rPr lang="en-GB" dirty="0" smtClean="0"/>
              <a:t>. </a:t>
            </a:r>
          </a:p>
          <a:p>
            <a:pPr eaLnBrk="1" hangingPunct="1"/>
            <a:r>
              <a:rPr lang="en-GB" dirty="0" smtClean="0"/>
              <a:t>Au</a:t>
            </a:r>
            <a:r>
              <a:rPr lang="en-GB" baseline="0" dirty="0" smtClean="0"/>
              <a:t> LBGI</a:t>
            </a:r>
            <a:r>
              <a:rPr lang="en-GB" dirty="0" smtClean="0"/>
              <a:t> </a:t>
            </a:r>
            <a:r>
              <a:rPr lang="en-GB" dirty="0" err="1" smtClean="0"/>
              <a:t>il</a:t>
            </a:r>
            <a:r>
              <a:rPr lang="en-GB" dirty="0" smtClean="0"/>
              <a:t> y a des </a:t>
            </a:r>
            <a:r>
              <a:rPr lang="en-GB" dirty="0" err="1" smtClean="0"/>
              <a:t>serveurs</a:t>
            </a:r>
            <a:r>
              <a:rPr lang="en-GB" dirty="0" smtClean="0"/>
              <a:t>, avec </a:t>
            </a:r>
            <a:r>
              <a:rPr lang="en-GB" dirty="0" err="1" smtClean="0"/>
              <a:t>leurs</a:t>
            </a:r>
            <a:r>
              <a:rPr lang="en-GB" dirty="0" smtClean="0"/>
              <a:t> </a:t>
            </a:r>
            <a:r>
              <a:rPr lang="en-GB" dirty="0" err="1" smtClean="0"/>
              <a:t>propres</a:t>
            </a:r>
            <a:r>
              <a:rPr lang="en-GB" dirty="0" smtClean="0"/>
              <a:t> </a:t>
            </a:r>
            <a:r>
              <a:rPr lang="en-GB" dirty="0" err="1" smtClean="0"/>
              <a:t>disques</a:t>
            </a:r>
            <a:r>
              <a:rPr lang="en-GB" dirty="0" smtClean="0"/>
              <a:t>, et des </a:t>
            </a:r>
            <a:r>
              <a:rPr lang="en-GB" dirty="0" err="1" smtClean="0"/>
              <a:t>accès</a:t>
            </a:r>
            <a:r>
              <a:rPr lang="en-GB" dirty="0" smtClean="0"/>
              <a:t> aux </a:t>
            </a:r>
            <a:r>
              <a:rPr lang="en-GB" dirty="0" err="1" smtClean="0"/>
              <a:t>disques</a:t>
            </a:r>
            <a:r>
              <a:rPr lang="en-GB" dirty="0" smtClean="0"/>
              <a:t> des </a:t>
            </a:r>
            <a:r>
              <a:rPr lang="en-GB" dirty="0" err="1" smtClean="0"/>
              <a:t>autres</a:t>
            </a:r>
            <a:r>
              <a:rPr lang="en-GB" dirty="0" smtClean="0"/>
              <a:t> </a:t>
            </a:r>
            <a:r>
              <a:rPr lang="en-GB" dirty="0" err="1" smtClean="0"/>
              <a:t>serveurs</a:t>
            </a:r>
            <a:r>
              <a:rPr lang="en-GB" dirty="0" smtClean="0"/>
              <a:t>. </a:t>
            </a:r>
          </a:p>
          <a:p>
            <a:pPr eaLnBrk="1" hangingPunct="1"/>
            <a:r>
              <a:rPr lang="en-GB" dirty="0" err="1" smtClean="0"/>
              <a:t>D’une</a:t>
            </a:r>
            <a:r>
              <a:rPr lang="en-GB" dirty="0" smtClean="0"/>
              <a:t> machine on </a:t>
            </a:r>
            <a:r>
              <a:rPr lang="en-GB" dirty="0" err="1" smtClean="0"/>
              <a:t>peut</a:t>
            </a:r>
            <a:r>
              <a:rPr lang="en-GB" dirty="0" smtClean="0"/>
              <a:t> passer </a:t>
            </a:r>
            <a:r>
              <a:rPr lang="en-GB" dirty="0" err="1" smtClean="0"/>
              <a:t>à</a:t>
            </a:r>
            <a:r>
              <a:rPr lang="en-GB" dirty="0" smtClean="0"/>
              <a:t> </a:t>
            </a:r>
            <a:r>
              <a:rPr lang="en-GB" dirty="0" err="1" smtClean="0"/>
              <a:t>l’autre</a:t>
            </a:r>
            <a:r>
              <a:rPr lang="en-GB" dirty="0" smtClean="0"/>
              <a:t> par </a:t>
            </a:r>
            <a:r>
              <a:rPr lang="en-GB" dirty="0" err="1" smtClean="0"/>
              <a:t>ssh</a:t>
            </a:r>
            <a:r>
              <a:rPr lang="en-GB" dirty="0" smtClean="0"/>
              <a:t> </a:t>
            </a:r>
          </a:p>
          <a:p>
            <a:pPr eaLnBrk="1" hangingPunct="1"/>
            <a:r>
              <a:rPr lang="en-GB" dirty="0" err="1" smtClean="0"/>
              <a:t>Vous</a:t>
            </a:r>
            <a:r>
              <a:rPr lang="en-GB" dirty="0" smtClean="0"/>
              <a:t>, de </a:t>
            </a:r>
            <a:r>
              <a:rPr lang="en-GB" dirty="0" err="1" smtClean="0"/>
              <a:t>l’extérieur</a:t>
            </a:r>
            <a:r>
              <a:rPr lang="en-GB" dirty="0" smtClean="0"/>
              <a:t> </a:t>
            </a:r>
            <a:r>
              <a:rPr lang="en-GB" dirty="0" err="1" smtClean="0"/>
              <a:t>n’avez</a:t>
            </a:r>
            <a:r>
              <a:rPr lang="en-GB" dirty="0" smtClean="0"/>
              <a:t> </a:t>
            </a:r>
            <a:r>
              <a:rPr lang="en-GB" dirty="0" err="1" smtClean="0"/>
              <a:t>accès</a:t>
            </a:r>
            <a:r>
              <a:rPr lang="en-GB" dirty="0" smtClean="0"/>
              <a:t> </a:t>
            </a:r>
            <a:r>
              <a:rPr lang="en-GB" dirty="0" err="1" smtClean="0"/>
              <a:t>qu’à</a:t>
            </a:r>
            <a:r>
              <a:rPr lang="en-GB" dirty="0" smtClean="0"/>
              <a:t> ssh.lbgi.fr par </a:t>
            </a:r>
            <a:r>
              <a:rPr lang="en-GB" dirty="0" err="1" smtClean="0"/>
              <a:t>ssh</a:t>
            </a:r>
            <a:r>
              <a:rPr lang="en-GB" dirty="0" smtClean="0"/>
              <a:t> et de </a:t>
            </a:r>
            <a:r>
              <a:rPr lang="en-GB" dirty="0" err="1" smtClean="0"/>
              <a:t>là</a:t>
            </a:r>
            <a:r>
              <a:rPr lang="en-GB" dirty="0" smtClean="0"/>
              <a:t> aux</a:t>
            </a:r>
            <a:r>
              <a:rPr lang="en-GB" baseline="0" dirty="0" smtClean="0"/>
              <a:t> </a:t>
            </a:r>
            <a:r>
              <a:rPr lang="en-GB" baseline="0" dirty="0" err="1" smtClean="0"/>
              <a:t>autres</a:t>
            </a:r>
            <a:r>
              <a:rPr lang="en-GB" baseline="0" dirty="0" smtClean="0"/>
              <a:t> machines</a:t>
            </a:r>
            <a:r>
              <a:rPr lang="en-GB" dirty="0" smtClean="0"/>
              <a:t>, … par </a:t>
            </a:r>
            <a:r>
              <a:rPr lang="en-GB" dirty="0" err="1" smtClean="0"/>
              <a:t>ssh</a:t>
            </a:r>
            <a:r>
              <a:rPr lang="en-GB" dirty="0" smtClean="0"/>
              <a:t> </a:t>
            </a:r>
            <a:r>
              <a:rPr lang="en-GB" dirty="0" err="1" smtClean="0"/>
              <a:t>ricoché</a:t>
            </a:r>
            <a:r>
              <a:rPr lang="en-GB" dirty="0" smtClean="0"/>
              <a:t>.</a:t>
            </a:r>
          </a:p>
          <a:p>
            <a:pPr eaLnBrk="1" hangingPunct="1"/>
            <a:r>
              <a:rPr lang="en-GB" dirty="0" smtClean="0"/>
              <a:t>Et </a:t>
            </a:r>
            <a:r>
              <a:rPr lang="en-GB" dirty="0" err="1" smtClean="0"/>
              <a:t>ce</a:t>
            </a:r>
            <a:r>
              <a:rPr lang="en-GB" dirty="0" smtClean="0"/>
              <a:t> </a:t>
            </a:r>
            <a:r>
              <a:rPr lang="en-GB" dirty="0" err="1" smtClean="0"/>
              <a:t>à</a:t>
            </a:r>
            <a:r>
              <a:rPr lang="en-GB" dirty="0" smtClean="0"/>
              <a:t> </a:t>
            </a:r>
            <a:r>
              <a:rPr lang="en-GB" dirty="0" err="1" smtClean="0"/>
              <a:t>travers</a:t>
            </a:r>
            <a:r>
              <a:rPr lang="en-GB" dirty="0" smtClean="0"/>
              <a:t> le Firewall qui </a:t>
            </a:r>
            <a:r>
              <a:rPr lang="en-GB" dirty="0" err="1" smtClean="0"/>
              <a:t>ne</a:t>
            </a:r>
            <a:r>
              <a:rPr lang="en-GB" dirty="0" smtClean="0"/>
              <a:t> </a:t>
            </a:r>
            <a:r>
              <a:rPr lang="en-GB" dirty="0" err="1" smtClean="0"/>
              <a:t>laisse</a:t>
            </a:r>
            <a:r>
              <a:rPr lang="en-GB" dirty="0" smtClean="0"/>
              <a:t> passer </a:t>
            </a:r>
            <a:r>
              <a:rPr lang="en-GB" dirty="0" err="1" smtClean="0"/>
              <a:t>que</a:t>
            </a:r>
            <a:r>
              <a:rPr lang="en-GB" dirty="0" smtClean="0"/>
              <a:t> </a:t>
            </a:r>
            <a:r>
              <a:rPr lang="en-GB" dirty="0" err="1" smtClean="0"/>
              <a:t>certains</a:t>
            </a:r>
            <a:r>
              <a:rPr lang="en-GB" dirty="0" smtClean="0"/>
              <a:t> </a:t>
            </a:r>
            <a:r>
              <a:rPr lang="en-GB" dirty="0" err="1" smtClean="0"/>
              <a:t>protocoles</a:t>
            </a:r>
            <a:r>
              <a:rPr lang="en-GB" dirty="0" smtClean="0"/>
              <a:t>.</a:t>
            </a:r>
          </a:p>
          <a:p>
            <a:pPr eaLnBrk="1" hangingPunct="1"/>
            <a:r>
              <a:rPr lang="en-GB" dirty="0" smtClean="0"/>
              <a:t>Nous au</a:t>
            </a:r>
            <a:r>
              <a:rPr lang="en-GB" baseline="0" dirty="0" smtClean="0"/>
              <a:t> LBGI </a:t>
            </a:r>
            <a:r>
              <a:rPr lang="en-GB" dirty="0" smtClean="0"/>
              <a:t>on </a:t>
            </a:r>
            <a:r>
              <a:rPr lang="en-GB" dirty="0" err="1" smtClean="0"/>
              <a:t>peut</a:t>
            </a:r>
            <a:r>
              <a:rPr lang="en-GB" dirty="0" smtClean="0"/>
              <a:t> </a:t>
            </a:r>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monter</a:t>
            </a:r>
            <a:r>
              <a:rPr lang="en-GB" dirty="0" smtClean="0"/>
              <a:t> </a:t>
            </a:r>
            <a:r>
              <a:rPr lang="en-GB" dirty="0" err="1" smtClean="0"/>
              <a:t>directement</a:t>
            </a:r>
            <a:r>
              <a:rPr lang="en-GB" dirty="0" smtClean="0"/>
              <a:t> les </a:t>
            </a:r>
            <a:r>
              <a:rPr lang="en-GB" dirty="0" err="1" smtClean="0"/>
              <a:t>disques</a:t>
            </a:r>
            <a:r>
              <a:rPr lang="en-GB" dirty="0" smtClean="0"/>
              <a:t> des </a:t>
            </a:r>
            <a:r>
              <a:rPr lang="en-GB" dirty="0" err="1" smtClean="0"/>
              <a:t>serveurs</a:t>
            </a:r>
            <a:r>
              <a:rPr lang="en-GB" dirty="0" smtClean="0"/>
              <a:t> </a:t>
            </a:r>
            <a:r>
              <a:rPr lang="en-GB" dirty="0" err="1" smtClean="0"/>
              <a:t>sur</a:t>
            </a:r>
            <a:r>
              <a:rPr lang="en-GB" dirty="0" smtClean="0"/>
              <a:t> </a:t>
            </a:r>
            <a:r>
              <a:rPr lang="en-GB" dirty="0" err="1" smtClean="0"/>
              <a:t>nos</a:t>
            </a:r>
            <a:r>
              <a:rPr lang="en-GB" dirty="0" smtClean="0"/>
              <a:t> pc.</a:t>
            </a:r>
          </a:p>
          <a:p>
            <a:pPr eaLnBrk="1" hangingPunct="1"/>
            <a:r>
              <a:rPr lang="en-GB" dirty="0" smtClean="0"/>
              <a:t> </a:t>
            </a:r>
          </a:p>
        </p:txBody>
      </p:sp>
    </p:spTree>
    <p:extLst>
      <p:ext uri="{BB962C8B-B14F-4D97-AF65-F5344CB8AC3E}">
        <p14:creationId xmlns:p14="http://schemas.microsoft.com/office/powerpoint/2010/main" val="184958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E37F53-9016-42EC-A019-9D68F280B8F8}" type="slidenum">
              <a:rPr lang="en-GB" sz="1200">
                <a:latin typeface="Arial" charset="0"/>
              </a:rPr>
              <a:pPr algn="r"/>
              <a:t>35</a:t>
            </a:fld>
            <a:endParaRPr lang="en-GB"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GB" smtClean="0"/>
              <a:t>TextFromFile ouvre le fichier, en extrait le texte, ferme le fichier et retourne le texte.</a:t>
            </a:r>
          </a:p>
          <a:p>
            <a:pPr eaLnBrk="1" hangingPunct="1"/>
            <a:r>
              <a:rPr lang="en-GB" smtClean="0"/>
              <a:t>Ca s’utilise très facilement et l’on est sûr que le fichier est fermé.</a:t>
            </a:r>
          </a:p>
          <a:p>
            <a:pPr eaLnBrk="1" hangingPunct="1"/>
            <a:endParaRPr lang="en-GB" smtClean="0"/>
          </a:p>
          <a:p>
            <a:pPr eaLnBrk="1" hangingPunct="1"/>
            <a:r>
              <a:rPr lang="en-GB" smtClean="0"/>
              <a:t>Si on veut du ligne par ligne on utilise LinesFromFile.</a:t>
            </a:r>
            <a:br>
              <a:rPr lang="en-GB" smtClean="0"/>
            </a:br>
            <a:r>
              <a:rPr lang="en-GB" smtClean="0"/>
              <a:t>Attention si le fichier est très gros on a toutes les lignes en mémoire alors que si on fait un gets ligne par ligne il n’y a pas de d’encombrement mémoire. … Mais de la mémoire, en général on en a.</a:t>
            </a:r>
          </a:p>
        </p:txBody>
      </p:sp>
    </p:spTree>
    <p:extLst>
      <p:ext uri="{BB962C8B-B14F-4D97-AF65-F5344CB8AC3E}">
        <p14:creationId xmlns:p14="http://schemas.microsoft.com/office/powerpoint/2010/main" val="17511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GB" smtClean="0"/>
              <a:t> open puts close   ou  LinesToFile  pour une liste  ou  TextToFile pour un texte </a:t>
            </a:r>
          </a:p>
        </p:txBody>
      </p:sp>
    </p:spTree>
    <p:extLst>
      <p:ext uri="{BB962C8B-B14F-4D97-AF65-F5344CB8AC3E}">
        <p14:creationId xmlns:p14="http://schemas.microsoft.com/office/powerpoint/2010/main" val="2929000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F4D132-8BDE-4271-A2CC-EF9A0F173D5B}" type="slidenum">
              <a:rPr lang="en-GB" sz="1200">
                <a:latin typeface="Arial" charset="0"/>
              </a:rPr>
              <a:pPr algn="r"/>
              <a:t>37</a:t>
            </a:fld>
            <a:endParaRPr lang="en-GB"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263564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A5A380C-3A73-4229-83B2-36054D231677}" type="slidenum">
              <a:rPr lang="en-GB" smtClean="0"/>
              <a:pPr/>
              <a:t>38</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GB" dirty="0" smtClean="0"/>
              <a:t>Le plus important </a:t>
            </a:r>
            <a:r>
              <a:rPr lang="en-GB" dirty="0" err="1" smtClean="0"/>
              <a:t>quand</a:t>
            </a:r>
            <a:r>
              <a:rPr lang="en-GB" dirty="0" smtClean="0"/>
              <a:t> on </a:t>
            </a:r>
            <a:r>
              <a:rPr lang="en-GB" dirty="0" err="1" smtClean="0"/>
              <a:t>veut</a:t>
            </a:r>
            <a:r>
              <a:rPr lang="en-GB" dirty="0" smtClean="0"/>
              <a:t> programmer </a:t>
            </a:r>
            <a:r>
              <a:rPr lang="en-GB" dirty="0" err="1" smtClean="0"/>
              <a:t>est</a:t>
            </a:r>
            <a:r>
              <a:rPr lang="en-GB" dirty="0" smtClean="0"/>
              <a:t> </a:t>
            </a:r>
            <a:r>
              <a:rPr lang="en-GB" dirty="0" err="1" smtClean="0"/>
              <a:t>d’avoir</a:t>
            </a:r>
            <a:r>
              <a:rPr lang="en-GB" dirty="0" smtClean="0"/>
              <a:t> </a:t>
            </a:r>
            <a:r>
              <a:rPr lang="en-GB" dirty="0" err="1" smtClean="0"/>
              <a:t>une</a:t>
            </a:r>
            <a:r>
              <a:rPr lang="en-GB" dirty="0" smtClean="0"/>
              <a:t> idée des </a:t>
            </a:r>
            <a:r>
              <a:rPr lang="en-GB" dirty="0" err="1" smtClean="0"/>
              <a:t>commandes</a:t>
            </a:r>
            <a:r>
              <a:rPr lang="en-GB" dirty="0" smtClean="0"/>
              <a:t> </a:t>
            </a:r>
            <a:r>
              <a:rPr lang="en-GB" dirty="0" err="1" smtClean="0"/>
              <a:t>existantes</a:t>
            </a:r>
            <a:r>
              <a:rPr lang="en-GB" dirty="0" smtClean="0"/>
              <a:t>.</a:t>
            </a:r>
          </a:p>
          <a:p>
            <a:pPr eaLnBrk="1" hangingPunct="1"/>
            <a:r>
              <a:rPr lang="en-GB" dirty="0" smtClean="0"/>
              <a:t>Il </a:t>
            </a:r>
            <a:r>
              <a:rPr lang="en-GB" dirty="0" err="1" smtClean="0"/>
              <a:t>n’est</a:t>
            </a:r>
            <a:r>
              <a:rPr lang="en-GB" dirty="0" smtClean="0"/>
              <a:t> pas </a:t>
            </a:r>
            <a:r>
              <a:rPr lang="en-GB" dirty="0" err="1" smtClean="0"/>
              <a:t>nécessaire</a:t>
            </a:r>
            <a:r>
              <a:rPr lang="en-GB" dirty="0" smtClean="0"/>
              <a:t> de les </a:t>
            </a:r>
            <a:r>
              <a:rPr lang="en-GB" dirty="0" err="1" smtClean="0"/>
              <a:t>connaître</a:t>
            </a:r>
            <a:r>
              <a:rPr lang="en-GB" dirty="0" smtClean="0"/>
              <a:t> </a:t>
            </a:r>
            <a:r>
              <a:rPr lang="en-GB" dirty="0" err="1" smtClean="0"/>
              <a:t>toutes</a:t>
            </a:r>
            <a:r>
              <a:rPr lang="en-GB" dirty="0" smtClean="0"/>
              <a:t>. </a:t>
            </a:r>
            <a:r>
              <a:rPr lang="en-GB" dirty="0" err="1" smtClean="0"/>
              <a:t>Vous</a:t>
            </a:r>
            <a:r>
              <a:rPr lang="en-GB" dirty="0" smtClean="0"/>
              <a:t> </a:t>
            </a:r>
            <a:r>
              <a:rPr lang="en-GB" dirty="0" err="1" smtClean="0"/>
              <a:t>voyez</a:t>
            </a:r>
            <a:r>
              <a:rPr lang="en-GB" dirty="0" smtClean="0"/>
              <a:t> </a:t>
            </a:r>
            <a:r>
              <a:rPr lang="en-GB" dirty="0" err="1" smtClean="0"/>
              <a:t>qu’en</a:t>
            </a:r>
            <a:r>
              <a:rPr lang="en-GB" dirty="0" smtClean="0"/>
              <a:t> </a:t>
            </a:r>
            <a:r>
              <a:rPr lang="en-GB" dirty="0" err="1" smtClean="0"/>
              <a:t>Tcl</a:t>
            </a:r>
            <a:r>
              <a:rPr lang="en-GB" dirty="0" smtClean="0"/>
              <a:t> </a:t>
            </a:r>
            <a:r>
              <a:rPr lang="en-GB" dirty="0" err="1" smtClean="0"/>
              <a:t>il</a:t>
            </a:r>
            <a:r>
              <a:rPr lang="en-GB" dirty="0" smtClean="0"/>
              <a:t> </a:t>
            </a:r>
            <a:r>
              <a:rPr lang="en-GB" dirty="0" err="1" smtClean="0"/>
              <a:t>n’y</a:t>
            </a:r>
            <a:r>
              <a:rPr lang="en-GB" dirty="0" smtClean="0"/>
              <a:t> en a pas beaucoup, </a:t>
            </a:r>
            <a:r>
              <a:rPr lang="en-GB" dirty="0" err="1" smtClean="0"/>
              <a:t>dans</a:t>
            </a:r>
            <a:r>
              <a:rPr lang="en-GB" dirty="0" smtClean="0"/>
              <a:t> </a:t>
            </a:r>
            <a:r>
              <a:rPr lang="en-GB" dirty="0" err="1" smtClean="0"/>
              <a:t>d’autres</a:t>
            </a:r>
            <a:r>
              <a:rPr lang="en-GB" dirty="0" smtClean="0"/>
              <a:t> </a:t>
            </a:r>
            <a:r>
              <a:rPr lang="en-GB" dirty="0" err="1" smtClean="0"/>
              <a:t>langages</a:t>
            </a:r>
            <a:r>
              <a:rPr lang="en-GB" dirty="0" smtClean="0"/>
              <a:t> </a:t>
            </a:r>
            <a:r>
              <a:rPr lang="en-GB" dirty="0" err="1" smtClean="0"/>
              <a:t>il</a:t>
            </a:r>
            <a:r>
              <a:rPr lang="en-GB" dirty="0" smtClean="0"/>
              <a:t> en </a:t>
            </a:r>
            <a:r>
              <a:rPr lang="en-GB" dirty="0" err="1" smtClean="0"/>
              <a:t>existe</a:t>
            </a:r>
            <a:r>
              <a:rPr lang="en-GB" dirty="0" smtClean="0"/>
              <a:t> des </a:t>
            </a:r>
            <a:r>
              <a:rPr lang="en-GB" dirty="0" err="1" smtClean="0"/>
              <a:t>milliers</a:t>
            </a:r>
            <a:r>
              <a:rPr lang="en-GB" dirty="0" smtClean="0"/>
              <a:t>. </a:t>
            </a:r>
          </a:p>
          <a:p>
            <a:pPr eaLnBrk="1" hangingPunct="1"/>
            <a:endParaRPr lang="en-GB" dirty="0" smtClean="0"/>
          </a:p>
          <a:p>
            <a:pPr eaLnBrk="1" hangingPunct="1"/>
            <a:r>
              <a:rPr lang="en-GB" dirty="0" err="1" smtClean="0"/>
              <a:t>Ceci</a:t>
            </a:r>
            <a:r>
              <a:rPr lang="en-GB" dirty="0" smtClean="0"/>
              <a:t> </a:t>
            </a:r>
            <a:r>
              <a:rPr lang="en-GB" dirty="0" err="1" smtClean="0"/>
              <a:t>est</a:t>
            </a:r>
            <a:r>
              <a:rPr lang="en-GB" dirty="0" smtClean="0"/>
              <a:t> le </a:t>
            </a:r>
            <a:r>
              <a:rPr lang="en-GB" dirty="0" err="1" smtClean="0"/>
              <a:t>manuel</a:t>
            </a:r>
            <a:r>
              <a:rPr lang="en-GB" dirty="0" smtClean="0"/>
              <a:t> </a:t>
            </a:r>
            <a:r>
              <a:rPr lang="en-GB" dirty="0" err="1" smtClean="0"/>
              <a:t>concernant</a:t>
            </a:r>
            <a:r>
              <a:rPr lang="en-GB" dirty="0" smtClean="0"/>
              <a:t> les </a:t>
            </a:r>
            <a:r>
              <a:rPr lang="en-GB" dirty="0" err="1" smtClean="0"/>
              <a:t>commandes</a:t>
            </a:r>
            <a:r>
              <a:rPr lang="en-GB" dirty="0" smtClean="0"/>
              <a:t> de </a:t>
            </a:r>
            <a:r>
              <a:rPr lang="en-GB" dirty="0" err="1" smtClean="0"/>
              <a:t>Tcl</a:t>
            </a:r>
            <a:r>
              <a:rPr lang="en-GB" dirty="0" smtClean="0"/>
              <a:t> (</a:t>
            </a:r>
            <a:r>
              <a:rPr lang="en-GB" dirty="0" err="1" smtClean="0"/>
              <a:t>rechercher</a:t>
            </a:r>
            <a:r>
              <a:rPr lang="en-GB" dirty="0" smtClean="0"/>
              <a:t> manual </a:t>
            </a:r>
            <a:r>
              <a:rPr lang="en-GB" dirty="0" err="1" smtClean="0"/>
              <a:t>tcl</a:t>
            </a:r>
            <a:r>
              <a:rPr lang="en-GB" dirty="0" smtClean="0"/>
              <a:t> </a:t>
            </a:r>
            <a:r>
              <a:rPr lang="en-GB" dirty="0" err="1" smtClean="0"/>
              <a:t>sur</a:t>
            </a:r>
            <a:r>
              <a:rPr lang="en-GB" dirty="0" smtClean="0"/>
              <a:t> </a:t>
            </a:r>
            <a:r>
              <a:rPr lang="en-GB" dirty="0" err="1" smtClean="0"/>
              <a:t>google</a:t>
            </a:r>
            <a:r>
              <a:rPr lang="en-GB" dirty="0" smtClean="0"/>
              <a:t>)</a:t>
            </a:r>
          </a:p>
          <a:p>
            <a:pPr eaLnBrk="1" hangingPunct="1"/>
            <a:r>
              <a:rPr lang="en-GB" dirty="0" smtClean="0"/>
              <a:t>Il </a:t>
            </a:r>
            <a:r>
              <a:rPr lang="en-GB" dirty="0" err="1" smtClean="0"/>
              <a:t>faudrait</a:t>
            </a:r>
            <a:r>
              <a:rPr lang="en-GB" dirty="0" smtClean="0"/>
              <a:t> </a:t>
            </a:r>
            <a:r>
              <a:rPr lang="en-GB" dirty="0" err="1" smtClean="0"/>
              <a:t>parcourir</a:t>
            </a:r>
            <a:r>
              <a:rPr lang="en-GB" dirty="0" smtClean="0"/>
              <a:t> </a:t>
            </a:r>
            <a:r>
              <a:rPr lang="en-GB" dirty="0" err="1" smtClean="0"/>
              <a:t>toutes</a:t>
            </a:r>
            <a:r>
              <a:rPr lang="en-GB" dirty="0" smtClean="0"/>
              <a:t> </a:t>
            </a:r>
            <a:r>
              <a:rPr lang="en-GB" dirty="0" err="1" smtClean="0"/>
              <a:t>ces</a:t>
            </a:r>
            <a:r>
              <a:rPr lang="en-GB" dirty="0" smtClean="0"/>
              <a:t> </a:t>
            </a:r>
            <a:r>
              <a:rPr lang="en-GB" dirty="0" err="1" smtClean="0"/>
              <a:t>commandes</a:t>
            </a:r>
            <a:r>
              <a:rPr lang="en-GB" dirty="0" smtClean="0"/>
              <a:t> … pour </a:t>
            </a:r>
            <a:r>
              <a:rPr lang="en-GB" dirty="0" err="1" smtClean="0"/>
              <a:t>voir</a:t>
            </a:r>
            <a:r>
              <a:rPr lang="en-GB" dirty="0" smtClean="0"/>
              <a:t> </a:t>
            </a:r>
            <a:r>
              <a:rPr lang="en-GB" dirty="0" err="1" smtClean="0"/>
              <a:t>ce</a:t>
            </a:r>
            <a:r>
              <a:rPr lang="en-GB" dirty="0" smtClean="0"/>
              <a:t> </a:t>
            </a:r>
            <a:r>
              <a:rPr lang="en-GB" dirty="0" err="1" smtClean="0"/>
              <a:t>qu’elles</a:t>
            </a:r>
            <a:r>
              <a:rPr lang="en-GB" dirty="0" smtClean="0"/>
              <a:t> font. </a:t>
            </a:r>
            <a:r>
              <a:rPr lang="en-GB" dirty="0" err="1" smtClean="0"/>
              <a:t>Si</a:t>
            </a:r>
            <a:r>
              <a:rPr lang="en-GB" dirty="0" smtClean="0"/>
              <a:t> </a:t>
            </a:r>
            <a:r>
              <a:rPr lang="en-GB" dirty="0" err="1" smtClean="0"/>
              <a:t>vous</a:t>
            </a:r>
            <a:r>
              <a:rPr lang="en-GB" dirty="0" smtClean="0"/>
              <a:t> </a:t>
            </a:r>
            <a:r>
              <a:rPr lang="en-GB" dirty="0" err="1" smtClean="0"/>
              <a:t>ne</a:t>
            </a:r>
            <a:r>
              <a:rPr lang="en-GB" dirty="0" smtClean="0"/>
              <a:t> </a:t>
            </a:r>
            <a:r>
              <a:rPr lang="en-GB" dirty="0" err="1" smtClean="0"/>
              <a:t>comprenez</a:t>
            </a:r>
            <a:r>
              <a:rPr lang="en-GB" dirty="0" smtClean="0"/>
              <a:t> pas tout de suite, </a:t>
            </a:r>
            <a:r>
              <a:rPr lang="en-GB" dirty="0" err="1" smtClean="0"/>
              <a:t>passez</a:t>
            </a:r>
            <a:r>
              <a:rPr lang="en-GB" dirty="0" smtClean="0"/>
              <a:t> </a:t>
            </a:r>
            <a:r>
              <a:rPr lang="en-GB" dirty="0" err="1" smtClean="0"/>
              <a:t>à</a:t>
            </a:r>
            <a:r>
              <a:rPr lang="en-GB" dirty="0" smtClean="0"/>
              <a:t> la </a:t>
            </a:r>
            <a:r>
              <a:rPr lang="en-GB" dirty="0" err="1" smtClean="0"/>
              <a:t>suivante</a:t>
            </a:r>
            <a:r>
              <a:rPr lang="en-GB" dirty="0" smtClean="0"/>
              <a:t>. </a:t>
            </a:r>
            <a:r>
              <a:rPr lang="en-GB" dirty="0" err="1" smtClean="0"/>
              <a:t>Lisez</a:t>
            </a:r>
            <a:r>
              <a:rPr lang="en-GB" dirty="0" smtClean="0"/>
              <a:t> </a:t>
            </a:r>
            <a:r>
              <a:rPr lang="en-GB" dirty="0" err="1" smtClean="0"/>
              <a:t>simplement</a:t>
            </a:r>
            <a:r>
              <a:rPr lang="en-GB" dirty="0" smtClean="0"/>
              <a:t> les 2 </a:t>
            </a:r>
            <a:r>
              <a:rPr lang="en-GB" dirty="0" err="1" smtClean="0"/>
              <a:t>ou</a:t>
            </a:r>
            <a:r>
              <a:rPr lang="en-GB" dirty="0" smtClean="0"/>
              <a:t> 3  premières </a:t>
            </a:r>
            <a:r>
              <a:rPr lang="en-GB" dirty="0" err="1" smtClean="0"/>
              <a:t>lignes</a:t>
            </a:r>
            <a:r>
              <a:rPr lang="en-GB" dirty="0" smtClean="0"/>
              <a:t> </a:t>
            </a:r>
            <a:r>
              <a:rPr lang="en-GB" dirty="0" err="1" smtClean="0"/>
              <a:t>expliquant</a:t>
            </a:r>
            <a:r>
              <a:rPr lang="en-GB" dirty="0" smtClean="0"/>
              <a:t> en </a:t>
            </a:r>
            <a:r>
              <a:rPr lang="en-GB" dirty="0" err="1" smtClean="0"/>
              <a:t>gros</a:t>
            </a:r>
            <a:r>
              <a:rPr lang="en-GB" dirty="0" smtClean="0"/>
              <a:t> </a:t>
            </a:r>
            <a:r>
              <a:rPr lang="en-GB" dirty="0" err="1" smtClean="0"/>
              <a:t>ce</a:t>
            </a:r>
            <a:r>
              <a:rPr lang="en-GB" dirty="0" smtClean="0"/>
              <a:t> </a:t>
            </a:r>
            <a:r>
              <a:rPr lang="en-GB" dirty="0" err="1" smtClean="0"/>
              <a:t>que</a:t>
            </a:r>
            <a:r>
              <a:rPr lang="en-GB" dirty="0" smtClean="0"/>
              <a:t> fait </a:t>
            </a:r>
            <a:r>
              <a:rPr lang="en-GB" dirty="0" err="1" smtClean="0"/>
              <a:t>chaque</a:t>
            </a:r>
            <a:r>
              <a:rPr lang="en-GB" dirty="0" smtClean="0"/>
              <a:t> </a:t>
            </a:r>
            <a:r>
              <a:rPr lang="en-GB" dirty="0" err="1" smtClean="0"/>
              <a:t>commande</a:t>
            </a:r>
            <a:r>
              <a:rPr lang="en-GB" dirty="0" smtClean="0"/>
              <a:t>.</a:t>
            </a:r>
          </a:p>
          <a:p>
            <a:pPr eaLnBrk="1" hangingPunct="1"/>
            <a:endParaRPr lang="en-GB" dirty="0" smtClean="0"/>
          </a:p>
          <a:p>
            <a:pPr eaLnBrk="1" hangingPunct="1"/>
            <a:r>
              <a:rPr lang="en-GB" dirty="0" smtClean="0"/>
              <a:t>Il </a:t>
            </a:r>
            <a:r>
              <a:rPr lang="en-GB" dirty="0" err="1" smtClean="0"/>
              <a:t>suffit</a:t>
            </a:r>
            <a:r>
              <a:rPr lang="en-GB" dirty="0" smtClean="0"/>
              <a:t> </a:t>
            </a:r>
            <a:r>
              <a:rPr lang="en-GB" dirty="0" err="1" smtClean="0"/>
              <a:t>souvent</a:t>
            </a:r>
            <a:r>
              <a:rPr lang="en-GB" dirty="0" smtClean="0"/>
              <a:t> de savoir </a:t>
            </a:r>
            <a:r>
              <a:rPr lang="en-GB" dirty="0" err="1" smtClean="0"/>
              <a:t>que</a:t>
            </a:r>
            <a:r>
              <a:rPr lang="en-GB" dirty="0" smtClean="0"/>
              <a:t> </a:t>
            </a:r>
            <a:r>
              <a:rPr lang="en-GB" dirty="0" err="1" smtClean="0"/>
              <a:t>telle</a:t>
            </a:r>
            <a:r>
              <a:rPr lang="en-GB" dirty="0" smtClean="0"/>
              <a:t> </a:t>
            </a:r>
            <a:r>
              <a:rPr lang="en-GB" dirty="0" err="1" smtClean="0"/>
              <a:t>commande</a:t>
            </a:r>
            <a:r>
              <a:rPr lang="en-GB" dirty="0" smtClean="0"/>
              <a:t> </a:t>
            </a:r>
            <a:r>
              <a:rPr lang="en-GB" dirty="0" err="1" smtClean="0"/>
              <a:t>devrait</a:t>
            </a:r>
            <a:r>
              <a:rPr lang="en-GB" dirty="0" smtClean="0"/>
              <a:t> </a:t>
            </a:r>
            <a:r>
              <a:rPr lang="en-GB" dirty="0" err="1" smtClean="0"/>
              <a:t>exister</a:t>
            </a:r>
            <a:r>
              <a:rPr lang="en-GB" dirty="0" smtClean="0"/>
              <a:t>. On la </a:t>
            </a:r>
            <a:r>
              <a:rPr lang="en-GB" dirty="0" err="1" smtClean="0"/>
              <a:t>retrouvera</a:t>
            </a:r>
            <a:r>
              <a:rPr lang="en-GB" dirty="0" smtClean="0"/>
              <a:t> en temps </a:t>
            </a:r>
            <a:r>
              <a:rPr lang="en-GB" dirty="0" err="1" smtClean="0"/>
              <a:t>voulu</a:t>
            </a:r>
            <a:r>
              <a:rPr lang="en-GB" dirty="0" smtClean="0"/>
              <a:t>.</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198344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smtClean="0"/>
              <a:t>Ceci est la page d’accueil de mon site web. </a:t>
            </a:r>
          </a:p>
          <a:p>
            <a:r>
              <a:rPr lang="en-GB" smtClean="0"/>
              <a:t>Notez le lien vers PublicDirectory </a:t>
            </a:r>
          </a:p>
        </p:txBody>
      </p:sp>
    </p:spTree>
    <p:extLst>
      <p:ext uri="{BB962C8B-B14F-4D97-AF65-F5344CB8AC3E}">
        <p14:creationId xmlns:p14="http://schemas.microsoft.com/office/powerpoint/2010/main" val="117574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40</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339708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42</a:t>
            </a:fld>
            <a:endParaRPr lang="en-GB"/>
          </a:p>
        </p:txBody>
      </p:sp>
    </p:spTree>
    <p:extLst>
      <p:ext uri="{BB962C8B-B14F-4D97-AF65-F5344CB8AC3E}">
        <p14:creationId xmlns:p14="http://schemas.microsoft.com/office/powerpoint/2010/main" val="3461381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163ADD9-8D44-432E-A14C-14C71B5D7EF2}" type="slidenum">
              <a:rPr lang="en-GB" smtClean="0"/>
              <a:pPr/>
              <a:t>44</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2547477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E1C16B7-3106-4640-8B7B-9507A91C374A}" type="slidenum">
              <a:rPr lang="en-GB" smtClean="0"/>
              <a:pPr/>
              <a:t>45</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GB" smtClean="0"/>
              <a:t> set la commande la plus importante … et la plus simple. </a:t>
            </a:r>
          </a:p>
          <a:p>
            <a:pPr eaLnBrk="1" hangingPunct="1"/>
            <a:r>
              <a:rPr lang="en-GB" smtClean="0"/>
              <a:t>Elle affecte une valeur à une variable </a:t>
            </a:r>
          </a:p>
          <a:p>
            <a:pPr eaLnBrk="1" hangingPunct="1"/>
            <a:r>
              <a:rPr lang="en-GB" smtClean="0"/>
              <a:t>Soit J une variable contenant la chaîne de caractères Bonjour</a:t>
            </a:r>
          </a:p>
          <a:p>
            <a:pPr eaLnBrk="1" hangingPunct="1"/>
            <a:r>
              <a:rPr lang="en-GB" smtClean="0"/>
              <a:t>Soit X une variable contenant 3.14 </a:t>
            </a:r>
          </a:p>
          <a:p>
            <a:pPr eaLnBrk="1" hangingPunct="1"/>
            <a:endParaRPr lang="en-GB" smtClean="0"/>
          </a:p>
          <a:p>
            <a:pPr eaLnBrk="1" hangingPunct="1"/>
            <a:r>
              <a:rPr lang="en-GB" smtClean="0"/>
              <a:t> append rajoute en fin de chaîne</a:t>
            </a:r>
          </a:p>
        </p:txBody>
      </p:sp>
    </p:spTree>
    <p:extLst>
      <p:ext uri="{BB962C8B-B14F-4D97-AF65-F5344CB8AC3E}">
        <p14:creationId xmlns:p14="http://schemas.microsoft.com/office/powerpoint/2010/main" val="826583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0215CB6-810E-44C1-9BCC-78C339B5628E}" type="slidenum">
              <a:rPr lang="en-GB" smtClean="0"/>
              <a:pPr/>
              <a:t>46</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347016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6708906-3327-45EE-911A-B41AC8B7EC9D}" type="slidenum">
              <a:rPr lang="en-GB" smtClean="0"/>
              <a:pPr/>
              <a:t>4</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GB" dirty="0" smtClean="0"/>
              <a:t>La connection par </a:t>
            </a:r>
            <a:r>
              <a:rPr lang="en-GB" dirty="0" err="1" smtClean="0"/>
              <a:t>ssh</a:t>
            </a:r>
            <a:r>
              <a:rPr lang="en-GB" dirty="0" smtClean="0"/>
              <a:t> </a:t>
            </a:r>
            <a:r>
              <a:rPr lang="en-GB" dirty="0" err="1" smtClean="0"/>
              <a:t>sur</a:t>
            </a:r>
            <a:r>
              <a:rPr lang="en-GB" dirty="0" smtClean="0"/>
              <a:t> </a:t>
            </a:r>
            <a:r>
              <a:rPr lang="en-GB" dirty="0" err="1" smtClean="0"/>
              <a:t>nos</a:t>
            </a:r>
            <a:r>
              <a:rPr lang="en-GB" baseline="0" dirty="0" smtClean="0"/>
              <a:t> machines</a:t>
            </a:r>
            <a:r>
              <a:rPr lang="en-GB" dirty="0" smtClean="0"/>
              <a:t> </a:t>
            </a:r>
            <a:r>
              <a:rPr lang="en-GB" dirty="0" err="1" smtClean="0"/>
              <a:t>doit</a:t>
            </a:r>
            <a:r>
              <a:rPr lang="en-GB" dirty="0" smtClean="0"/>
              <a:t> se faire </a:t>
            </a:r>
            <a:r>
              <a:rPr lang="en-GB" dirty="0" err="1" smtClean="0"/>
              <a:t>à</a:t>
            </a:r>
            <a:r>
              <a:rPr lang="en-GB" dirty="0" smtClean="0"/>
              <a:t> </a:t>
            </a:r>
            <a:r>
              <a:rPr lang="en-GB" dirty="0" err="1" smtClean="0"/>
              <a:t>travers</a:t>
            </a:r>
            <a:r>
              <a:rPr lang="en-GB" dirty="0" smtClean="0"/>
              <a:t> </a:t>
            </a:r>
            <a:r>
              <a:rPr lang="en-GB" dirty="0" err="1" smtClean="0"/>
              <a:t>ssh.lbgi.fr</a:t>
            </a:r>
            <a:endParaRPr lang="en-GB" dirty="0" smtClean="0"/>
          </a:p>
          <a:p>
            <a:pPr eaLnBrk="1" hangingPunct="1"/>
            <a:r>
              <a:rPr lang="en-GB" dirty="0" err="1" smtClean="0"/>
              <a:t>Si</a:t>
            </a:r>
            <a:r>
              <a:rPr lang="en-GB" dirty="0" smtClean="0"/>
              <a:t> on </a:t>
            </a:r>
            <a:r>
              <a:rPr lang="en-GB" dirty="0" err="1" smtClean="0"/>
              <a:t>est</a:t>
            </a:r>
            <a:r>
              <a:rPr lang="en-GB" dirty="0" smtClean="0"/>
              <a:t> déjà </a:t>
            </a:r>
            <a:r>
              <a:rPr lang="en-GB" dirty="0" err="1" smtClean="0"/>
              <a:t>dans</a:t>
            </a:r>
            <a:r>
              <a:rPr lang="en-GB" dirty="0" smtClean="0"/>
              <a:t> </a:t>
            </a:r>
            <a:r>
              <a:rPr lang="en-GB" dirty="0" err="1" smtClean="0"/>
              <a:t>une</a:t>
            </a:r>
            <a:r>
              <a:rPr lang="en-GB" dirty="0" smtClean="0"/>
              <a:t> </a:t>
            </a:r>
            <a:r>
              <a:rPr lang="en-GB" dirty="0" err="1" smtClean="0"/>
              <a:t>fenêtre</a:t>
            </a:r>
            <a:r>
              <a:rPr lang="en-GB" dirty="0" smtClean="0"/>
              <a:t> console (par </a:t>
            </a:r>
            <a:r>
              <a:rPr lang="en-GB" dirty="0" err="1" smtClean="0"/>
              <a:t>exemple</a:t>
            </a:r>
            <a:r>
              <a:rPr lang="en-GB" dirty="0" smtClean="0"/>
              <a:t> </a:t>
            </a:r>
            <a:r>
              <a:rPr lang="en-GB" dirty="0" err="1" smtClean="0"/>
              <a:t>sur</a:t>
            </a:r>
            <a:r>
              <a:rPr lang="en-GB" dirty="0" smtClean="0"/>
              <a:t> </a:t>
            </a:r>
            <a:r>
              <a:rPr lang="en-GB" dirty="0" err="1" smtClean="0"/>
              <a:t>linux</a:t>
            </a:r>
            <a:r>
              <a:rPr lang="en-GB" dirty="0" smtClean="0"/>
              <a:t>) on utilise la </a:t>
            </a:r>
            <a:r>
              <a:rPr lang="en-GB" dirty="0" err="1" smtClean="0"/>
              <a:t>commande</a:t>
            </a:r>
            <a:r>
              <a:rPr lang="en-GB" dirty="0" smtClean="0"/>
              <a:t> </a:t>
            </a:r>
            <a:r>
              <a:rPr lang="en-GB" dirty="0" err="1" smtClean="0"/>
              <a:t>ssh</a:t>
            </a:r>
            <a:endParaRPr lang="en-GB" dirty="0" smtClean="0"/>
          </a:p>
          <a:p>
            <a:pPr eaLnBrk="1" hangingPunct="1"/>
            <a:r>
              <a:rPr lang="en-GB" dirty="0" err="1" smtClean="0"/>
              <a:t>Si</a:t>
            </a:r>
            <a:r>
              <a:rPr lang="en-GB" dirty="0" smtClean="0"/>
              <a:t> </a:t>
            </a:r>
            <a:r>
              <a:rPr lang="en-GB" dirty="0" err="1" smtClean="0"/>
              <a:t>ssh</a:t>
            </a:r>
            <a:r>
              <a:rPr lang="en-GB" dirty="0" smtClean="0"/>
              <a:t> </a:t>
            </a:r>
            <a:r>
              <a:rPr lang="en-GB" dirty="0" err="1" smtClean="0"/>
              <a:t>est</a:t>
            </a:r>
            <a:r>
              <a:rPr lang="en-GB" dirty="0" smtClean="0"/>
              <a:t> </a:t>
            </a:r>
            <a:r>
              <a:rPr lang="en-GB" dirty="0" err="1" smtClean="0"/>
              <a:t>installé</a:t>
            </a:r>
            <a:r>
              <a:rPr lang="en-GB" dirty="0" smtClean="0"/>
              <a:t> en mode </a:t>
            </a:r>
            <a:r>
              <a:rPr lang="en-GB" dirty="0" err="1" smtClean="0"/>
              <a:t>graphique</a:t>
            </a:r>
            <a:r>
              <a:rPr lang="en-GB" dirty="0" smtClean="0"/>
              <a:t>, passer par le menu </a:t>
            </a:r>
            <a:r>
              <a:rPr lang="en-GB" dirty="0" err="1" smtClean="0"/>
              <a:t>Démarrer</a:t>
            </a:r>
            <a:r>
              <a:rPr lang="en-GB" dirty="0" smtClean="0"/>
              <a:t>/Programmes/…</a:t>
            </a:r>
          </a:p>
        </p:txBody>
      </p:sp>
    </p:spTree>
    <p:extLst>
      <p:ext uri="{BB962C8B-B14F-4D97-AF65-F5344CB8AC3E}">
        <p14:creationId xmlns:p14="http://schemas.microsoft.com/office/powerpoint/2010/main" val="9368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968FAC6-398D-4FDC-B737-D13C25E1632F}" type="slidenum">
              <a:rPr lang="en-GB" smtClean="0"/>
              <a:pPr/>
              <a:t>47</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GB" smtClean="0"/>
              <a:t> la commande string attend en premier argument une sous-commande puis la chaîne de caractères sur laquelle travailler, etc.</a:t>
            </a:r>
          </a:p>
          <a:p>
            <a:pPr eaLnBrk="1" hangingPunct="1"/>
            <a:endParaRPr lang="en-GB" smtClean="0"/>
          </a:p>
          <a:p>
            <a:pPr eaLnBrk="1" hangingPunct="1"/>
            <a:r>
              <a:rPr lang="en-GB" smtClean="0"/>
              <a:t>Attention pour append ne pas mettre de $ car on veut modifier la variable S </a:t>
            </a:r>
          </a:p>
        </p:txBody>
      </p:sp>
    </p:spTree>
    <p:extLst>
      <p:ext uri="{BB962C8B-B14F-4D97-AF65-F5344CB8AC3E}">
        <p14:creationId xmlns:p14="http://schemas.microsoft.com/office/powerpoint/2010/main" val="1739530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1F22FC7-6DD6-4562-B676-578B903D4B86}" type="slidenum">
              <a:rPr lang="en-GB" smtClean="0"/>
              <a:pPr/>
              <a:t>49</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4293108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50</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2931910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54</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981659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56</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1724652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57</a:t>
            </a:fld>
            <a:endParaRPr lang="en-GB"/>
          </a:p>
        </p:txBody>
      </p:sp>
    </p:spTree>
    <p:extLst>
      <p:ext uri="{BB962C8B-B14F-4D97-AF65-F5344CB8AC3E}">
        <p14:creationId xmlns:p14="http://schemas.microsoft.com/office/powerpoint/2010/main" val="4243067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57C89DD-607D-4A5D-B577-5784E42B109B}" type="slidenum">
              <a:rPr lang="en-GB" smtClean="0"/>
              <a:pPr/>
              <a:t>59</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011181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09FF0DB-1CFB-4085-9235-4525CC24D139}" type="slidenum">
              <a:rPr lang="en-GB" smtClean="0"/>
              <a:pPr/>
              <a:t>60</a:t>
            </a:fld>
            <a:endParaRPr lang="en-GB"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GB" smtClean="0"/>
              <a:t>En Tcl les tableaux se reconnaissent par les parenthèses ()</a:t>
            </a:r>
          </a:p>
          <a:p>
            <a:pPr eaLnBrk="1" hangingPunct="1"/>
            <a:r>
              <a:rPr lang="en-GB" smtClean="0"/>
              <a:t>Attention les () dans un [expr  ] sont des parethèses de math</a:t>
            </a:r>
          </a:p>
          <a:p>
            <a:pPr eaLnBrk="1" hangingPunct="1"/>
            <a:endParaRPr lang="en-GB" smtClean="0"/>
          </a:p>
          <a:p>
            <a:pPr eaLnBrk="1" hangingPunct="1"/>
            <a:r>
              <a:rPr lang="en-GB" smtClean="0"/>
              <a:t>On peut mettre dans les parenthèses toute chaîne de caractères ou une liste.</a:t>
            </a:r>
          </a:p>
          <a:p>
            <a:pPr eaLnBrk="1" hangingPunct="1"/>
            <a:endParaRPr lang="en-GB" smtClean="0"/>
          </a:p>
          <a:p>
            <a:pPr eaLnBrk="1" hangingPunct="1"/>
            <a:r>
              <a:rPr lang="en-GB" smtClean="0"/>
              <a:t>2,4 est ici une chaîne de caractères.</a:t>
            </a:r>
          </a:p>
          <a:p>
            <a:pPr eaLnBrk="1" hangingPunct="1"/>
            <a:r>
              <a:rPr lang="en-GB" smtClean="0"/>
              <a:t>Attention si vous mettez des “” ils seront pris en compte comme des caractères. Donc n’en mettez pas. C’est plus clair.</a:t>
            </a:r>
          </a:p>
          <a:p>
            <a:pPr eaLnBrk="1" hangingPunct="1"/>
            <a:r>
              <a:rPr lang="en-GB" smtClean="0"/>
              <a:t>Dans Bureau(Raymond Ripp) le blanc est très important. L’absence des “” aussi.</a:t>
            </a:r>
          </a:p>
          <a:p>
            <a:pPr eaLnBrk="1" hangingPunct="1"/>
            <a:r>
              <a:rPr lang="en-GB" smtClean="0"/>
              <a:t> set N “Raymond Ripp”    Bureau($N) renvoie 0086</a:t>
            </a:r>
          </a:p>
          <a:p>
            <a:pPr eaLnBrk="1" hangingPunct="1"/>
            <a:r>
              <a:rPr lang="en-GB" smtClean="0"/>
              <a:t>Alors que Bureau(“Raymond Ripp”) n’existe pas.</a:t>
            </a:r>
          </a:p>
        </p:txBody>
      </p:sp>
    </p:spTree>
    <p:extLst>
      <p:ext uri="{BB962C8B-B14F-4D97-AF65-F5344CB8AC3E}">
        <p14:creationId xmlns:p14="http://schemas.microsoft.com/office/powerpoint/2010/main" val="150470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E6CDC81-4E25-490E-9FCA-78F39D10DCBD}" type="slidenum">
              <a:rPr lang="en-GB" smtClean="0"/>
              <a:pPr/>
              <a:t>61</a:t>
            </a:fld>
            <a:endParaRPr lang="en-GB"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GB" smtClean="0"/>
              <a:t>On s’attaque maintenant à la notion d’adressage associatif. </a:t>
            </a:r>
            <a:br>
              <a:rPr lang="en-GB" smtClean="0"/>
            </a:br>
            <a:r>
              <a:rPr lang="en-GB" smtClean="0"/>
              <a:t>En fait, dans le temps on n’avait droit qu’à des tableaux indicés par des entiers.</a:t>
            </a:r>
          </a:p>
          <a:p>
            <a:pPr eaLnBrk="1" hangingPunct="1"/>
            <a:r>
              <a:rPr lang="en-GB" smtClean="0"/>
              <a:t>L’adressage associatif T(quelquechose) ou quelquechose peut être n’importe quoi permet en fait de gagner un temps immense.</a:t>
            </a:r>
          </a:p>
          <a:p>
            <a:pPr eaLnBrk="1" hangingPunct="1"/>
            <a:r>
              <a:rPr lang="en-GB" smtClean="0"/>
              <a:t>Par exemple NumeroDeTelephone(Raymond Ripp) repond instantanément alors que normalement il faudrait consulter le bottin … de la première à la dernière, ou mieux, puisque les noms sont triés en recherche dicotomique.</a:t>
            </a:r>
          </a:p>
          <a:p>
            <a:pPr eaLnBrk="1" hangingPunct="1"/>
            <a:r>
              <a:rPr lang="en-GB" smtClean="0"/>
              <a:t>En fait quand on crée NumeroDeTelephone(Raymond Ripp) le programme crée une clé avec “Raymond Ripp” et range le numéro en fonction de cette clé de manière à le retrouver très vite.</a:t>
            </a:r>
          </a:p>
          <a:p>
            <a:pPr eaLnBrk="1" hangingPunct="1"/>
            <a:endParaRPr lang="en-GB" smtClean="0"/>
          </a:p>
          <a:p>
            <a:pPr eaLnBrk="1" hangingPunct="1"/>
            <a:r>
              <a:rPr lang="en-GB" smtClean="0"/>
              <a:t>On n’a pas besoin de savoir comment ça marche exactement, l’important c’est d’y croire et d’en profiter un maximum. Donc ce n’est plus la peine de stocker des informations dans des tableaux indicés par de nombres, on utilise tout de suite l’iformation primordiale.</a:t>
            </a:r>
          </a:p>
        </p:txBody>
      </p:sp>
    </p:spTree>
    <p:extLst>
      <p:ext uri="{BB962C8B-B14F-4D97-AF65-F5344CB8AC3E}">
        <p14:creationId xmlns:p14="http://schemas.microsoft.com/office/powerpoint/2010/main" val="3270349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1107496-79ED-4C56-A644-61BEE454B66A}" type="slidenum">
              <a:rPr lang="en-GB" smtClean="0"/>
              <a:pPr/>
              <a:t>62</a:t>
            </a:fld>
            <a:endParaRPr lang="en-GB"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Il </a:t>
            </a:r>
            <a:r>
              <a:rPr lang="en-US" dirty="0" err="1" smtClean="0"/>
              <a:t>faut</a:t>
            </a:r>
            <a:r>
              <a:rPr lang="en-US" dirty="0" smtClean="0"/>
              <a:t> lire le </a:t>
            </a:r>
            <a:r>
              <a:rPr lang="en-US" dirty="0" err="1" smtClean="0"/>
              <a:t>fichier</a:t>
            </a:r>
            <a:r>
              <a:rPr lang="en-US" dirty="0" smtClean="0"/>
              <a:t> pour </a:t>
            </a:r>
            <a:r>
              <a:rPr lang="en-US" smtClean="0"/>
              <a:t>remplir</a:t>
            </a:r>
          </a:p>
          <a:p>
            <a:pPr eaLnBrk="1" hangingPunct="1"/>
            <a:r>
              <a:rPr lang="en-US" dirty="0" smtClean="0"/>
              <a:t>On </a:t>
            </a:r>
            <a:r>
              <a:rPr lang="en-US" dirty="0" err="1" smtClean="0"/>
              <a:t>crée</a:t>
            </a:r>
            <a:r>
              <a:rPr lang="en-US" dirty="0" smtClean="0"/>
              <a:t> </a:t>
            </a:r>
            <a:r>
              <a:rPr lang="en-US" dirty="0" err="1" smtClean="0"/>
              <a:t>ici</a:t>
            </a:r>
            <a:r>
              <a:rPr lang="en-US" dirty="0" smtClean="0"/>
              <a:t> </a:t>
            </a:r>
            <a:r>
              <a:rPr lang="en-US" dirty="0" err="1" smtClean="0"/>
              <a:t>trois</a:t>
            </a:r>
            <a:r>
              <a:rPr lang="en-US" dirty="0" smtClean="0"/>
              <a:t> tableaux</a:t>
            </a:r>
          </a:p>
          <a:p>
            <a:pPr eaLnBrk="1" hangingPunct="1"/>
            <a:r>
              <a:rPr lang="en-US" dirty="0" err="1" smtClean="0"/>
              <a:t>Titre</a:t>
            </a:r>
            <a:endParaRPr lang="en-US" dirty="0" smtClean="0"/>
          </a:p>
          <a:p>
            <a:pPr eaLnBrk="1" hangingPunct="1"/>
            <a:r>
              <a:rPr lang="en-US" dirty="0" err="1" smtClean="0"/>
              <a:t>PrenomDe</a:t>
            </a:r>
            <a:endParaRPr lang="en-US" dirty="0" smtClean="0"/>
          </a:p>
          <a:p>
            <a:pPr eaLnBrk="1" hangingPunct="1"/>
            <a:r>
              <a:rPr lang="en-US" dirty="0" err="1" smtClean="0"/>
              <a:t>LesNomsDe</a:t>
            </a:r>
            <a:endParaRPr lang="en-US" dirty="0" smtClean="0"/>
          </a:p>
          <a:p>
            <a:pPr eaLnBrk="1" hangingPunct="1"/>
            <a:endParaRPr lang="en-US" dirty="0" smtClean="0"/>
          </a:p>
          <a:p>
            <a:pPr eaLnBrk="1" hangingPunct="1"/>
            <a:r>
              <a:rPr lang="en-US" dirty="0" smtClean="0"/>
              <a:t>Et on les </a:t>
            </a:r>
            <a:r>
              <a:rPr lang="en-US" dirty="0" err="1" smtClean="0"/>
              <a:t>utilise</a:t>
            </a:r>
            <a:r>
              <a:rPr lang="en-US" dirty="0" smtClean="0"/>
              <a:t> le plus </a:t>
            </a:r>
            <a:r>
              <a:rPr lang="en-US" dirty="0" err="1" smtClean="0"/>
              <a:t>naturellement</a:t>
            </a:r>
            <a:r>
              <a:rPr lang="en-US" dirty="0" smtClean="0"/>
              <a:t> du monde. </a:t>
            </a:r>
            <a:r>
              <a:rPr lang="en-US" dirty="0" err="1" smtClean="0"/>
              <a:t>Vous</a:t>
            </a:r>
            <a:r>
              <a:rPr lang="en-US" dirty="0" smtClean="0"/>
              <a:t> </a:t>
            </a:r>
            <a:r>
              <a:rPr lang="en-US" dirty="0" err="1" smtClean="0"/>
              <a:t>faites</a:t>
            </a:r>
            <a:r>
              <a:rPr lang="en-US" dirty="0" smtClean="0"/>
              <a:t> des petites fiches et </a:t>
            </a:r>
            <a:r>
              <a:rPr lang="en-US" dirty="0" err="1" smtClean="0"/>
              <a:t>vous</a:t>
            </a:r>
            <a:r>
              <a:rPr lang="en-US" dirty="0" smtClean="0"/>
              <a:t> les </a:t>
            </a:r>
            <a:r>
              <a:rPr lang="en-US" dirty="0" err="1" smtClean="0"/>
              <a:t>retrouvez</a:t>
            </a:r>
            <a:r>
              <a:rPr lang="en-US" dirty="0" smtClean="0"/>
              <a:t> </a:t>
            </a:r>
            <a:r>
              <a:rPr lang="en-US" dirty="0" err="1" smtClean="0"/>
              <a:t>instantanément</a:t>
            </a:r>
            <a:r>
              <a:rPr lang="en-US" dirty="0" smtClean="0"/>
              <a:t>.</a:t>
            </a:r>
          </a:p>
          <a:p>
            <a:pPr eaLnBrk="1" hangingPunct="1"/>
            <a:endParaRPr lang="en-US" dirty="0" smtClean="0"/>
          </a:p>
        </p:txBody>
      </p:sp>
    </p:spTree>
    <p:extLst>
      <p:ext uri="{BB962C8B-B14F-4D97-AF65-F5344CB8AC3E}">
        <p14:creationId xmlns:p14="http://schemas.microsoft.com/office/powerpoint/2010/main" val="207360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77048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63</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1686889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64</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3299976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6B2FEB-A4DC-4AED-80D4-8B1556097FA7}" type="slidenum">
              <a:rPr lang="en-GB" smtClean="0"/>
              <a:pPr/>
              <a:t>65</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smtClean="0"/>
              <a:t> les plus utilisées sont if et foreach</a:t>
            </a:r>
          </a:p>
          <a:p>
            <a:pPr eaLnBrk="1" hangingPunct="1"/>
            <a:endParaRPr lang="en-GB" smtClean="0"/>
          </a:p>
        </p:txBody>
      </p:sp>
    </p:spTree>
    <p:extLst>
      <p:ext uri="{BB962C8B-B14F-4D97-AF65-F5344CB8AC3E}">
        <p14:creationId xmlns:p14="http://schemas.microsoft.com/office/powerpoint/2010/main" val="38387245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07AC52C-6794-41B6-BA93-3192877B3F73}" type="slidenum">
              <a:rPr lang="en-GB" smtClean="0"/>
              <a:pPr/>
              <a:t>66</a:t>
            </a:fld>
            <a:endParaRPr lang="en-GB"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GB" smtClean="0"/>
              <a:t>Attention à l’intérieur de [expr      ]  on change complètement de monde … on passe en mode mathématique.</a:t>
            </a:r>
            <a:br>
              <a:rPr lang="en-GB" smtClean="0"/>
            </a:br>
            <a:r>
              <a:rPr lang="en-GB" smtClean="0"/>
              <a:t>On a le droit de mettre des variables avec $ ou même des appels de procédures entre [] par exemple [Moyenne $a $b $c]</a:t>
            </a:r>
          </a:p>
          <a:p>
            <a:pPr eaLnBrk="1" hangingPunct="1"/>
            <a:r>
              <a:rPr lang="en-GB" smtClean="0"/>
              <a:t>Mais les parenthèses ont une signification comme en math et les fonctions avec des () sont de vraies fonctions mathématiques.</a:t>
            </a:r>
          </a:p>
          <a:p>
            <a:pPr eaLnBrk="1" hangingPunct="1"/>
            <a:endParaRPr lang="en-GB" smtClean="0"/>
          </a:p>
          <a:p>
            <a:pPr eaLnBrk="1" hangingPunct="1"/>
            <a:r>
              <a:rPr lang="en-GB" smtClean="0"/>
              <a:t>Dans le if et dans le while on passe automatiquement en [expr  ] même si on ne l’écrit pas.</a:t>
            </a:r>
          </a:p>
        </p:txBody>
      </p:sp>
    </p:spTree>
    <p:extLst>
      <p:ext uri="{BB962C8B-B14F-4D97-AF65-F5344CB8AC3E}">
        <p14:creationId xmlns:p14="http://schemas.microsoft.com/office/powerpoint/2010/main" val="3665918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89E3A7F-3377-4282-B105-40AF9EE4045F}" type="slidenum">
              <a:rPr lang="en-GB" smtClean="0"/>
              <a:pPr/>
              <a:t>67</a:t>
            </a:fld>
            <a:endParaRPr lang="en-GB"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GB" smtClean="0"/>
              <a:t>Notez l’imbrication des if</a:t>
            </a:r>
          </a:p>
        </p:txBody>
      </p:sp>
    </p:spTree>
    <p:extLst>
      <p:ext uri="{BB962C8B-B14F-4D97-AF65-F5344CB8AC3E}">
        <p14:creationId xmlns:p14="http://schemas.microsoft.com/office/powerpoint/2010/main" val="2392340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2C7A430-AB7B-4FF0-A5B8-C819620EE349}" type="slidenum">
              <a:rPr lang="en-GB" smtClean="0"/>
              <a:pPr/>
              <a:t>68</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GB" smtClean="0"/>
              <a:t>Donc on se débrouille pour que RacinesDuTrinome ne se plante pas lamentablement.</a:t>
            </a:r>
          </a:p>
          <a:p>
            <a:pPr eaLnBrk="1" hangingPunct="1"/>
            <a:r>
              <a:rPr lang="en-GB" smtClean="0"/>
              <a:t>Si le programme appelant ne gère pas bien les cas limites tant pis pour lui …</a:t>
            </a:r>
          </a:p>
        </p:txBody>
      </p:sp>
    </p:spTree>
    <p:extLst>
      <p:ext uri="{BB962C8B-B14F-4D97-AF65-F5344CB8AC3E}">
        <p14:creationId xmlns:p14="http://schemas.microsoft.com/office/powerpoint/2010/main" val="1032009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CE6DCB1-6FEB-4DE0-86D2-C6E930A9408D}" type="slidenum">
              <a:rPr lang="en-GB" smtClean="0"/>
              <a:pPr/>
              <a:t>69</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613170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59B179-1F48-4214-9FF9-BB63D626EB3F}" type="slidenum">
              <a:rPr lang="en-GB" smtClean="0"/>
              <a:pPr/>
              <a:t>70</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GB" smtClean="0"/>
              <a:t>Quand on ne change pas les arguments c’est facile.</a:t>
            </a:r>
          </a:p>
          <a:p>
            <a:pPr eaLnBrk="1" hangingPunct="1"/>
            <a:endParaRPr lang="en-GB" smtClean="0"/>
          </a:p>
          <a:p>
            <a:pPr eaLnBrk="1" hangingPunct="1"/>
            <a:r>
              <a:rPr lang="en-GB" smtClean="0"/>
              <a:t>Si on veut que certains arguments soient modifiés par la procédure il faut utiliser le mécanisme upvar</a:t>
            </a:r>
          </a:p>
          <a:p>
            <a:pPr eaLnBrk="1" hangingPunct="1"/>
            <a:r>
              <a:rPr lang="en-GB" smtClean="0"/>
              <a:t>Ca paraît difficile : ne pas mettre de $ à l’appel , et utiliser upvar dans la procédure. (voir 2 diapos plus loin)</a:t>
            </a:r>
          </a:p>
        </p:txBody>
      </p:sp>
    </p:spTree>
    <p:extLst>
      <p:ext uri="{BB962C8B-B14F-4D97-AF65-F5344CB8AC3E}">
        <p14:creationId xmlns:p14="http://schemas.microsoft.com/office/powerpoint/2010/main" val="2028636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BDD224E-593E-45D7-ADC2-85E55128B8A7}" type="slidenum">
              <a:rPr lang="en-GB" smtClean="0"/>
              <a:pPr/>
              <a:t>71</a:t>
            </a:fld>
            <a:endParaRPr lang="en-GB"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GB" smtClean="0"/>
              <a:t>Une procédure peut rendre une valeur</a:t>
            </a:r>
          </a:p>
          <a:p>
            <a:pPr eaLnBrk="1" hangingPunct="1"/>
            <a:r>
              <a:rPr lang="en-GB" smtClean="0"/>
              <a:t>S’il n’y a rien à retourner, en général on retour 1 si ça se passe bien ou 0 s’il y un problème.</a:t>
            </a:r>
          </a:p>
          <a:p>
            <a:pPr eaLnBrk="1" hangingPunct="1"/>
            <a:endParaRPr lang="en-GB" smtClean="0"/>
          </a:p>
          <a:p>
            <a:pPr eaLnBrk="1" hangingPunct="1"/>
            <a:r>
              <a:rPr lang="en-GB" smtClean="0"/>
              <a:t>Attention quand il n’y a pas de return on rend la dernière valeur manipulée. </a:t>
            </a:r>
          </a:p>
        </p:txBody>
      </p:sp>
    </p:spTree>
    <p:extLst>
      <p:ext uri="{BB962C8B-B14F-4D97-AF65-F5344CB8AC3E}">
        <p14:creationId xmlns:p14="http://schemas.microsoft.com/office/powerpoint/2010/main" val="3587631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B5203BB-6BD4-4090-97F3-857211FB2157}" type="slidenum">
              <a:rPr lang="en-GB" smtClean="0"/>
              <a:pPr/>
              <a:t>72</a:t>
            </a:fld>
            <a:endParaRPr lang="en-GB"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GB" smtClean="0"/>
              <a:t>Normalement une fonction rend une valeur que l’on affecte à une variable.</a:t>
            </a:r>
          </a:p>
          <a:p>
            <a:pPr eaLnBrk="1" hangingPunct="1"/>
            <a:r>
              <a:rPr lang="en-GB" smtClean="0"/>
              <a:t>Une procédure peut aussi modifier une variable. </a:t>
            </a:r>
          </a:p>
          <a:p>
            <a:pPr eaLnBrk="1" hangingPunct="1"/>
            <a:r>
              <a:rPr lang="en-GB" smtClean="0"/>
              <a:t>Pour cela il faut la transmettre sans le $</a:t>
            </a:r>
          </a:p>
          <a:p>
            <a:pPr eaLnBrk="1" hangingPunct="1"/>
            <a:r>
              <a:rPr lang="en-GB" smtClean="0"/>
              <a:t>Et la procédure doit utiliser la mécanique du upvar qui indique que l’argument transmis n’est pas une valeur mais une référence sur la variable du programme appelant.</a:t>
            </a:r>
          </a:p>
          <a:p>
            <a:pPr eaLnBrk="1" hangingPunct="1"/>
            <a:endParaRPr lang="en-GB" smtClean="0"/>
          </a:p>
          <a:p>
            <a:pPr eaLnBrk="1" hangingPunct="1"/>
            <a:r>
              <a:rPr lang="en-GB" smtClean="0"/>
              <a:t>Ma convention à moi …. Pas obligatoire du tout</a:t>
            </a:r>
          </a:p>
          <a:p>
            <a:pPr eaLnBrk="1" hangingPunct="1"/>
            <a:r>
              <a:rPr lang="en-GB" smtClean="0"/>
              <a:t>Moi j’écris toujours (notez le a devant (qui signifie adresse))</a:t>
            </a:r>
          </a:p>
          <a:p>
            <a:pPr eaLnBrk="1" hangingPunct="1"/>
            <a:r>
              <a:rPr lang="en-GB" smtClean="0"/>
              <a:t>aNomDeLaVariable </a:t>
            </a:r>
          </a:p>
          <a:p>
            <a:pPr eaLnBrk="1" hangingPunct="1"/>
            <a:r>
              <a:rPr lang="en-GB" smtClean="0"/>
              <a:t>et </a:t>
            </a:r>
          </a:p>
          <a:p>
            <a:pPr eaLnBrk="1" hangingPunct="1"/>
            <a:r>
              <a:rPr lang="en-GB" smtClean="0"/>
              <a:t>upvar $aNomDeLaVariable NomDeLaVariable</a:t>
            </a:r>
          </a:p>
          <a:p>
            <a:pPr eaLnBrk="1" hangingPunct="1"/>
            <a:r>
              <a:rPr lang="en-GB" smtClean="0"/>
              <a:t>Moyen mnémotechnique … le $ devant a fait disparaître le a </a:t>
            </a:r>
          </a:p>
          <a:p>
            <a:pPr eaLnBrk="1" hangingPunct="1"/>
            <a:endParaRPr lang="en-GB" smtClean="0"/>
          </a:p>
        </p:txBody>
      </p:sp>
    </p:spTree>
    <p:extLst>
      <p:ext uri="{BB962C8B-B14F-4D97-AF65-F5344CB8AC3E}">
        <p14:creationId xmlns:p14="http://schemas.microsoft.com/office/powerpoint/2010/main" val="28705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humain arrivons à déchiffrer un texte mal écrit car nous tenons compte tout de suite du sens de ce qui est écrit. Mais même dans ce cas ce peut être ambigu.</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6</a:t>
            </a:fld>
            <a:endParaRPr lang="en-GB"/>
          </a:p>
        </p:txBody>
      </p:sp>
    </p:spTree>
    <p:extLst>
      <p:ext uri="{BB962C8B-B14F-4D97-AF65-F5344CB8AC3E}">
        <p14:creationId xmlns:p14="http://schemas.microsoft.com/office/powerpoint/2010/main" val="2765948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315580F-AFD9-419D-B325-E24C3ACE633B}" type="slidenum">
              <a:rPr lang="en-GB" smtClean="0"/>
              <a:pPr/>
              <a:t>73</a:t>
            </a:fld>
            <a:endParaRPr lang="en-GB"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532913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0B4CA46-9A1E-4419-B5FD-25BE2EAFDB67}" type="slidenum">
              <a:rPr lang="en-GB" smtClean="0"/>
              <a:pPr/>
              <a:t>74</a:t>
            </a:fld>
            <a:endParaRPr lang="en-GB"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GB" smtClean="0"/>
              <a:t>Eh oui … c’est vrai …</a:t>
            </a:r>
          </a:p>
        </p:txBody>
      </p:sp>
    </p:spTree>
    <p:extLst>
      <p:ext uri="{BB962C8B-B14F-4D97-AF65-F5344CB8AC3E}">
        <p14:creationId xmlns:p14="http://schemas.microsoft.com/office/powerpoint/2010/main" val="8904772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6B8C892-0CF6-4E9A-A81A-6340CFC1A796}" type="slidenum">
              <a:rPr lang="en-GB" smtClean="0"/>
              <a:pPr/>
              <a:t>75</a:t>
            </a:fld>
            <a:endParaRPr lang="en-GB"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GB" dirty="0" err="1" smtClean="0"/>
              <a:t>Regexp</a:t>
            </a:r>
            <a:r>
              <a:rPr lang="en-GB" dirty="0" smtClean="0"/>
              <a:t> rend 0 (faux) </a:t>
            </a:r>
            <a:r>
              <a:rPr lang="en-GB" dirty="0" err="1" smtClean="0"/>
              <a:t>s’il</a:t>
            </a:r>
            <a:r>
              <a:rPr lang="en-GB" dirty="0" smtClean="0"/>
              <a:t> </a:t>
            </a:r>
            <a:r>
              <a:rPr lang="en-GB" dirty="0" err="1" smtClean="0"/>
              <a:t>ne</a:t>
            </a:r>
            <a:r>
              <a:rPr lang="en-GB" dirty="0" smtClean="0"/>
              <a:t> </a:t>
            </a:r>
            <a:r>
              <a:rPr lang="en-GB" dirty="0" err="1" smtClean="0"/>
              <a:t>trouve</a:t>
            </a:r>
            <a:r>
              <a:rPr lang="en-GB" dirty="0" smtClean="0"/>
              <a:t> </a:t>
            </a:r>
            <a:r>
              <a:rPr lang="en-GB" dirty="0" err="1" smtClean="0"/>
              <a:t>rien</a:t>
            </a:r>
            <a:r>
              <a:rPr lang="en-GB" dirty="0" smtClean="0"/>
              <a:t>. </a:t>
            </a:r>
            <a:r>
              <a:rPr lang="en-GB" dirty="0" err="1" smtClean="0"/>
              <a:t>S’il</a:t>
            </a:r>
            <a:r>
              <a:rPr lang="en-GB" dirty="0" smtClean="0"/>
              <a:t> </a:t>
            </a:r>
            <a:r>
              <a:rPr lang="en-GB" dirty="0" err="1" smtClean="0"/>
              <a:t>trouve</a:t>
            </a:r>
            <a:r>
              <a:rPr lang="en-GB" dirty="0" smtClean="0"/>
              <a:t> </a:t>
            </a:r>
            <a:r>
              <a:rPr lang="en-GB" dirty="0" err="1" smtClean="0"/>
              <a:t>il</a:t>
            </a:r>
            <a:r>
              <a:rPr lang="en-GB" dirty="0" smtClean="0"/>
              <a:t> rend 1 (</a:t>
            </a:r>
            <a:r>
              <a:rPr lang="en-GB" dirty="0" err="1" smtClean="0"/>
              <a:t>ou</a:t>
            </a:r>
            <a:r>
              <a:rPr lang="en-GB" dirty="0" smtClean="0"/>
              <a:t> le </a:t>
            </a:r>
            <a:r>
              <a:rPr lang="en-GB" dirty="0" err="1" smtClean="0"/>
              <a:t>nombre</a:t>
            </a:r>
            <a:r>
              <a:rPr lang="en-GB" dirty="0" smtClean="0"/>
              <a:t> de hits </a:t>
            </a:r>
            <a:r>
              <a:rPr lang="en-GB" dirty="0" err="1" smtClean="0"/>
              <a:t>si</a:t>
            </a:r>
            <a:r>
              <a:rPr lang="en-GB" dirty="0" smtClean="0"/>
              <a:t> on fait </a:t>
            </a:r>
            <a:r>
              <a:rPr lang="en-GB" dirty="0" err="1" smtClean="0"/>
              <a:t>regexp</a:t>
            </a:r>
            <a:r>
              <a:rPr lang="en-GB" dirty="0" smtClean="0"/>
              <a:t> –all)</a:t>
            </a:r>
          </a:p>
        </p:txBody>
      </p:sp>
    </p:spTree>
    <p:extLst>
      <p:ext uri="{BB962C8B-B14F-4D97-AF65-F5344CB8AC3E}">
        <p14:creationId xmlns:p14="http://schemas.microsoft.com/office/powerpoint/2010/main" val="4228224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recherche la</a:t>
            </a:r>
            <a:r>
              <a:rPr lang="fr-FR" baseline="0" dirty="0" smtClean="0"/>
              <a:t> présence d’une petite chaîne dans une plus grande chaîne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76</a:t>
            </a:fld>
            <a:endParaRPr lang="en-GB"/>
          </a:p>
        </p:txBody>
      </p:sp>
    </p:spTree>
    <p:extLst>
      <p:ext uri="{BB962C8B-B14F-4D97-AF65-F5344CB8AC3E}">
        <p14:creationId xmlns:p14="http://schemas.microsoft.com/office/powerpoint/2010/main" val="1580891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Puisque</a:t>
            </a:r>
            <a:r>
              <a:rPr lang="fr-FR" baseline="0" dirty="0" smtClean="0"/>
              <a:t> certains caractères ont une signification particulière il suffit de mettre un \ devant </a:t>
            </a:r>
            <a:r>
              <a:rPr lang="fr-FR" baseline="0" dirty="0" err="1" smtClean="0"/>
              <a:t>ppour</a:t>
            </a:r>
            <a:r>
              <a:rPr lang="fr-FR" baseline="0" dirty="0" smtClean="0"/>
              <a:t> leur rendre leur valeur réelle.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77</a:t>
            </a:fld>
            <a:endParaRPr lang="en-GB"/>
          </a:p>
        </p:txBody>
      </p:sp>
    </p:spTree>
    <p:extLst>
      <p:ext uri="{BB962C8B-B14F-4D97-AF65-F5344CB8AC3E}">
        <p14:creationId xmlns:p14="http://schemas.microsoft.com/office/powerpoint/2010/main" val="6139735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B8373BB-7F47-44F4-91F5-1A686EED8162}" type="slidenum">
              <a:rPr lang="en-GB" smtClean="0"/>
              <a:pPr/>
              <a:t>79</a:t>
            </a:fld>
            <a:endParaRPr lang="en-GB"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GB" dirty="0" err="1" smtClean="0"/>
              <a:t>TextFromFile</a:t>
            </a:r>
            <a:r>
              <a:rPr lang="en-GB" dirty="0" smtClean="0"/>
              <a:t> </a:t>
            </a:r>
            <a:r>
              <a:rPr lang="en-GB" dirty="0" err="1" smtClean="0"/>
              <a:t>ouvre</a:t>
            </a:r>
            <a:r>
              <a:rPr lang="en-GB" dirty="0" smtClean="0"/>
              <a:t> le </a:t>
            </a:r>
            <a:r>
              <a:rPr lang="en-GB" dirty="0" err="1" smtClean="0"/>
              <a:t>fichier</a:t>
            </a:r>
            <a:r>
              <a:rPr lang="en-GB" dirty="0" smtClean="0"/>
              <a:t>, en </a:t>
            </a:r>
            <a:r>
              <a:rPr lang="en-GB" dirty="0" err="1" smtClean="0"/>
              <a:t>extrait</a:t>
            </a:r>
            <a:r>
              <a:rPr lang="en-GB" dirty="0" smtClean="0"/>
              <a:t> le </a:t>
            </a:r>
            <a:r>
              <a:rPr lang="en-GB" dirty="0" err="1" smtClean="0"/>
              <a:t>texte</a:t>
            </a:r>
            <a:r>
              <a:rPr lang="en-GB" dirty="0" smtClean="0"/>
              <a:t>, </a:t>
            </a:r>
            <a:r>
              <a:rPr lang="en-GB" dirty="0" err="1" smtClean="0"/>
              <a:t>ferme</a:t>
            </a:r>
            <a:r>
              <a:rPr lang="en-GB" dirty="0" smtClean="0"/>
              <a:t> le </a:t>
            </a:r>
            <a:r>
              <a:rPr lang="en-GB" dirty="0" err="1" smtClean="0"/>
              <a:t>fichier</a:t>
            </a:r>
            <a:r>
              <a:rPr lang="en-GB" dirty="0" smtClean="0"/>
              <a:t> et </a:t>
            </a:r>
            <a:r>
              <a:rPr lang="en-GB" dirty="0" err="1" smtClean="0"/>
              <a:t>retourne</a:t>
            </a:r>
            <a:r>
              <a:rPr lang="en-GB" dirty="0" smtClean="0"/>
              <a:t> le </a:t>
            </a:r>
            <a:r>
              <a:rPr lang="en-GB" dirty="0" err="1" smtClean="0"/>
              <a:t>texte</a:t>
            </a:r>
            <a:r>
              <a:rPr lang="en-GB" dirty="0" smtClean="0"/>
              <a:t>.</a:t>
            </a:r>
          </a:p>
          <a:p>
            <a:pPr eaLnBrk="1" hangingPunct="1"/>
            <a:r>
              <a:rPr lang="en-GB" dirty="0" smtClean="0"/>
              <a:t>Ca </a:t>
            </a:r>
            <a:r>
              <a:rPr lang="en-GB" dirty="0" err="1" smtClean="0"/>
              <a:t>s’utilise</a:t>
            </a:r>
            <a:r>
              <a:rPr lang="en-GB" dirty="0" smtClean="0"/>
              <a:t> </a:t>
            </a:r>
            <a:r>
              <a:rPr lang="en-GB" dirty="0" err="1" smtClean="0"/>
              <a:t>très</a:t>
            </a:r>
            <a:r>
              <a:rPr lang="en-GB" dirty="0" smtClean="0"/>
              <a:t> </a:t>
            </a:r>
            <a:r>
              <a:rPr lang="en-GB" dirty="0" err="1" smtClean="0"/>
              <a:t>facilement</a:t>
            </a:r>
            <a:r>
              <a:rPr lang="en-GB" dirty="0" smtClean="0"/>
              <a:t> et </a:t>
            </a:r>
            <a:r>
              <a:rPr lang="en-GB" dirty="0" err="1" smtClean="0"/>
              <a:t>l’on</a:t>
            </a:r>
            <a:r>
              <a:rPr lang="en-GB" dirty="0" smtClean="0"/>
              <a:t> </a:t>
            </a:r>
            <a:r>
              <a:rPr lang="en-GB" dirty="0" err="1" smtClean="0"/>
              <a:t>est</a:t>
            </a:r>
            <a:r>
              <a:rPr lang="en-GB" dirty="0" smtClean="0"/>
              <a:t> </a:t>
            </a:r>
            <a:r>
              <a:rPr lang="en-GB" dirty="0" err="1" smtClean="0"/>
              <a:t>sûr</a:t>
            </a:r>
            <a:r>
              <a:rPr lang="en-GB" dirty="0" smtClean="0"/>
              <a:t> </a:t>
            </a:r>
            <a:r>
              <a:rPr lang="en-GB" dirty="0" err="1" smtClean="0"/>
              <a:t>que</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fermé</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veut</a:t>
            </a:r>
            <a:r>
              <a:rPr lang="en-GB" dirty="0" smtClean="0"/>
              <a:t> </a:t>
            </a:r>
            <a:r>
              <a:rPr lang="en-GB" dirty="0" err="1" smtClean="0"/>
              <a:t>du</a:t>
            </a:r>
            <a:r>
              <a:rPr lang="en-GB" dirty="0" smtClean="0"/>
              <a:t> </a:t>
            </a:r>
            <a:r>
              <a:rPr lang="en-GB" dirty="0" err="1" smtClean="0"/>
              <a:t>ligne</a:t>
            </a:r>
            <a:r>
              <a:rPr lang="en-GB" dirty="0" smtClean="0"/>
              <a:t> par </a:t>
            </a:r>
            <a:r>
              <a:rPr lang="en-GB" dirty="0" err="1" smtClean="0"/>
              <a:t>ligne</a:t>
            </a:r>
            <a:r>
              <a:rPr lang="en-GB" dirty="0" smtClean="0"/>
              <a:t> on utilise </a:t>
            </a:r>
            <a:r>
              <a:rPr lang="en-GB" dirty="0" err="1" smtClean="0"/>
              <a:t>LinesFromFile</a:t>
            </a:r>
            <a:r>
              <a:rPr lang="en-GB" dirty="0" smtClean="0"/>
              <a:t>.</a:t>
            </a:r>
            <a:br>
              <a:rPr lang="en-GB" dirty="0" smtClean="0"/>
            </a:br>
            <a:r>
              <a:rPr lang="en-GB" dirty="0" smtClean="0"/>
              <a:t>Attention </a:t>
            </a:r>
            <a:r>
              <a:rPr lang="en-GB" dirty="0" err="1" smtClean="0"/>
              <a:t>si</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très</a:t>
            </a:r>
            <a:r>
              <a:rPr lang="en-GB" dirty="0" smtClean="0"/>
              <a:t> </a:t>
            </a:r>
            <a:r>
              <a:rPr lang="en-GB" dirty="0" err="1" smtClean="0"/>
              <a:t>gros</a:t>
            </a:r>
            <a:r>
              <a:rPr lang="en-GB" dirty="0" smtClean="0"/>
              <a:t> on a </a:t>
            </a:r>
            <a:r>
              <a:rPr lang="en-GB" dirty="0" err="1" smtClean="0"/>
              <a:t>toutes</a:t>
            </a:r>
            <a:r>
              <a:rPr lang="en-GB" dirty="0" smtClean="0"/>
              <a:t> les </a:t>
            </a:r>
            <a:r>
              <a:rPr lang="en-GB" dirty="0" err="1" smtClean="0"/>
              <a:t>lignes</a:t>
            </a:r>
            <a:r>
              <a:rPr lang="en-GB" dirty="0" smtClean="0"/>
              <a:t> en </a:t>
            </a:r>
            <a:r>
              <a:rPr lang="en-GB" dirty="0" err="1" smtClean="0"/>
              <a:t>mémoire</a:t>
            </a:r>
            <a:r>
              <a:rPr lang="en-GB" dirty="0" smtClean="0"/>
              <a:t> </a:t>
            </a:r>
            <a:r>
              <a:rPr lang="en-GB" dirty="0" err="1" smtClean="0"/>
              <a:t>alors</a:t>
            </a:r>
            <a:r>
              <a:rPr lang="en-GB" dirty="0" smtClean="0"/>
              <a:t> </a:t>
            </a:r>
            <a:r>
              <a:rPr lang="en-GB" dirty="0" err="1" smtClean="0"/>
              <a:t>que</a:t>
            </a:r>
            <a:r>
              <a:rPr lang="en-GB" dirty="0" smtClean="0"/>
              <a:t> </a:t>
            </a:r>
            <a:r>
              <a:rPr lang="en-GB" dirty="0" err="1" smtClean="0"/>
              <a:t>si</a:t>
            </a:r>
            <a:r>
              <a:rPr lang="en-GB" dirty="0" smtClean="0"/>
              <a:t> on fait un gets </a:t>
            </a:r>
            <a:r>
              <a:rPr lang="en-GB" dirty="0" err="1" smtClean="0"/>
              <a:t>ligne</a:t>
            </a:r>
            <a:r>
              <a:rPr lang="en-GB" dirty="0" smtClean="0"/>
              <a:t> par </a:t>
            </a:r>
            <a:r>
              <a:rPr lang="en-GB" dirty="0" err="1" smtClean="0"/>
              <a:t>ligne</a:t>
            </a:r>
            <a:r>
              <a:rPr lang="en-GB" dirty="0" smtClean="0"/>
              <a:t> </a:t>
            </a:r>
            <a:r>
              <a:rPr lang="en-GB" dirty="0" err="1" smtClean="0"/>
              <a:t>il</a:t>
            </a:r>
            <a:r>
              <a:rPr lang="en-GB" dirty="0" smtClean="0"/>
              <a:t> </a:t>
            </a:r>
            <a:r>
              <a:rPr lang="en-GB" dirty="0" err="1" smtClean="0"/>
              <a:t>n’y</a:t>
            </a:r>
            <a:r>
              <a:rPr lang="en-GB" dirty="0" smtClean="0"/>
              <a:t> a pas de </a:t>
            </a:r>
            <a:r>
              <a:rPr lang="en-GB" dirty="0" err="1" smtClean="0"/>
              <a:t>d’encombrement</a:t>
            </a:r>
            <a:r>
              <a:rPr lang="en-GB" dirty="0" smtClean="0"/>
              <a:t> </a:t>
            </a:r>
            <a:r>
              <a:rPr lang="en-GB" dirty="0" err="1" smtClean="0"/>
              <a:t>mémoire</a:t>
            </a:r>
            <a:r>
              <a:rPr lang="en-GB" dirty="0" smtClean="0"/>
              <a:t>. … </a:t>
            </a:r>
            <a:r>
              <a:rPr lang="en-GB" dirty="0" err="1" smtClean="0"/>
              <a:t>Mais</a:t>
            </a:r>
            <a:r>
              <a:rPr lang="en-GB" dirty="0" smtClean="0"/>
              <a:t> de la </a:t>
            </a:r>
            <a:r>
              <a:rPr lang="en-GB" dirty="0" err="1" smtClean="0"/>
              <a:t>mémoire</a:t>
            </a:r>
            <a:r>
              <a:rPr lang="en-GB" dirty="0" smtClean="0"/>
              <a:t> en </a:t>
            </a:r>
            <a:r>
              <a:rPr lang="en-GB" dirty="0" err="1" smtClean="0"/>
              <a:t>général</a:t>
            </a:r>
            <a:r>
              <a:rPr lang="en-GB" dirty="0" smtClean="0"/>
              <a:t> on en a.</a:t>
            </a:r>
          </a:p>
        </p:txBody>
      </p:sp>
    </p:spTree>
    <p:extLst>
      <p:ext uri="{BB962C8B-B14F-4D97-AF65-F5344CB8AC3E}">
        <p14:creationId xmlns:p14="http://schemas.microsoft.com/office/powerpoint/2010/main" val="1563486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34BEC1D-9404-4057-9CB3-6B27D1A90A91}" type="slidenum">
              <a:rPr lang="en-GB" smtClean="0"/>
              <a:pPr/>
              <a:t>80</a:t>
            </a:fld>
            <a:endParaRPr lang="en-GB"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9669738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1A0D7C9-D527-4495-9FA9-DA9A3ED7DE08}" type="slidenum">
              <a:rPr lang="en-GB" smtClean="0"/>
              <a:pPr/>
              <a:t>81</a:t>
            </a:fld>
            <a:endParaRPr lang="en-GB"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GB" smtClean="0"/>
              <a:t>Ask permet de poser facilement une question.</a:t>
            </a:r>
          </a:p>
          <a:p>
            <a:pPr eaLnBrk="1" hangingPunct="1"/>
            <a:r>
              <a:rPr lang="en-GB" smtClean="0"/>
              <a:t>AskForAFile demande le nom d’un fichier existant.</a:t>
            </a:r>
          </a:p>
          <a:p>
            <a:pPr eaLnBrk="1" hangingPunct="1"/>
            <a:endParaRPr lang="en-GB" smtClean="0"/>
          </a:p>
          <a:p>
            <a:pPr eaLnBrk="1" hangingPunct="1"/>
            <a:r>
              <a:rPr lang="en-GB" smtClean="0"/>
              <a:t>L’avantage d’utiliser une proc pour ça c’est que si on passe en mode fenêtrage il suffit de modifier cette fonction et rien d’autre.</a:t>
            </a:r>
          </a:p>
          <a:p>
            <a:pPr eaLnBrk="1" hangingPunct="1"/>
            <a:endParaRPr lang="en-GB" smtClean="0"/>
          </a:p>
        </p:txBody>
      </p:sp>
    </p:spTree>
    <p:extLst>
      <p:ext uri="{BB962C8B-B14F-4D97-AF65-F5344CB8AC3E}">
        <p14:creationId xmlns:p14="http://schemas.microsoft.com/office/powerpoint/2010/main" val="126666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88B487C-310D-46C1-B87E-20BEB5AE23E8}" type="slidenum">
              <a:rPr lang="en-GB" smtClean="0"/>
              <a:pPr/>
              <a:t>82</a:t>
            </a:fld>
            <a:endParaRPr lang="en-GB"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GB" smtClean="0"/>
              <a:t>WordsFromText éclate un texte en mots pour créer une liste de mots.</a:t>
            </a:r>
          </a:p>
          <a:p>
            <a:pPr eaLnBrk="1" hangingPunct="1"/>
            <a:r>
              <a:rPr lang="en-GB" smtClean="0"/>
              <a:t>MonGetz fait une requête Getz sur la base de données des proteines (Swissprot EMBL)</a:t>
            </a:r>
          </a:p>
        </p:txBody>
      </p:sp>
    </p:spTree>
    <p:extLst>
      <p:ext uri="{BB962C8B-B14F-4D97-AF65-F5344CB8AC3E}">
        <p14:creationId xmlns:p14="http://schemas.microsoft.com/office/powerpoint/2010/main" val="3423079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4400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quelques exemples pour prendre conscience</a:t>
            </a:r>
            <a:r>
              <a:rPr lang="fr-FR" baseline="0" dirty="0" smtClean="0"/>
              <a:t> que les </a:t>
            </a:r>
            <a:r>
              <a:rPr lang="fr-FR" baseline="0" dirty="0" err="1" smtClean="0"/>
              <a:t>quotes</a:t>
            </a:r>
            <a:r>
              <a:rPr lang="fr-FR" baseline="0" dirty="0" smtClean="0"/>
              <a:t> sont importantes dans bien des cas.</a:t>
            </a:r>
          </a:p>
          <a:p>
            <a:r>
              <a:rPr lang="fr-FR" baseline="0" dirty="0" smtClean="0"/>
              <a:t>Le programme qui lit la commande fait d’abord une analyse syntaxique (qui ne tient compte que des caractères (lettres tabulations, blanc, virgules, etc.) … il crée des mots, puis il interprète cette phrase composée de mots.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a:t>
            </a:fld>
            <a:endParaRPr lang="en-GB"/>
          </a:p>
        </p:txBody>
      </p:sp>
    </p:spTree>
    <p:extLst>
      <p:ext uri="{BB962C8B-B14F-4D97-AF65-F5344CB8AC3E}">
        <p14:creationId xmlns:p14="http://schemas.microsoft.com/office/powerpoint/2010/main" val="867760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GB" smtClean="0"/>
              <a:t>Tout dépend évidemment du fichier que l’on veut analyser.</a:t>
            </a:r>
          </a:p>
          <a:p>
            <a:r>
              <a:rPr lang="en-GB" smtClean="0"/>
              <a:t>Touts les cas vont se présenter, et même n mixe de tout.</a:t>
            </a:r>
          </a:p>
          <a:p>
            <a:r>
              <a:rPr lang="en-GB" smtClean="0"/>
              <a:t>Il est aussi important de savoir si le fichier est sans erreur (créé par programme). Dans ce cas on évite les test de conformité.</a:t>
            </a:r>
          </a:p>
        </p:txBody>
      </p:sp>
    </p:spTree>
    <p:extLst>
      <p:ext uri="{BB962C8B-B14F-4D97-AF65-F5344CB8AC3E}">
        <p14:creationId xmlns:p14="http://schemas.microsoft.com/office/powerpoint/2010/main" val="1980976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GB" smtClean="0"/>
              <a:t>Attention souvent les blancs ont une importance.</a:t>
            </a:r>
          </a:p>
          <a:p>
            <a:r>
              <a:rPr lang="en-GB" smtClean="0"/>
              <a:t>Sinon ce nettoyage est vraiment important et simpifie la programmation. </a:t>
            </a:r>
          </a:p>
        </p:txBody>
      </p:sp>
    </p:spTree>
    <p:extLst>
      <p:ext uri="{BB962C8B-B14F-4D97-AF65-F5344CB8AC3E}">
        <p14:creationId xmlns:p14="http://schemas.microsoft.com/office/powerpoint/2010/main" val="29144285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GB" smtClean="0"/>
              <a:t>Nettoyage des blancs</a:t>
            </a:r>
          </a:p>
        </p:txBody>
      </p:sp>
    </p:spTree>
    <p:extLst>
      <p:ext uri="{BB962C8B-B14F-4D97-AF65-F5344CB8AC3E}">
        <p14:creationId xmlns:p14="http://schemas.microsoft.com/office/powerpoint/2010/main" val="275866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GB" smtClean="0"/>
              <a:t>La notation end-8 est vraiment pratique. </a:t>
            </a:r>
          </a:p>
          <a:p>
            <a:r>
              <a:rPr lang="en-GB" smtClean="0"/>
              <a:t>Attention end-8 sans blanc !</a:t>
            </a:r>
          </a:p>
        </p:txBody>
      </p:sp>
    </p:spTree>
    <p:extLst>
      <p:ext uri="{BB962C8B-B14F-4D97-AF65-F5344CB8AC3E}">
        <p14:creationId xmlns:p14="http://schemas.microsoft.com/office/powerpoint/2010/main" val="2045524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21059232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GB" smtClean="0"/>
              <a:t>On est souvent dans ce cas. Pour passer une entête par exemple. </a:t>
            </a:r>
          </a:p>
        </p:txBody>
      </p:sp>
    </p:spTree>
    <p:extLst>
      <p:ext uri="{BB962C8B-B14F-4D97-AF65-F5344CB8AC3E}">
        <p14:creationId xmlns:p14="http://schemas.microsoft.com/office/powerpoint/2010/main" val="2095918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GB" smtClean="0"/>
              <a:t>On sait qu’on est dans sequence quand on a vu “SQ   “</a:t>
            </a:r>
          </a:p>
          <a:p>
            <a:r>
              <a:rPr lang="en-GB" smtClean="0"/>
              <a:t>Et qu’on n’a pas encore vu // </a:t>
            </a:r>
          </a:p>
        </p:txBody>
      </p:sp>
    </p:spTree>
    <p:extLst>
      <p:ext uri="{BB962C8B-B14F-4D97-AF65-F5344CB8AC3E}">
        <p14:creationId xmlns:p14="http://schemas.microsoft.com/office/powerpoint/2010/main" val="42631958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va maintenant</a:t>
            </a:r>
            <a:r>
              <a:rPr lang="fr-FR" baseline="0" dirty="0" smtClean="0"/>
              <a:t> écrire un programme qui lit un fichier contenant un carnet d’adresse…</a:t>
            </a:r>
          </a:p>
          <a:p>
            <a:r>
              <a:rPr lang="fr-FR" dirty="0" smtClean="0"/>
              <a:t>Le plus important est de</a:t>
            </a:r>
            <a:r>
              <a:rPr lang="fr-FR" baseline="0" dirty="0" smtClean="0"/>
              <a:t> voir comment on traite les lignes vides, les doubles blancs, etc. </a:t>
            </a:r>
          </a:p>
          <a:p>
            <a:r>
              <a:rPr lang="fr-FR" dirty="0" smtClean="0"/>
              <a:t>On supposera quand même</a:t>
            </a:r>
            <a:r>
              <a:rPr lang="fr-FR" baseline="0" dirty="0" smtClean="0"/>
              <a:t> qu’il respecte les règles </a:t>
            </a:r>
            <a:r>
              <a:rPr lang="fr-FR" baseline="0" dirty="0" err="1" smtClean="0"/>
              <a:t>ci-dessu</a:t>
            </a:r>
            <a:r>
              <a:rPr lang="fr-FR" baseline="0" dirty="0" smtClean="0"/>
              <a:t> sino on ne pourrait rien faire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91</a:t>
            </a:fld>
            <a:endParaRPr lang="en-GB"/>
          </a:p>
        </p:txBody>
      </p:sp>
    </p:spTree>
    <p:extLst>
      <p:ext uri="{BB962C8B-B14F-4D97-AF65-F5344CB8AC3E}">
        <p14:creationId xmlns:p14="http://schemas.microsoft.com/office/powerpoint/2010/main" val="36905659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Là on voit qu’il y a erreur car il y a des lignes vides ou avec que des blancs</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92</a:t>
            </a:fld>
            <a:endParaRPr lang="en-GB"/>
          </a:p>
        </p:txBody>
      </p:sp>
    </p:spTree>
    <p:extLst>
      <p:ext uri="{BB962C8B-B14F-4D97-AF65-F5344CB8AC3E}">
        <p14:creationId xmlns:p14="http://schemas.microsoft.com/office/powerpoint/2010/main" val="17394832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GB" smtClean="0"/>
              <a:t>La variable DejaVu peut s’appeler autrement mais c’est tellement parlant…</a:t>
            </a:r>
          </a:p>
        </p:txBody>
      </p:sp>
    </p:spTree>
    <p:extLst>
      <p:ext uri="{BB962C8B-B14F-4D97-AF65-F5344CB8AC3E}">
        <p14:creationId xmlns:p14="http://schemas.microsoft.com/office/powerpoint/2010/main" val="229716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D5A95A-7307-4F91-992D-5948852BAAF9}" type="slidenum">
              <a:rPr lang="en-GB" smtClean="0"/>
              <a:pPr/>
              <a:t>10</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GB" smtClean="0"/>
              <a:t>Une fois connecté sur une machine en mode console, on peut entrer des commandes. </a:t>
            </a:r>
          </a:p>
          <a:p>
            <a:pPr eaLnBrk="1" hangingPunct="1"/>
            <a:r>
              <a:rPr lang="en-GB" smtClean="0"/>
              <a:t>Je donne ici quelques exemples de commmandes en tcsh</a:t>
            </a:r>
          </a:p>
          <a:p>
            <a:pPr eaLnBrk="1" hangingPunct="1"/>
            <a:endParaRPr lang="en-GB" smtClean="0"/>
          </a:p>
          <a:p>
            <a:pPr eaLnBrk="1" hangingPunct="1"/>
            <a:r>
              <a:rPr lang="en-GB" smtClean="0"/>
              <a:t>Une ligne de commande est commande suivie de 0 ou plusieurs arguments (séparés par un blanc) </a:t>
            </a:r>
          </a:p>
        </p:txBody>
      </p:sp>
    </p:spTree>
    <p:extLst>
      <p:ext uri="{BB962C8B-B14F-4D97-AF65-F5344CB8AC3E}">
        <p14:creationId xmlns:p14="http://schemas.microsoft.com/office/powerpoint/2010/main" val="2035432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GB" dirty="0" smtClean="0"/>
              <a:t>Pas de tableau. On </a:t>
            </a:r>
            <a:r>
              <a:rPr lang="en-GB" dirty="0" err="1" smtClean="0"/>
              <a:t>est</a:t>
            </a:r>
            <a:r>
              <a:rPr lang="en-GB" dirty="0" smtClean="0"/>
              <a:t> </a:t>
            </a:r>
            <a:r>
              <a:rPr lang="en-GB" dirty="0" err="1" smtClean="0"/>
              <a:t>obligé</a:t>
            </a:r>
            <a:r>
              <a:rPr lang="en-GB" dirty="0" smtClean="0"/>
              <a:t> de </a:t>
            </a:r>
            <a:r>
              <a:rPr lang="en-GB" dirty="0" err="1" smtClean="0"/>
              <a:t>nommer</a:t>
            </a:r>
            <a:r>
              <a:rPr lang="en-GB" dirty="0" smtClean="0"/>
              <a:t> tout. </a:t>
            </a:r>
          </a:p>
          <a:p>
            <a:r>
              <a:rPr lang="en-GB" dirty="0" err="1" smtClean="0"/>
              <a:t>Ici</a:t>
            </a:r>
            <a:r>
              <a:rPr lang="en-GB" dirty="0" smtClean="0"/>
              <a:t> </a:t>
            </a:r>
            <a:r>
              <a:rPr lang="en-GB" dirty="0" err="1" smtClean="0"/>
              <a:t>c’est</a:t>
            </a:r>
            <a:r>
              <a:rPr lang="en-GB" dirty="0" smtClean="0"/>
              <a:t> possible et pas trop long car </a:t>
            </a:r>
            <a:r>
              <a:rPr lang="en-GB" dirty="0" err="1" smtClean="0"/>
              <a:t>il</a:t>
            </a:r>
            <a:r>
              <a:rPr lang="en-GB" dirty="0" smtClean="0"/>
              <a:t> </a:t>
            </a:r>
            <a:r>
              <a:rPr lang="en-GB" dirty="0" err="1" smtClean="0"/>
              <a:t>n’y</a:t>
            </a:r>
            <a:r>
              <a:rPr lang="en-GB" dirty="0" smtClean="0"/>
              <a:t> a </a:t>
            </a:r>
            <a:r>
              <a:rPr lang="en-GB" dirty="0" err="1" smtClean="0"/>
              <a:t>que</a:t>
            </a:r>
            <a:r>
              <a:rPr lang="en-GB" dirty="0" smtClean="0"/>
              <a:t>  A,</a:t>
            </a:r>
            <a:r>
              <a:rPr lang="en-GB" baseline="0" dirty="0" smtClean="0"/>
              <a:t> T, G et C</a:t>
            </a:r>
          </a:p>
          <a:p>
            <a:r>
              <a:rPr lang="en-GB" baseline="0" dirty="0" err="1" smtClean="0"/>
              <a:t>Si</a:t>
            </a:r>
            <a:r>
              <a:rPr lang="en-GB" baseline="0" dirty="0" smtClean="0"/>
              <a:t> on </a:t>
            </a:r>
            <a:r>
              <a:rPr lang="en-GB" baseline="0" dirty="0" err="1" smtClean="0"/>
              <a:t>voulait</a:t>
            </a:r>
            <a:r>
              <a:rPr lang="en-GB" baseline="0" dirty="0" smtClean="0"/>
              <a:t> faire la </a:t>
            </a:r>
            <a:r>
              <a:rPr lang="en-GB" baseline="0" dirty="0" err="1" smtClean="0"/>
              <a:t>même</a:t>
            </a:r>
            <a:r>
              <a:rPr lang="en-GB" baseline="0" dirty="0" smtClean="0"/>
              <a:t> chose pour les </a:t>
            </a:r>
            <a:r>
              <a:rPr lang="en-GB" baseline="0" dirty="0" err="1" smtClean="0"/>
              <a:t>acides</a:t>
            </a:r>
            <a:r>
              <a:rPr lang="en-GB" baseline="0" dirty="0" smtClean="0"/>
              <a:t> </a:t>
            </a:r>
            <a:r>
              <a:rPr lang="en-GB" baseline="0" dirty="0" err="1" smtClean="0"/>
              <a:t>aminés</a:t>
            </a:r>
            <a:r>
              <a:rPr lang="en-GB" baseline="0" dirty="0" smtClean="0"/>
              <a:t> </a:t>
            </a:r>
            <a:r>
              <a:rPr lang="en-GB" baseline="0" dirty="0" err="1" smtClean="0"/>
              <a:t>il</a:t>
            </a:r>
            <a:r>
              <a:rPr lang="en-GB" baseline="0" dirty="0" smtClean="0"/>
              <a:t> </a:t>
            </a:r>
            <a:r>
              <a:rPr lang="en-GB" baseline="0" dirty="0" err="1" smtClean="0"/>
              <a:t>faudrait</a:t>
            </a:r>
            <a:r>
              <a:rPr lang="en-GB" baseline="0" dirty="0" smtClean="0"/>
              <a:t> les </a:t>
            </a:r>
            <a:r>
              <a:rPr lang="en-GB" baseline="0" dirty="0" err="1" smtClean="0"/>
              <a:t>nommer</a:t>
            </a:r>
            <a:r>
              <a:rPr lang="en-GB" baseline="0" dirty="0" smtClean="0"/>
              <a:t> </a:t>
            </a:r>
            <a:r>
              <a:rPr lang="en-GB" baseline="0" dirty="0" err="1" smtClean="0"/>
              <a:t>tous</a:t>
            </a:r>
            <a:r>
              <a:rPr lang="en-GB" baseline="0" dirty="0" smtClean="0"/>
              <a:t>.</a:t>
            </a:r>
            <a:br>
              <a:rPr lang="en-GB" baseline="0" dirty="0" smtClean="0"/>
            </a:br>
            <a:r>
              <a:rPr lang="en-GB" baseline="0" dirty="0" err="1" smtClean="0"/>
              <a:t>Donc</a:t>
            </a:r>
            <a:r>
              <a:rPr lang="en-GB" baseline="0" dirty="0" smtClean="0"/>
              <a:t> pour </a:t>
            </a:r>
            <a:r>
              <a:rPr lang="en-GB" baseline="0" dirty="0" err="1" smtClean="0"/>
              <a:t>eux</a:t>
            </a:r>
            <a:r>
              <a:rPr lang="en-GB" baseline="0" dirty="0" smtClean="0"/>
              <a:t> on </a:t>
            </a:r>
            <a:r>
              <a:rPr lang="en-GB" baseline="0" dirty="0" err="1" smtClean="0"/>
              <a:t>utilisera</a:t>
            </a:r>
            <a:r>
              <a:rPr lang="en-GB" baseline="0" dirty="0" smtClean="0"/>
              <a:t> un </a:t>
            </a:r>
            <a:r>
              <a:rPr lang="en-GB" baseline="0" dirty="0" err="1" smtClean="0"/>
              <a:t>tablea</a:t>
            </a:r>
            <a:r>
              <a:rPr lang="en-GB" baseline="0" dirty="0" smtClean="0"/>
              <a:t> (</a:t>
            </a:r>
            <a:r>
              <a:rPr lang="en-GB" baseline="0" dirty="0" err="1" smtClean="0"/>
              <a:t>voir</a:t>
            </a:r>
            <a:r>
              <a:rPr lang="en-GB" baseline="0" dirty="0" smtClean="0"/>
              <a:t> </a:t>
            </a:r>
            <a:r>
              <a:rPr lang="en-GB" baseline="0" dirty="0" err="1" smtClean="0"/>
              <a:t>diapo</a:t>
            </a:r>
            <a:r>
              <a:rPr lang="en-GB" baseline="0" dirty="0" smtClean="0"/>
              <a:t> </a:t>
            </a:r>
            <a:r>
              <a:rPr lang="en-GB" baseline="0" dirty="0" err="1" smtClean="0"/>
              <a:t>suivante</a:t>
            </a:r>
            <a:r>
              <a:rPr lang="en-GB" baseline="0" dirty="0" smtClean="0"/>
              <a:t>)</a:t>
            </a:r>
            <a:endParaRPr lang="en-GB" dirty="0" smtClean="0"/>
          </a:p>
        </p:txBody>
      </p:sp>
    </p:spTree>
    <p:extLst>
      <p:ext uri="{BB962C8B-B14F-4D97-AF65-F5344CB8AC3E}">
        <p14:creationId xmlns:p14="http://schemas.microsoft.com/office/powerpoint/2010/main" val="706532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r>
              <a:rPr lang="en-GB" smtClean="0"/>
              <a:t>Avec les tableaux c’est plus général et plus joli !</a:t>
            </a:r>
          </a:p>
        </p:txBody>
      </p:sp>
    </p:spTree>
    <p:extLst>
      <p:ext uri="{BB962C8B-B14F-4D97-AF65-F5344CB8AC3E}">
        <p14:creationId xmlns:p14="http://schemas.microsoft.com/office/powerpoint/2010/main" val="10529645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dirty="0" err="1" smtClean="0"/>
              <a:t>Ceci</a:t>
            </a:r>
            <a:r>
              <a:rPr lang="en-GB" dirty="0" smtClean="0"/>
              <a:t> </a:t>
            </a:r>
            <a:r>
              <a:rPr lang="en-GB" dirty="0" err="1" smtClean="0"/>
              <a:t>est</a:t>
            </a:r>
            <a:r>
              <a:rPr lang="en-GB" dirty="0" smtClean="0"/>
              <a:t> la page </a:t>
            </a:r>
            <a:r>
              <a:rPr lang="en-GB" dirty="0" err="1" smtClean="0"/>
              <a:t>d’accueil</a:t>
            </a:r>
            <a:r>
              <a:rPr lang="en-GB" dirty="0" smtClean="0"/>
              <a:t> de </a:t>
            </a:r>
            <a:r>
              <a:rPr lang="en-GB" dirty="0" err="1" smtClean="0"/>
              <a:t>mon</a:t>
            </a:r>
            <a:r>
              <a:rPr lang="en-GB" dirty="0" smtClean="0"/>
              <a:t> site web. </a:t>
            </a:r>
          </a:p>
          <a:p>
            <a:r>
              <a:rPr lang="en-GB" dirty="0" err="1" smtClean="0"/>
              <a:t>Notez</a:t>
            </a:r>
            <a:r>
              <a:rPr lang="en-GB" dirty="0" smtClean="0"/>
              <a:t> le lien </a:t>
            </a:r>
            <a:r>
              <a:rPr lang="en-GB" dirty="0" err="1" smtClean="0"/>
              <a:t>vers</a:t>
            </a:r>
            <a:r>
              <a:rPr lang="en-GB" dirty="0" smtClean="0"/>
              <a:t> </a:t>
            </a:r>
            <a:r>
              <a:rPr lang="en-GB" dirty="0" err="1" smtClean="0"/>
              <a:t>PublicDirectory</a:t>
            </a:r>
            <a:r>
              <a:rPr lang="en-GB" dirty="0" smtClean="0"/>
              <a:t> </a:t>
            </a:r>
          </a:p>
        </p:txBody>
      </p:sp>
    </p:spTree>
    <p:extLst>
      <p:ext uri="{BB962C8B-B14F-4D97-AF65-F5344CB8AC3E}">
        <p14:creationId xmlns:p14="http://schemas.microsoft.com/office/powerpoint/2010/main" val="418247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2C9BC0-A967-4CF1-BF1C-DDE8FE865EC2}" type="slidenum">
              <a:rPr lang="en-GB" smtClean="0"/>
              <a:pPr/>
              <a:t>11</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GB" smtClean="0"/>
              <a:t>On indique à l’ordinateur ce qu’il doit faire par l’intermédiare d’une commande </a:t>
            </a:r>
          </a:p>
          <a:p>
            <a:pPr eaLnBrk="1" hangingPunct="1"/>
            <a:r>
              <a:rPr lang="en-GB" smtClean="0"/>
              <a:t>pwd (Print Working Directory) affiche le nom du répertoire dans lequel vous vous trouvez.</a:t>
            </a:r>
          </a:p>
          <a:p>
            <a:pPr eaLnBrk="1" hangingPunct="1"/>
            <a:r>
              <a:rPr lang="en-GB" smtClean="0"/>
              <a:t>A1.tcl est un programme que j’ai écrit et c’est devenu une nouvelle commande, qui pourrait aussi avoir des arguments</a:t>
            </a:r>
          </a:p>
        </p:txBody>
      </p:sp>
    </p:spTree>
    <p:extLst>
      <p:ext uri="{BB962C8B-B14F-4D97-AF65-F5344CB8AC3E}">
        <p14:creationId xmlns:p14="http://schemas.microsoft.com/office/powerpoint/2010/main" val="25494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fr-F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fr-FR">
                <a:latin typeface="Arial" charset="0"/>
              </a:endParaRPr>
            </a:p>
          </p:txBody>
        </p:sp>
      </p:grpSp>
      <p:sp>
        <p:nvSpPr>
          <p:cNvPr id="22534" name="Rectangle 6"/>
          <p:cNvSpPr>
            <a:spLocks noGrp="1" noChangeArrowheads="1"/>
          </p:cNvSpPr>
          <p:nvPr>
            <p:ph type="ctrTitle"/>
          </p:nvPr>
        </p:nvSpPr>
        <p:spPr>
          <a:xfrm>
            <a:off x="1443038" y="985838"/>
            <a:ext cx="7239000" cy="1444625"/>
          </a:xfrm>
        </p:spPr>
        <p:txBody>
          <a:bodyPr/>
          <a:lstStyle>
            <a:lvl1pPr>
              <a:defRPr sz="4000"/>
            </a:lvl1pPr>
          </a:lstStyle>
          <a:p>
            <a:r>
              <a:rPr lang="en-GB"/>
              <a:t>Cliquez pour modifier le style du titre</a:t>
            </a:r>
          </a:p>
        </p:txBody>
      </p:sp>
      <p:sp>
        <p:nvSpPr>
          <p:cNvPr id="225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Cliquez pour modifier le style des sous-titres du masque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0E769A01-1DC7-4D1B-9A2F-34E721AAB80B}"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C7FCB3B-046E-46F5-892E-ADDFF2500A75}"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4CD4D41-3CDD-4189-A193-CC8DF990D01F}"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1AF34CE-A0AE-453C-B0A8-335DC8E2C23C}"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BA8F412-40AB-4972-A71F-34F082CA9A9B}"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8291EB3-180E-4319-B71D-35C6FDA9E8D0}"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6274275B-540A-4582-B682-AA05A7D7C79A}"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CFCEAE8E-EB04-4188-8EBB-F8D4214825D8}"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780A89C-FE75-4B49-9C60-3FF80AEED99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B505BC8F-82E1-4358-A8C7-F1804E232D02}"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0F3C9D08-DECC-4720-9FE7-45038A4B111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2150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2150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fr-FR">
                <a:latin typeface="Arial" charset="0"/>
              </a:endParaRPr>
            </a:p>
          </p:txBody>
        </p:sp>
        <p:sp>
          <p:nvSpPr>
            <p:cNvPr id="2150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fr-F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Cliquez pour modifier le style du titre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15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1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15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019C29-B8EA-46F4-A1E9-44C01F197ABE}"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lbgi.fr/~ripp/PublicDirectory/CoursUni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arthur@ssh.lbgi.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endParaRPr lang="en-GB"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16 </a:t>
            </a:r>
            <a:r>
              <a:rPr lang="en-GB" sz="1800" dirty="0" err="1" smtClean="0"/>
              <a:t>janvier</a:t>
            </a:r>
            <a:r>
              <a:rPr lang="en-GB" sz="1800" dirty="0" smtClean="0"/>
              <a:t> 2018</a:t>
            </a:r>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841886" cy="3970318"/>
          </a:xfrm>
          <a:prstGeom prst="rect">
            <a:avLst/>
          </a:prstGeom>
          <a:noFill/>
          <a:ln w="15875">
            <a:noFill/>
            <a:miter lim="800000"/>
            <a:headEnd/>
            <a:tailEnd/>
          </a:ln>
        </p:spPr>
        <p:txBody>
          <a:bodyPr wrap="none">
            <a:spAutoFit/>
          </a:bodyPr>
          <a:lstStyle/>
          <a:p>
            <a:pPr>
              <a:buFontTx/>
              <a:buChar char="•"/>
            </a:pPr>
            <a:r>
              <a:rPr lang="en-GB" dirty="0"/>
              <a:t> </a:t>
            </a:r>
            <a:r>
              <a:rPr lang="en-GB" dirty="0" err="1" smtClean="0"/>
              <a:t>Généralités</a:t>
            </a:r>
            <a:endParaRPr lang="en-GB" dirty="0"/>
          </a:p>
          <a:p>
            <a:pPr lvl="1">
              <a:buFontTx/>
              <a:buChar char="o"/>
            </a:pPr>
            <a:r>
              <a:rPr lang="en-GB" dirty="0"/>
              <a:t> </a:t>
            </a:r>
            <a:r>
              <a:rPr lang="en-GB" dirty="0" smtClean="0"/>
              <a:t>Applications </a:t>
            </a:r>
            <a:r>
              <a:rPr lang="en-GB" dirty="0" err="1" smtClean="0"/>
              <a:t>Protocoles</a:t>
            </a:r>
            <a:endParaRPr lang="en-GB" dirty="0"/>
          </a:p>
          <a:p>
            <a:pPr lvl="1">
              <a:buFontTx/>
              <a:buChar char="o"/>
            </a:pPr>
            <a:r>
              <a:rPr lang="en-GB" dirty="0"/>
              <a:t> Windows Linux</a:t>
            </a:r>
          </a:p>
          <a:p>
            <a:pPr lvl="1">
              <a:buFontTx/>
              <a:buChar char="o"/>
            </a:pPr>
            <a:r>
              <a:rPr lang="en-GB" dirty="0"/>
              <a:t> </a:t>
            </a:r>
            <a:r>
              <a:rPr lang="en-GB" dirty="0" err="1"/>
              <a:t>Disques</a:t>
            </a:r>
            <a:r>
              <a:rPr lang="en-GB" dirty="0"/>
              <a:t> </a:t>
            </a:r>
            <a:r>
              <a:rPr lang="en-GB" dirty="0" err="1"/>
              <a:t>Processeurs</a:t>
            </a:r>
            <a:endParaRPr lang="en-GB" dirty="0"/>
          </a:p>
          <a:p>
            <a:pPr lvl="1">
              <a:buFontTx/>
              <a:buChar char="o"/>
            </a:pPr>
            <a:r>
              <a:rPr lang="en-GB" dirty="0"/>
              <a:t> Passage en mode console</a:t>
            </a:r>
          </a:p>
          <a:p>
            <a:pPr lvl="2"/>
            <a:r>
              <a:rPr lang="en-GB" dirty="0"/>
              <a:t> </a:t>
            </a:r>
            <a:r>
              <a:rPr lang="en-GB" dirty="0" err="1"/>
              <a:t>ssh</a:t>
            </a:r>
            <a:endParaRPr lang="en-GB" dirty="0"/>
          </a:p>
          <a:p>
            <a:pPr lvl="2"/>
            <a:r>
              <a:rPr lang="en-GB" dirty="0"/>
              <a:t> </a:t>
            </a:r>
            <a:r>
              <a:rPr lang="en-GB" dirty="0" err="1" smtClean="0"/>
              <a:t>commandes</a:t>
            </a:r>
            <a:r>
              <a:rPr lang="en-GB" dirty="0" smtClean="0"/>
              <a:t> Unix</a:t>
            </a:r>
            <a:endParaRPr lang="en-GB" dirty="0"/>
          </a:p>
          <a:p>
            <a:pPr>
              <a:buFontTx/>
              <a:buChar char="•"/>
            </a:pPr>
            <a:r>
              <a:rPr lang="en-GB" dirty="0"/>
              <a:t> </a:t>
            </a:r>
            <a:r>
              <a:rPr lang="en-GB" dirty="0" err="1" smtClean="0"/>
              <a:t>Langage</a:t>
            </a:r>
            <a:r>
              <a:rPr lang="en-GB" dirty="0" smtClean="0"/>
              <a:t> de </a:t>
            </a:r>
            <a:r>
              <a:rPr lang="en-GB" dirty="0" err="1" smtClean="0"/>
              <a:t>commande</a:t>
            </a:r>
            <a:r>
              <a:rPr lang="en-GB" dirty="0" smtClean="0"/>
              <a:t> et </a:t>
            </a:r>
          </a:p>
          <a:p>
            <a:pPr lvl="1"/>
            <a:r>
              <a:rPr lang="en-GB" dirty="0" err="1" smtClean="0"/>
              <a:t>langage</a:t>
            </a:r>
            <a:r>
              <a:rPr lang="en-GB" dirty="0" smtClean="0"/>
              <a:t> de </a:t>
            </a:r>
            <a:r>
              <a:rPr lang="en-GB" dirty="0" err="1" smtClean="0"/>
              <a:t>programmation</a:t>
            </a:r>
            <a:endParaRPr lang="en-GB" dirty="0" smtClean="0"/>
          </a:p>
          <a:p>
            <a:pPr>
              <a:buFontTx/>
              <a:buChar char="•"/>
            </a:pPr>
            <a:r>
              <a:rPr lang="en-GB" dirty="0"/>
              <a:t> </a:t>
            </a:r>
            <a:r>
              <a:rPr lang="en-GB" dirty="0" err="1" smtClean="0"/>
              <a:t>Programmation</a:t>
            </a:r>
            <a:endParaRPr lang="en-GB" dirty="0"/>
          </a:p>
          <a:p>
            <a:pPr lvl="1">
              <a:buFontTx/>
              <a:buChar char="o"/>
            </a:pPr>
            <a:r>
              <a:rPr lang="en-GB" dirty="0"/>
              <a:t> </a:t>
            </a:r>
            <a:r>
              <a:rPr lang="en-GB" dirty="0" err="1" smtClean="0"/>
              <a:t>Tcsh</a:t>
            </a:r>
            <a:r>
              <a:rPr lang="en-GB" dirty="0" smtClean="0"/>
              <a:t> Bash </a:t>
            </a:r>
            <a:r>
              <a:rPr lang="en-GB" b="1" dirty="0" err="1" smtClean="0"/>
              <a:t>Tcl</a:t>
            </a:r>
            <a:endParaRPr lang="en-GB" b="1" dirty="0"/>
          </a:p>
          <a:p>
            <a:pPr lvl="1">
              <a:buFontTx/>
              <a:buChar char="o"/>
            </a:pPr>
            <a:r>
              <a:rPr lang="en-GB" dirty="0" smtClean="0"/>
              <a:t> </a:t>
            </a:r>
            <a:r>
              <a:rPr lang="en-GB" dirty="0" err="1" smtClean="0"/>
              <a:t>exemples</a:t>
            </a:r>
            <a:endParaRPr lang="en-GB" dirty="0" smtClean="0"/>
          </a:p>
          <a:p>
            <a:pPr>
              <a:buFontTx/>
              <a:buChar char="o"/>
            </a:pPr>
            <a:r>
              <a:rPr lang="en-GB" dirty="0"/>
              <a:t> </a:t>
            </a:r>
            <a:r>
              <a:rPr lang="en-GB" dirty="0" smtClean="0"/>
              <a:t>Mon premier programme</a:t>
            </a:r>
            <a:endParaRPr lang="en-GB" dirty="0"/>
          </a:p>
          <a:p>
            <a:pPr>
              <a:buFontTx/>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01625"/>
            <a:ext cx="7594600" cy="823119"/>
          </a:xfrm>
        </p:spPr>
        <p:txBody>
          <a:bodyPr/>
          <a:lstStyle/>
          <a:p>
            <a:pPr eaLnBrk="1" hangingPunct="1"/>
            <a:r>
              <a:rPr lang="en-GB" sz="2400" dirty="0" err="1" smtClean="0"/>
              <a:t>Exemple</a:t>
            </a:r>
            <a:r>
              <a:rPr lang="en-GB" sz="2400" dirty="0" smtClean="0"/>
              <a:t> de </a:t>
            </a:r>
            <a:r>
              <a:rPr lang="en-GB" sz="2400" dirty="0" err="1" smtClean="0"/>
              <a:t>commandes</a:t>
            </a:r>
            <a:r>
              <a:rPr lang="en-GB" sz="2400" dirty="0" smtClean="0"/>
              <a:t> Unix (bash </a:t>
            </a:r>
            <a:r>
              <a:rPr lang="en-GB" sz="2400" dirty="0" err="1" smtClean="0"/>
              <a:t>ou</a:t>
            </a:r>
            <a:r>
              <a:rPr lang="en-GB" sz="2400" dirty="0" smtClean="0"/>
              <a:t> </a:t>
            </a:r>
            <a:r>
              <a:rPr lang="en-GB" sz="2400" dirty="0" err="1" smtClean="0"/>
              <a:t>tcsh</a:t>
            </a:r>
            <a:r>
              <a:rPr lang="en-GB" sz="2400" dirty="0" smtClean="0"/>
              <a:t>)</a:t>
            </a:r>
            <a:r>
              <a:rPr lang="en-GB" sz="2400" dirty="0"/>
              <a:t/>
            </a:r>
            <a:br>
              <a:rPr lang="en-GB" sz="2400" dirty="0"/>
            </a:br>
            <a:r>
              <a:rPr lang="en-GB" sz="2400" dirty="0"/>
              <a:t> </a:t>
            </a:r>
            <a:r>
              <a:rPr lang="en-GB" sz="2400" dirty="0" smtClean="0"/>
              <a:t>        que </a:t>
            </a:r>
            <a:r>
              <a:rPr lang="en-GB" sz="2400" dirty="0" err="1" smtClean="0"/>
              <a:t>l’on</a:t>
            </a:r>
            <a:r>
              <a:rPr lang="en-GB" sz="2400" dirty="0" smtClean="0"/>
              <a:t> tape </a:t>
            </a:r>
            <a:r>
              <a:rPr lang="en-GB" sz="2400" dirty="0" err="1" smtClean="0"/>
              <a:t>en</a:t>
            </a:r>
            <a:r>
              <a:rPr lang="en-GB" sz="2400" dirty="0" smtClean="0"/>
              <a:t> mode “terminal”</a:t>
            </a:r>
            <a:endParaRPr lang="en-GB" sz="2400" b="1" dirty="0" smtClean="0"/>
          </a:p>
        </p:txBody>
      </p:sp>
      <p:sp>
        <p:nvSpPr>
          <p:cNvPr id="96259" name="Rectangle 3"/>
          <p:cNvSpPr>
            <a:spLocks noGrp="1" noChangeArrowheads="1"/>
          </p:cNvSpPr>
          <p:nvPr>
            <p:ph type="body" idx="1"/>
          </p:nvPr>
        </p:nvSpPr>
        <p:spPr>
          <a:xfrm>
            <a:off x="755650" y="1549400"/>
            <a:ext cx="7632774" cy="5119688"/>
          </a:xfrm>
        </p:spPr>
        <p:txBody>
          <a:bodyPr/>
          <a:lstStyle/>
          <a:p>
            <a:pPr eaLnBrk="1" hangingPunct="1">
              <a:buFont typeface="Wingdings" pitchFamily="2" charset="2"/>
              <a:buNone/>
            </a:pP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a:t>
            </a:r>
            <a:r>
              <a:rPr lang="en-GB" sz="2000" b="1" dirty="0" err="1" smtClean="0">
                <a:latin typeface="Courier New" pitchFamily="49" charset="0"/>
                <a:cs typeface="Courier New" pitchFamily="49" charset="0"/>
              </a:rPr>
              <a:t>tcl</a:t>
            </a:r>
            <a:r>
              <a:rPr lang="en-GB" sz="2000" b="1" dirty="0" smtClean="0">
                <a:latin typeface="Courier New" pitchFamily="49" charset="0"/>
                <a:cs typeface="Courier New" pitchFamily="49" charset="0"/>
              </a:rPr>
              <a:t> </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A2.tcl /home/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setenv</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mkdir</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A3.tcl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None/>
            </a:pP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echo "bonjour </a:t>
            </a:r>
            <a:r>
              <a:rPr lang="en-GB" sz="2000" b="1" dirty="0" err="1" smtClean="0">
                <a:latin typeface="Courier New" pitchFamily="49" charset="0"/>
                <a:cs typeface="Courier New" pitchFamily="49" charset="0"/>
              </a:rPr>
              <a:t>madame</a:t>
            </a:r>
            <a:r>
              <a:rPr lang="en-GB" sz="2000" b="1" dirty="0" smtClean="0">
                <a:latin typeface="Courier New" pitchFamily="49" charset="0"/>
                <a:cs typeface="Courier New" pitchFamily="49" charset="0"/>
              </a:rPr>
              <a:t>" &gt; salutations.txt</a:t>
            </a:r>
          </a:p>
          <a:p>
            <a:pPr eaLnBrk="1" hangingPunct="1">
              <a:buFont typeface="Wingdings" pitchFamily="2" charset="2"/>
              <a:buNone/>
            </a:pPr>
            <a:endParaRPr lang="en-GB" sz="2000" b="1" dirty="0" smtClean="0">
              <a:latin typeface="Courier New" pitchFamily="49" charset="0"/>
              <a:cs typeface="Courier New" pitchFamily="49" charset="0"/>
            </a:endParaRPr>
          </a:p>
        </p:txBody>
      </p:sp>
      <p:sp>
        <p:nvSpPr>
          <p:cNvPr id="96262" name="Text Box 6"/>
          <p:cNvSpPr txBox="1">
            <a:spLocks noChangeArrowheads="1"/>
          </p:cNvSpPr>
          <p:nvPr/>
        </p:nvSpPr>
        <p:spPr bwMode="auto">
          <a:xfrm>
            <a:off x="2051050" y="5805488"/>
            <a:ext cx="5511800" cy="366712"/>
          </a:xfrm>
          <a:prstGeom prst="rect">
            <a:avLst/>
          </a:prstGeom>
          <a:noFill/>
          <a:ln w="15875">
            <a:noFill/>
            <a:miter lim="800000"/>
            <a:headEnd/>
            <a:tailEnd/>
          </a:ln>
        </p:spPr>
        <p:txBody>
          <a:bodyPr wrap="none">
            <a:spAutoFit/>
          </a:bodyPr>
          <a:lstStyle/>
          <a:p>
            <a:r>
              <a:rPr lang="en-GB" i="1">
                <a:solidFill>
                  <a:srgbClr val="FF0000"/>
                </a:solidFill>
              </a:rPr>
              <a:t>Commande argument1 argument2 argument3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6262"/>
                                        </p:tgtEl>
                                        <p:attrNameLst>
                                          <p:attrName>style.visibility</p:attrName>
                                        </p:attrNameLst>
                                      </p:cBhvr>
                                      <p:to>
                                        <p:strVal val="visible"/>
                                      </p:to>
                                    </p:set>
                                    <p:anim calcmode="lin" valueType="num">
                                      <p:cBhvr>
                                        <p:cTn id="39" dur="500" fill="hold"/>
                                        <p:tgtEl>
                                          <p:spTgt spid="96262"/>
                                        </p:tgtEl>
                                        <p:attrNameLst>
                                          <p:attrName>ppt_w</p:attrName>
                                        </p:attrNameLst>
                                      </p:cBhvr>
                                      <p:tavLst>
                                        <p:tav tm="0">
                                          <p:val>
                                            <p:fltVal val="0"/>
                                          </p:val>
                                        </p:tav>
                                        <p:tav tm="100000">
                                          <p:val>
                                            <p:strVal val="#ppt_w"/>
                                          </p:val>
                                        </p:tav>
                                      </p:tavLst>
                                    </p:anim>
                                    <p:anim calcmode="lin" valueType="num">
                                      <p:cBhvr>
                                        <p:cTn id="40" dur="500" fill="hold"/>
                                        <p:tgtEl>
                                          <p:spTgt spid="96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faire ?</a:t>
            </a:r>
            <a:endParaRPr lang="fr-FR" dirty="0"/>
          </a:p>
        </p:txBody>
      </p:sp>
      <p:sp>
        <p:nvSpPr>
          <p:cNvPr id="3" name="Espace réservé du contenu 2"/>
          <p:cNvSpPr>
            <a:spLocks noGrp="1"/>
          </p:cNvSpPr>
          <p:nvPr>
            <p:ph idx="1"/>
          </p:nvPr>
        </p:nvSpPr>
        <p:spPr/>
        <p:txBody>
          <a:bodyPr/>
          <a:lstStyle/>
          <a:p>
            <a:r>
              <a:rPr lang="fr-FR" dirty="0" smtClean="0"/>
              <a:t>???</a:t>
            </a:r>
          </a:p>
          <a:p>
            <a:r>
              <a:rPr lang="fr-FR" dirty="0" smtClean="0"/>
              <a:t>Si erreur on crée X</a:t>
            </a:r>
          </a:p>
          <a:p>
            <a:endParaRPr lang="fr-FR" dirty="0"/>
          </a:p>
          <a:p>
            <a:r>
              <a:rPr lang="fr-FR" dirty="0" smtClean="0"/>
              <a:t>On va en traduire beaucoup … des milliards !!!</a:t>
            </a:r>
          </a:p>
          <a:p>
            <a:endParaRPr lang="fr-FR" dirty="0"/>
          </a:p>
          <a:p>
            <a:endParaRPr lang="fr-FR" dirty="0"/>
          </a:p>
        </p:txBody>
      </p:sp>
    </p:spTree>
    <p:extLst>
      <p:ext uri="{BB962C8B-B14F-4D97-AF65-F5344CB8AC3E}">
        <p14:creationId xmlns:p14="http://schemas.microsoft.com/office/powerpoint/2010/main" val="24427909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 manuellement </a:t>
            </a:r>
            <a:endParaRPr lang="fr-FR" dirty="0"/>
          </a:p>
        </p:txBody>
      </p:sp>
      <p:sp>
        <p:nvSpPr>
          <p:cNvPr id="3" name="Espace réservé du contenu 2"/>
          <p:cNvSpPr>
            <a:spLocks noGrp="1"/>
          </p:cNvSpPr>
          <p:nvPr>
            <p:ph idx="1"/>
          </p:nvPr>
        </p:nvSpPr>
        <p:spPr/>
        <p:txBody>
          <a:bodyPr/>
          <a:lstStyle/>
          <a:p>
            <a:r>
              <a:rPr lang="fr-FR" sz="3200" dirty="0" smtClean="0">
                <a:latin typeface="Courier New" panose="02070309020205020404" pitchFamily="49" charset="0"/>
                <a:cs typeface="Courier New" panose="02070309020205020404" pitchFamily="49" charset="0"/>
              </a:rPr>
              <a:t>ATG GAG </a:t>
            </a:r>
            <a:r>
              <a:rPr lang="fr-FR" sz="3200" dirty="0" err="1" smtClean="0">
                <a:latin typeface="Courier New" panose="02070309020205020404" pitchFamily="49" charset="0"/>
                <a:cs typeface="Courier New" panose="02070309020205020404" pitchFamily="49" charset="0"/>
              </a:rPr>
              <a:t>GAG</a:t>
            </a:r>
            <a:r>
              <a:rPr lang="fr-FR" sz="3200" dirty="0" smtClean="0">
                <a:latin typeface="Courier New" panose="02070309020205020404" pitchFamily="49" charset="0"/>
                <a:cs typeface="Courier New" panose="02070309020205020404" pitchFamily="49" charset="0"/>
              </a:rPr>
              <a:t> CCG GAG GAA CCG</a:t>
            </a:r>
            <a:endParaRPr lang="fr-FR" dirty="0"/>
          </a:p>
        </p:txBody>
      </p:sp>
      <p:pic>
        <p:nvPicPr>
          <p:cNvPr id="5" name="Image 3"/>
          <p:cNvPicPr/>
          <p:nvPr/>
        </p:nvPicPr>
        <p:blipFill>
          <a:blip r:embed="rId2"/>
          <a:stretch>
            <a:fillRect/>
          </a:stretch>
        </p:blipFill>
        <p:spPr>
          <a:xfrm>
            <a:off x="1691680" y="2564904"/>
            <a:ext cx="7736150" cy="3960440"/>
          </a:xfrm>
          <a:prstGeom prst="rect">
            <a:avLst/>
          </a:prstGeom>
          <a:ln>
            <a:noFill/>
          </a:ln>
        </p:spPr>
      </p:pic>
    </p:spTree>
    <p:extLst>
      <p:ext uri="{BB962C8B-B14F-4D97-AF65-F5344CB8AC3E}">
        <p14:creationId xmlns:p14="http://schemas.microsoft.com/office/powerpoint/2010/main" val="1874696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Utilisation d’un tableau</a:t>
            </a:r>
            <a:endParaRPr lang="fr-FR" dirty="0"/>
          </a:p>
        </p:txBody>
      </p:sp>
      <p:sp>
        <p:nvSpPr>
          <p:cNvPr id="3" name="Espace réservé du contenu 2"/>
          <p:cNvSpPr>
            <a:spLocks noGrp="1"/>
          </p:cNvSpPr>
          <p:nvPr>
            <p:ph idx="1"/>
          </p:nvPr>
        </p:nvSpPr>
        <p:spPr/>
        <p:txBody>
          <a:bodyPr/>
          <a:lstStyle/>
          <a:p>
            <a:r>
              <a:rPr lang="fr-FR" dirty="0" smtClean="0"/>
              <a:t>On veut pouvoir avoir rapidement accès à </a:t>
            </a:r>
          </a:p>
          <a:p>
            <a:r>
              <a:rPr lang="fr-FR" dirty="0"/>
              <a:t> </a:t>
            </a:r>
            <a:r>
              <a:rPr lang="fr-FR" dirty="0" smtClean="0"/>
              <a:t>                </a:t>
            </a:r>
            <a:r>
              <a:rPr lang="fr-FR" dirty="0" err="1" smtClean="0"/>
              <a:t>AAde</a:t>
            </a:r>
            <a:r>
              <a:rPr lang="fr-FR" dirty="0" smtClean="0"/>
              <a:t>(ATG)   donne M</a:t>
            </a:r>
          </a:p>
          <a:p>
            <a:r>
              <a:rPr lang="fr-FR" dirty="0" smtClean="0"/>
              <a:t>                 </a:t>
            </a:r>
            <a:r>
              <a:rPr lang="fr-FR" dirty="0" err="1" smtClean="0"/>
              <a:t>Aade</a:t>
            </a:r>
            <a:r>
              <a:rPr lang="fr-FR" dirty="0" smtClean="0"/>
              <a:t>(GAG)   donne E</a:t>
            </a:r>
          </a:p>
          <a:p>
            <a:endParaRPr lang="fr-FR" dirty="0"/>
          </a:p>
          <a:p>
            <a:endParaRPr lang="fr-FR" dirty="0"/>
          </a:p>
        </p:txBody>
      </p:sp>
    </p:spTree>
    <p:extLst>
      <p:ext uri="{BB962C8B-B14F-4D97-AF65-F5344CB8AC3E}">
        <p14:creationId xmlns:p14="http://schemas.microsoft.com/office/powerpoint/2010/main" val="31377335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petits exemples</a:t>
            </a:r>
            <a:endParaRPr lang="fr-FR" dirty="0"/>
          </a:p>
        </p:txBody>
      </p:sp>
      <p:sp>
        <p:nvSpPr>
          <p:cNvPr id="3" name="Espace réservé du contenu 2"/>
          <p:cNvSpPr>
            <a:spLocks noGrp="1"/>
          </p:cNvSpPr>
          <p:nvPr>
            <p:ph idx="1"/>
          </p:nvPr>
        </p:nvSpPr>
        <p:spPr/>
        <p:txBody>
          <a:bodyPr/>
          <a:lstStyle/>
          <a:p>
            <a:r>
              <a:rPr lang="fr-FR" dirty="0" err="1" smtClean="0"/>
              <a:t>Verifier</a:t>
            </a:r>
            <a:r>
              <a:rPr lang="fr-FR" dirty="0" smtClean="0"/>
              <a:t> que les noms des séquence d’un </a:t>
            </a:r>
            <a:r>
              <a:rPr lang="fr-FR" dirty="0" err="1" smtClean="0"/>
              <a:t>fasta</a:t>
            </a:r>
            <a:r>
              <a:rPr lang="fr-FR" dirty="0" smtClean="0"/>
              <a:t> multiples ne sont pas répétés.</a:t>
            </a:r>
          </a:p>
          <a:p>
            <a:r>
              <a:rPr lang="fr-FR" dirty="0" smtClean="0"/>
              <a:t>Calculer le % en GC d’une séquence nucléique</a:t>
            </a:r>
          </a:p>
          <a:p>
            <a:r>
              <a:rPr lang="fr-FR" dirty="0"/>
              <a:t>%</a:t>
            </a:r>
            <a:r>
              <a:rPr lang="fr-FR" dirty="0" smtClean="0"/>
              <a:t> de chaque AA d’une séquence protéique</a:t>
            </a:r>
            <a:endParaRPr lang="fr-FR" dirty="0"/>
          </a:p>
        </p:txBody>
      </p:sp>
    </p:spTree>
    <p:extLst>
      <p:ext uri="{BB962C8B-B14F-4D97-AF65-F5344CB8AC3E}">
        <p14:creationId xmlns:p14="http://schemas.microsoft.com/office/powerpoint/2010/main" val="28608005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idx="4294967295"/>
          </p:nvPr>
        </p:nvSpPr>
        <p:spPr/>
        <p:txBody>
          <a:bodyPr/>
          <a:lstStyle/>
          <a:p>
            <a:pPr eaLnBrk="1" hangingPunct="1"/>
            <a:endParaRPr lang="fr-FR" smtClean="0"/>
          </a:p>
        </p:txBody>
      </p:sp>
      <p:pic>
        <p:nvPicPr>
          <p:cNvPr id="88067" name="Picture 2"/>
          <p:cNvPicPr>
            <a:picLocks noChangeAspect="1" noChangeArrowheads="1"/>
          </p:cNvPicPr>
          <p:nvPr/>
        </p:nvPicPr>
        <p:blipFill>
          <a:blip r:embed="rId3"/>
          <a:srcRect l="4945" t="27274" r="5280" b="7544"/>
          <a:stretch>
            <a:fillRect/>
          </a:stretch>
        </p:blipFill>
        <p:spPr bwMode="auto">
          <a:xfrm>
            <a:off x="500063" y="285750"/>
            <a:ext cx="8501062" cy="4643438"/>
          </a:xfrm>
          <a:prstGeom prst="rect">
            <a:avLst/>
          </a:prstGeom>
          <a:noFill/>
          <a:ln w="38100">
            <a:noFill/>
            <a:miter lim="800000"/>
            <a:headEnd/>
            <a:tailEnd/>
          </a:ln>
        </p:spPr>
      </p:pic>
      <p:sp>
        <p:nvSpPr>
          <p:cNvPr id="88068" name="Text Box 5"/>
          <p:cNvSpPr txBox="1">
            <a:spLocks noChangeArrowheads="1"/>
          </p:cNvSpPr>
          <p:nvPr/>
        </p:nvSpPr>
        <p:spPr bwMode="auto">
          <a:xfrm>
            <a:off x="3419475" y="30163"/>
            <a:ext cx="5832475"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Vérification chaque access ne figure qu’une fois</a:t>
            </a:r>
          </a:p>
        </p:txBody>
      </p:sp>
      <p:sp>
        <p:nvSpPr>
          <p:cNvPr id="90118" name="Line 6"/>
          <p:cNvSpPr>
            <a:spLocks noChangeShapeType="1"/>
          </p:cNvSpPr>
          <p:nvPr/>
        </p:nvSpPr>
        <p:spPr bwMode="auto">
          <a:xfrm>
            <a:off x="1619250" y="3141663"/>
            <a:ext cx="3600450" cy="0"/>
          </a:xfrm>
          <a:prstGeom prst="line">
            <a:avLst/>
          </a:prstGeom>
          <a:noFill/>
          <a:ln w="38100">
            <a:solidFill>
              <a:srgbClr val="FF0000"/>
            </a:solidFill>
            <a:round/>
            <a:headEnd/>
            <a:tailEnd/>
          </a:ln>
        </p:spPr>
        <p:txBody>
          <a:bodyPr/>
          <a:lstStyle/>
          <a:p>
            <a:endParaRPr lang="fr-FR"/>
          </a:p>
        </p:txBody>
      </p:sp>
      <p:sp>
        <p:nvSpPr>
          <p:cNvPr id="90119" name="Line 7"/>
          <p:cNvSpPr>
            <a:spLocks noChangeShapeType="1"/>
          </p:cNvSpPr>
          <p:nvPr/>
        </p:nvSpPr>
        <p:spPr bwMode="auto">
          <a:xfrm>
            <a:off x="1547813" y="4178300"/>
            <a:ext cx="19431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368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idx="4294967295"/>
          </p:nvPr>
        </p:nvSpPr>
        <p:spPr/>
        <p:txBody>
          <a:bodyPr/>
          <a:lstStyle/>
          <a:p>
            <a:pPr eaLnBrk="1" hangingPunct="1"/>
            <a:endParaRPr lang="fr-FR" smtClean="0"/>
          </a:p>
        </p:txBody>
      </p:sp>
      <p:pic>
        <p:nvPicPr>
          <p:cNvPr id="86019" name="Picture 2"/>
          <p:cNvPicPr>
            <a:picLocks noChangeAspect="1" noChangeArrowheads="1"/>
          </p:cNvPicPr>
          <p:nvPr/>
        </p:nvPicPr>
        <p:blipFill>
          <a:blip r:embed="rId3"/>
          <a:srcRect l="4546" t="19432" r="8875" b="6332"/>
          <a:stretch>
            <a:fillRect/>
          </a:stretch>
        </p:blipFill>
        <p:spPr bwMode="auto">
          <a:xfrm>
            <a:off x="1252538" y="214313"/>
            <a:ext cx="7815262" cy="6643687"/>
          </a:xfrm>
          <a:prstGeom prst="rect">
            <a:avLst/>
          </a:prstGeom>
          <a:noFill/>
          <a:ln w="38100">
            <a:noFill/>
            <a:miter lim="800000"/>
            <a:headEnd/>
            <a:tailEnd/>
          </a:ln>
        </p:spPr>
      </p:pic>
      <p:sp>
        <p:nvSpPr>
          <p:cNvPr id="86020" name="Text Box 5"/>
          <p:cNvSpPr txBox="1">
            <a:spLocks noChangeArrowheads="1"/>
          </p:cNvSpPr>
          <p:nvPr/>
        </p:nvSpPr>
        <p:spPr bwMode="auto">
          <a:xfrm>
            <a:off x="4643438" y="30163"/>
            <a:ext cx="4608512"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Comptage de A T G C et calcul %GC</a:t>
            </a:r>
          </a:p>
        </p:txBody>
      </p:sp>
      <p:sp>
        <p:nvSpPr>
          <p:cNvPr id="88070" name="Line 6"/>
          <p:cNvSpPr>
            <a:spLocks noChangeShapeType="1"/>
          </p:cNvSpPr>
          <p:nvPr/>
        </p:nvSpPr>
        <p:spPr bwMode="auto">
          <a:xfrm>
            <a:off x="3419475" y="3716338"/>
            <a:ext cx="792163" cy="0"/>
          </a:xfrm>
          <a:prstGeom prst="line">
            <a:avLst/>
          </a:prstGeom>
          <a:noFill/>
          <a:ln w="38100">
            <a:solidFill>
              <a:srgbClr val="FF0000"/>
            </a:solidFill>
            <a:round/>
            <a:headEnd/>
            <a:tailEnd/>
          </a:ln>
        </p:spPr>
        <p:txBody>
          <a:bodyPr/>
          <a:lstStyle/>
          <a:p>
            <a:endParaRPr lang="fr-FR"/>
          </a:p>
        </p:txBody>
      </p:sp>
      <p:sp>
        <p:nvSpPr>
          <p:cNvPr id="88073" name="Line 9"/>
          <p:cNvSpPr>
            <a:spLocks noChangeShapeType="1"/>
          </p:cNvSpPr>
          <p:nvPr/>
        </p:nvSpPr>
        <p:spPr bwMode="auto">
          <a:xfrm>
            <a:off x="1331913" y="3275013"/>
            <a:ext cx="936625" cy="0"/>
          </a:xfrm>
          <a:prstGeom prst="line">
            <a:avLst/>
          </a:prstGeom>
          <a:noFill/>
          <a:ln w="38100">
            <a:solidFill>
              <a:srgbClr val="FF0000"/>
            </a:solidFill>
            <a:round/>
            <a:headEnd/>
            <a:tailEnd/>
          </a:ln>
        </p:spPr>
        <p:txBody>
          <a:bodyPr/>
          <a:lstStyle/>
          <a:p>
            <a:endParaRPr lang="fr-FR"/>
          </a:p>
        </p:txBody>
      </p:sp>
      <p:sp>
        <p:nvSpPr>
          <p:cNvPr id="88074" name="Line 10"/>
          <p:cNvSpPr>
            <a:spLocks noChangeShapeType="1"/>
          </p:cNvSpPr>
          <p:nvPr/>
        </p:nvSpPr>
        <p:spPr bwMode="auto">
          <a:xfrm>
            <a:off x="2800350" y="4686300"/>
            <a:ext cx="4318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18743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3" grpId="0" animBg="1"/>
      <p:bldP spid="8807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idx="4294967295"/>
          </p:nvPr>
        </p:nvSpPr>
        <p:spPr/>
        <p:txBody>
          <a:bodyPr/>
          <a:lstStyle/>
          <a:p>
            <a:pPr eaLnBrk="1" hangingPunct="1"/>
            <a:endParaRPr lang="fr-FR" smtClean="0"/>
          </a:p>
        </p:txBody>
      </p:sp>
      <p:pic>
        <p:nvPicPr>
          <p:cNvPr id="87043" name="Picture 2"/>
          <p:cNvPicPr>
            <a:picLocks noChangeAspect="1" noChangeArrowheads="1"/>
          </p:cNvPicPr>
          <p:nvPr/>
        </p:nvPicPr>
        <p:blipFill>
          <a:blip r:embed="rId3"/>
          <a:srcRect l="4546" t="19432" r="8875" b="11790"/>
          <a:stretch>
            <a:fillRect/>
          </a:stretch>
        </p:blipFill>
        <p:spPr bwMode="auto">
          <a:xfrm>
            <a:off x="1000125" y="142893"/>
            <a:ext cx="7529513" cy="5929313"/>
          </a:xfrm>
          <a:prstGeom prst="rect">
            <a:avLst/>
          </a:prstGeom>
          <a:noFill/>
          <a:ln w="38100">
            <a:noFill/>
            <a:miter lim="800000"/>
            <a:headEnd/>
            <a:tailEnd/>
          </a:ln>
        </p:spPr>
      </p:pic>
      <p:pic>
        <p:nvPicPr>
          <p:cNvPr id="4" name="Picture 3"/>
          <p:cNvPicPr>
            <a:picLocks noChangeAspect="1" noChangeArrowheads="1"/>
          </p:cNvPicPr>
          <p:nvPr/>
        </p:nvPicPr>
        <p:blipFill>
          <a:blip r:embed="rId4"/>
          <a:srcRect l="1250" t="24522" r="46249" b="7005"/>
          <a:stretch>
            <a:fillRect/>
          </a:stretch>
        </p:blipFill>
        <p:spPr bwMode="auto">
          <a:xfrm>
            <a:off x="7245350" y="3357563"/>
            <a:ext cx="3230563" cy="3308350"/>
          </a:xfrm>
          <a:prstGeom prst="rect">
            <a:avLst/>
          </a:prstGeom>
          <a:noFill/>
          <a:ln w="38100">
            <a:noFill/>
            <a:miter lim="800000"/>
            <a:headEnd/>
            <a:tailEnd/>
          </a:ln>
        </p:spPr>
      </p:pic>
      <p:sp>
        <p:nvSpPr>
          <p:cNvPr id="89094" name="Line 6"/>
          <p:cNvSpPr>
            <a:spLocks noChangeShapeType="1"/>
          </p:cNvSpPr>
          <p:nvPr/>
        </p:nvSpPr>
        <p:spPr bwMode="auto">
          <a:xfrm>
            <a:off x="4500563" y="5113338"/>
            <a:ext cx="1223962" cy="0"/>
          </a:xfrm>
          <a:prstGeom prst="line">
            <a:avLst/>
          </a:prstGeom>
          <a:noFill/>
          <a:ln w="38100">
            <a:solidFill>
              <a:srgbClr val="FF0000"/>
            </a:solidFill>
            <a:round/>
            <a:headEnd/>
            <a:tailEnd/>
          </a:ln>
        </p:spPr>
        <p:txBody>
          <a:bodyPr/>
          <a:lstStyle/>
          <a:p>
            <a:endParaRPr lang="fr-FR"/>
          </a:p>
        </p:txBody>
      </p:sp>
      <p:sp>
        <p:nvSpPr>
          <p:cNvPr id="89095" name="Line 7"/>
          <p:cNvSpPr>
            <a:spLocks noChangeShapeType="1"/>
          </p:cNvSpPr>
          <p:nvPr/>
        </p:nvSpPr>
        <p:spPr bwMode="auto">
          <a:xfrm>
            <a:off x="5911850" y="3313113"/>
            <a:ext cx="1223963" cy="0"/>
          </a:xfrm>
          <a:prstGeom prst="line">
            <a:avLst/>
          </a:prstGeom>
          <a:noFill/>
          <a:ln w="38100">
            <a:solidFill>
              <a:srgbClr val="FF0000"/>
            </a:solidFill>
            <a:round/>
            <a:headEnd/>
            <a:tailEnd/>
          </a:ln>
        </p:spPr>
        <p:txBody>
          <a:bodyPr/>
          <a:lstStyle/>
          <a:p>
            <a:endParaRPr lang="fr-FR"/>
          </a:p>
        </p:txBody>
      </p:sp>
      <p:sp>
        <p:nvSpPr>
          <p:cNvPr id="89097" name="Line 9"/>
          <p:cNvSpPr>
            <a:spLocks noChangeShapeType="1"/>
          </p:cNvSpPr>
          <p:nvPr/>
        </p:nvSpPr>
        <p:spPr bwMode="auto">
          <a:xfrm>
            <a:off x="3779838" y="3322638"/>
            <a:ext cx="1223962" cy="0"/>
          </a:xfrm>
          <a:prstGeom prst="line">
            <a:avLst/>
          </a:prstGeom>
          <a:noFill/>
          <a:ln w="38100">
            <a:solidFill>
              <a:srgbClr val="FF0000"/>
            </a:solidFill>
            <a:round/>
            <a:headEnd/>
            <a:tailEnd/>
          </a:ln>
        </p:spPr>
        <p:txBody>
          <a:bodyPr/>
          <a:lstStyle/>
          <a:p>
            <a:endParaRPr lang="fr-FR"/>
          </a:p>
        </p:txBody>
      </p:sp>
      <p:sp>
        <p:nvSpPr>
          <p:cNvPr id="89098" name="Line 10"/>
          <p:cNvSpPr>
            <a:spLocks noChangeShapeType="1"/>
          </p:cNvSpPr>
          <p:nvPr/>
        </p:nvSpPr>
        <p:spPr bwMode="auto">
          <a:xfrm>
            <a:off x="2051050" y="3538538"/>
            <a:ext cx="1223963" cy="0"/>
          </a:xfrm>
          <a:prstGeom prst="line">
            <a:avLst/>
          </a:prstGeom>
          <a:noFill/>
          <a:ln w="38100">
            <a:solidFill>
              <a:srgbClr val="FF0000"/>
            </a:solidFill>
            <a:round/>
            <a:headEnd/>
            <a:tailEnd/>
          </a:ln>
        </p:spPr>
        <p:txBody>
          <a:bodyPr/>
          <a:lstStyle/>
          <a:p>
            <a:endParaRPr lang="fr-FR"/>
          </a:p>
        </p:txBody>
      </p:sp>
      <p:sp>
        <p:nvSpPr>
          <p:cNvPr id="89099" name="Line 11"/>
          <p:cNvSpPr>
            <a:spLocks noChangeShapeType="1"/>
          </p:cNvSpPr>
          <p:nvPr/>
        </p:nvSpPr>
        <p:spPr bwMode="auto">
          <a:xfrm>
            <a:off x="2411413" y="3760788"/>
            <a:ext cx="647700" cy="0"/>
          </a:xfrm>
          <a:prstGeom prst="line">
            <a:avLst/>
          </a:prstGeom>
          <a:noFill/>
          <a:ln w="38100">
            <a:solidFill>
              <a:srgbClr val="006666"/>
            </a:solidFill>
            <a:round/>
            <a:headEnd/>
            <a:tailEnd/>
          </a:ln>
        </p:spPr>
        <p:txBody>
          <a:bodyPr/>
          <a:lstStyle/>
          <a:p>
            <a:endParaRPr lang="fr-FR"/>
          </a:p>
        </p:txBody>
      </p:sp>
      <p:sp>
        <p:nvSpPr>
          <p:cNvPr id="89100" name="Line 12"/>
          <p:cNvSpPr>
            <a:spLocks noChangeShapeType="1"/>
          </p:cNvSpPr>
          <p:nvPr/>
        </p:nvSpPr>
        <p:spPr bwMode="auto">
          <a:xfrm>
            <a:off x="4140200" y="4437063"/>
            <a:ext cx="647700" cy="0"/>
          </a:xfrm>
          <a:prstGeom prst="line">
            <a:avLst/>
          </a:prstGeom>
          <a:noFill/>
          <a:ln w="38100">
            <a:solidFill>
              <a:srgbClr val="006666"/>
            </a:solidFill>
            <a:round/>
            <a:headEnd/>
            <a:tailEnd/>
          </a:ln>
        </p:spPr>
        <p:txBody>
          <a:bodyPr/>
          <a:lstStyle/>
          <a:p>
            <a:endParaRPr lang="fr-FR"/>
          </a:p>
        </p:txBody>
      </p:sp>
      <p:sp>
        <p:nvSpPr>
          <p:cNvPr id="89101" name="Line 13"/>
          <p:cNvSpPr>
            <a:spLocks noChangeShapeType="1"/>
          </p:cNvSpPr>
          <p:nvPr/>
        </p:nvSpPr>
        <p:spPr bwMode="auto">
          <a:xfrm>
            <a:off x="2843213" y="4221163"/>
            <a:ext cx="647700" cy="0"/>
          </a:xfrm>
          <a:prstGeom prst="line">
            <a:avLst/>
          </a:prstGeom>
          <a:noFill/>
          <a:ln w="38100">
            <a:solidFill>
              <a:srgbClr val="006666"/>
            </a:solidFill>
            <a:round/>
            <a:headEnd/>
            <a:tailEnd/>
          </a:ln>
        </p:spPr>
        <p:txBody>
          <a:bodyPr/>
          <a:lstStyle/>
          <a:p>
            <a:endParaRPr lang="fr-FR"/>
          </a:p>
        </p:txBody>
      </p:sp>
      <p:sp>
        <p:nvSpPr>
          <p:cNvPr id="89102" name="Line 14"/>
          <p:cNvSpPr>
            <a:spLocks noChangeShapeType="1"/>
          </p:cNvSpPr>
          <p:nvPr/>
        </p:nvSpPr>
        <p:spPr bwMode="auto">
          <a:xfrm>
            <a:off x="2411413" y="4878388"/>
            <a:ext cx="647700" cy="0"/>
          </a:xfrm>
          <a:prstGeom prst="line">
            <a:avLst/>
          </a:prstGeom>
          <a:noFill/>
          <a:ln w="38100">
            <a:solidFill>
              <a:srgbClr val="006666"/>
            </a:solidFill>
            <a:round/>
            <a:headEnd/>
            <a:tailEnd/>
          </a:ln>
        </p:spPr>
        <p:txBody>
          <a:bodyPr/>
          <a:lstStyle/>
          <a:p>
            <a:endParaRPr lang="fr-FR"/>
          </a:p>
        </p:txBody>
      </p:sp>
      <p:sp>
        <p:nvSpPr>
          <p:cNvPr id="87053" name="Text Box 17"/>
          <p:cNvSpPr txBox="1">
            <a:spLocks noChangeArrowheads="1"/>
          </p:cNvSpPr>
          <p:nvPr/>
        </p:nvSpPr>
        <p:spPr bwMode="auto">
          <a:xfrm>
            <a:off x="5075238" y="-26988"/>
            <a:ext cx="3960812" cy="366713"/>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Pourcentage des Acides Aminés</a:t>
            </a:r>
          </a:p>
        </p:txBody>
      </p:sp>
    </p:spTree>
    <p:extLst>
      <p:ext uri="{BB962C8B-B14F-4D97-AF65-F5344CB8AC3E}">
        <p14:creationId xmlns:p14="http://schemas.microsoft.com/office/powerpoint/2010/main" val="38803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5" grpId="0" animBg="1"/>
      <p:bldP spid="89097" grpId="0" animBg="1"/>
      <p:bldP spid="89098" grpId="0" animBg="1"/>
      <p:bldP spid="89099" grpId="0" animBg="1"/>
      <p:bldP spid="89100" grpId="0" animBg="1"/>
      <p:bldP spid="89101" grpId="0" animBg="1"/>
      <p:bldP spid="8910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200" dirty="0" smtClean="0"/>
              <a:t>Les </a:t>
            </a:r>
            <a:r>
              <a:rPr lang="en-GB" sz="3200" dirty="0" err="1" smtClean="0"/>
              <a:t>commandes</a:t>
            </a:r>
            <a:r>
              <a:rPr lang="en-GB" sz="3200" dirty="0" smtClean="0"/>
              <a:t> indispensables </a:t>
            </a:r>
            <a:br>
              <a:rPr lang="en-GB" sz="3200" dirty="0" smtClean="0"/>
            </a:br>
            <a:endParaRPr lang="en-GB" sz="2400" dirty="0" smtClean="0"/>
          </a:p>
        </p:txBody>
      </p:sp>
      <p:sp>
        <p:nvSpPr>
          <p:cNvPr id="8195" name="Rectangle 3"/>
          <p:cNvSpPr>
            <a:spLocks noGrp="1" noChangeArrowheads="1"/>
          </p:cNvSpPr>
          <p:nvPr>
            <p:ph type="body" sz="half" idx="1"/>
          </p:nvPr>
        </p:nvSpPr>
        <p:spPr>
          <a:xfrm>
            <a:off x="1370013" y="1827213"/>
            <a:ext cx="4210050" cy="4841875"/>
          </a:xfrm>
        </p:spPr>
        <p:txBody>
          <a:bodyPr/>
          <a:lstStyle/>
          <a:p>
            <a:pPr eaLnBrk="1" hangingPunct="1">
              <a:lnSpc>
                <a:spcPct val="90000"/>
              </a:lnSpc>
            </a:pPr>
            <a:r>
              <a:rPr lang="en-GB" sz="2100" b="1" dirty="0" smtClean="0"/>
              <a:t> </a:t>
            </a:r>
            <a:r>
              <a:rPr lang="en-GB" sz="1800" b="1" dirty="0" err="1" smtClean="0">
                <a:latin typeface="Courier New" pitchFamily="49" charset="0"/>
                <a:cs typeface="Courier New" pitchFamily="49" charset="0"/>
              </a:rPr>
              <a:t>pwd</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lrt</a:t>
            </a:r>
            <a:endParaRPr lang="en-GB" sz="1800" b="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/home/ripp</a:t>
            </a:r>
            <a:endParaRPr lang="en-GB" sz="1800" b="1" i="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a:t>
            </a:r>
            <a:r>
              <a:rPr lang="en-GB" sz="1800" b="1" dirty="0" err="1" smtClean="0">
                <a:latin typeface="Courier New" pitchFamily="49" charset="0"/>
                <a:cs typeface="Courier New" pitchFamily="49" charset="0"/>
              </a:rPr>
              <a:t>PublicDirectory</a:t>
            </a:r>
            <a:r>
              <a:rPr lang="en-GB" sz="1800" b="1" dirty="0" smtClean="0">
                <a:latin typeface="Courier New" pitchFamily="49" charset="0"/>
                <a:cs typeface="Courier New" pitchFamily="49" charset="0"/>
              </a:rPr>
              <a:t> </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mkdir</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MaZone</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cp</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source</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destination</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rm</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Test.tcl</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chmod</a:t>
            </a:r>
            <a:r>
              <a:rPr lang="en-GB" sz="1800" b="1" dirty="0" smtClean="0">
                <a:latin typeface="Courier New" pitchFamily="49" charset="0"/>
                <a:cs typeface="Courier New" pitchFamily="49" charset="0"/>
              </a:rPr>
              <a:t> 755 A1.tcl</a:t>
            </a:r>
          </a:p>
          <a:p>
            <a:pPr eaLnBrk="1" hangingPunct="1">
              <a:lnSpc>
                <a:spcPct val="90000"/>
              </a:lnSpc>
            </a:pPr>
            <a:r>
              <a:rPr lang="en-GB" sz="1800" b="1" dirty="0" smtClean="0">
                <a:latin typeface="Courier New" pitchFamily="49" charset="0"/>
                <a:cs typeface="Courier New" pitchFamily="49" charset="0"/>
              </a:rPr>
              <a:t> A1.tcl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ssh</a:t>
            </a:r>
            <a:r>
              <a:rPr lang="en-GB" sz="1800" b="1" dirty="0" smtClean="0">
                <a:latin typeface="Courier New" pitchFamily="49" charset="0"/>
                <a:cs typeface="Courier New" pitchFamily="49" charset="0"/>
              </a:rPr>
              <a:t> –l user –X star8</a:t>
            </a:r>
          </a:p>
          <a:p>
            <a:pPr eaLnBrk="1" hangingPunct="1">
              <a:lnSpc>
                <a:spcPct val="90000"/>
              </a:lnSpc>
            </a:pPr>
            <a:r>
              <a:rPr lang="en-GB" sz="1800" b="1" dirty="0" smtClean="0">
                <a:latin typeface="Courier New" pitchFamily="49" charset="0"/>
                <a:cs typeface="Courier New" pitchFamily="49" charset="0"/>
              </a:rPr>
              <a:t> logout</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gedit</a:t>
            </a:r>
            <a:r>
              <a:rPr lang="en-GB" sz="1800" b="1" dirty="0" smtClean="0">
                <a:latin typeface="Courier New" pitchFamily="49" charset="0"/>
                <a:cs typeface="Courier New" pitchFamily="49" charset="0"/>
              </a:rPr>
              <a:t> A2.tcl</a:t>
            </a:r>
          </a:p>
        </p:txBody>
      </p:sp>
      <p:sp>
        <p:nvSpPr>
          <p:cNvPr id="108548" name="Rectangle 4"/>
          <p:cNvSpPr>
            <a:spLocks noGrp="1" noChangeArrowheads="1"/>
          </p:cNvSpPr>
          <p:nvPr>
            <p:ph type="body" sz="half" idx="2"/>
          </p:nvPr>
        </p:nvSpPr>
        <p:spPr>
          <a:xfrm>
            <a:off x="5102225" y="1827213"/>
            <a:ext cx="5157788" cy="4114800"/>
          </a:xfrm>
        </p:spPr>
        <p:txBody>
          <a:bodyPr/>
          <a:lstStyle/>
          <a:p>
            <a:pPr eaLnBrk="1" hangingPunct="1">
              <a:lnSpc>
                <a:spcPct val="90000"/>
              </a:lnSpc>
              <a:buFont typeface="Wingdings" pitchFamily="2" charset="2"/>
              <a:buChar char="Ø"/>
            </a:pPr>
            <a:r>
              <a:rPr lang="en-GB" sz="1800" i="1" dirty="0" smtClean="0"/>
              <a:t>Print Working Directory</a:t>
            </a:r>
          </a:p>
          <a:p>
            <a:pPr eaLnBrk="1" hangingPunct="1">
              <a:lnSpc>
                <a:spcPct val="90000"/>
              </a:lnSpc>
              <a:buFont typeface="Wingdings" pitchFamily="2" charset="2"/>
              <a:buChar char="Ø"/>
            </a:pPr>
            <a:r>
              <a:rPr lang="en-GB" sz="1800" i="1" dirty="0" smtClean="0"/>
              <a:t>List Long</a:t>
            </a:r>
          </a:p>
          <a:p>
            <a:pPr eaLnBrk="1" hangingPunct="1">
              <a:lnSpc>
                <a:spcPct val="90000"/>
              </a:lnSpc>
              <a:buFont typeface="Wingdings" pitchFamily="2" charset="2"/>
              <a:buChar char="Ø"/>
            </a:pPr>
            <a:r>
              <a:rPr lang="en-GB" sz="1800" i="1" dirty="0" smtClean="0"/>
              <a:t>List Long Reverse Time</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absolu</a:t>
            </a:r>
            <a:r>
              <a:rPr lang="en-GB" sz="1400" i="1" dirty="0" smtClean="0"/>
              <a:t>)</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relatif</a:t>
            </a:r>
            <a:r>
              <a:rPr lang="en-GB" sz="1400" i="1" dirty="0" smtClean="0"/>
              <a:t>)</a:t>
            </a:r>
          </a:p>
          <a:p>
            <a:pPr eaLnBrk="1" hangingPunct="1">
              <a:lnSpc>
                <a:spcPct val="90000"/>
              </a:lnSpc>
              <a:buFont typeface="Wingdings" pitchFamily="2" charset="2"/>
              <a:buChar char="Ø"/>
            </a:pPr>
            <a:r>
              <a:rPr lang="en-GB" sz="1800" i="1" dirty="0" err="1" smtClean="0"/>
              <a:t>MaKe</a:t>
            </a:r>
            <a:r>
              <a:rPr lang="en-GB" sz="1800" i="1" dirty="0" smtClean="0"/>
              <a:t> </a:t>
            </a:r>
            <a:r>
              <a:rPr lang="en-GB" sz="1800" i="1" dirty="0" err="1" smtClean="0"/>
              <a:t>DIRectory</a:t>
            </a:r>
            <a:endParaRPr lang="en-GB" sz="1800" i="1" dirty="0" smtClean="0"/>
          </a:p>
          <a:p>
            <a:pPr eaLnBrk="1" hangingPunct="1">
              <a:lnSpc>
                <a:spcPct val="90000"/>
              </a:lnSpc>
              <a:buFont typeface="Wingdings" pitchFamily="2" charset="2"/>
              <a:buChar char="Ø"/>
            </a:pPr>
            <a:r>
              <a:rPr lang="en-GB" sz="1800" i="1" dirty="0" err="1" smtClean="0"/>
              <a:t>CoPy</a:t>
            </a:r>
            <a:endParaRPr lang="en-GB" sz="1800" i="1" dirty="0" smtClean="0"/>
          </a:p>
          <a:p>
            <a:pPr eaLnBrk="1" hangingPunct="1">
              <a:lnSpc>
                <a:spcPct val="90000"/>
              </a:lnSpc>
              <a:buFont typeface="Wingdings" pitchFamily="2" charset="2"/>
              <a:buChar char="Ø"/>
            </a:pPr>
            <a:r>
              <a:rPr lang="en-GB" sz="1800" i="1" dirty="0" err="1" smtClean="0"/>
              <a:t>ReMove</a:t>
            </a:r>
            <a:endParaRPr lang="en-GB" sz="1800" i="1" dirty="0" smtClean="0"/>
          </a:p>
          <a:p>
            <a:pPr eaLnBrk="1" hangingPunct="1">
              <a:lnSpc>
                <a:spcPct val="90000"/>
              </a:lnSpc>
              <a:buFont typeface="Wingdings" pitchFamily="2" charset="2"/>
              <a:buChar char="Ø"/>
            </a:pPr>
            <a:r>
              <a:rPr lang="en-GB" sz="1800" i="1" dirty="0" err="1" smtClean="0"/>
              <a:t>CHange</a:t>
            </a:r>
            <a:r>
              <a:rPr lang="en-GB" sz="1800" i="1" dirty="0" smtClean="0"/>
              <a:t> </a:t>
            </a:r>
            <a:r>
              <a:rPr lang="en-GB" sz="1800" i="1" dirty="0" err="1" smtClean="0"/>
              <a:t>MODe</a:t>
            </a:r>
            <a:endParaRPr lang="en-GB" sz="1800" i="1" dirty="0" smtClean="0"/>
          </a:p>
          <a:p>
            <a:pPr eaLnBrk="1" hangingPunct="1">
              <a:lnSpc>
                <a:spcPct val="90000"/>
              </a:lnSpc>
              <a:buFont typeface="Wingdings" pitchFamily="2" charset="2"/>
              <a:buChar char="Ø"/>
            </a:pPr>
            <a:r>
              <a:rPr lang="en-GB" sz="1800" i="1" dirty="0" err="1" smtClean="0"/>
              <a:t>mon</a:t>
            </a:r>
            <a:r>
              <a:rPr lang="en-GB" sz="1800" i="1" dirty="0" smtClean="0"/>
              <a:t> programme</a:t>
            </a:r>
          </a:p>
          <a:p>
            <a:pPr eaLnBrk="1" hangingPunct="1">
              <a:lnSpc>
                <a:spcPct val="90000"/>
              </a:lnSpc>
              <a:buFont typeface="Wingdings" pitchFamily="2" charset="2"/>
              <a:buChar char="Ø"/>
            </a:pPr>
            <a:r>
              <a:rPr lang="en-GB" sz="1800" i="1" dirty="0" smtClean="0"/>
              <a:t>Secure </a:t>
            </a:r>
            <a:r>
              <a:rPr lang="en-GB" sz="1800" i="1" dirty="0" err="1" smtClean="0"/>
              <a:t>SHell</a:t>
            </a:r>
            <a:endParaRPr lang="en-GB" sz="1800" i="1" dirty="0" smtClean="0"/>
          </a:p>
          <a:p>
            <a:pPr eaLnBrk="1" hangingPunct="1">
              <a:lnSpc>
                <a:spcPct val="90000"/>
              </a:lnSpc>
              <a:buFont typeface="Wingdings" pitchFamily="2" charset="2"/>
              <a:buChar char="Ø"/>
            </a:pPr>
            <a:r>
              <a:rPr lang="en-GB" sz="1800" i="1" dirty="0" smtClean="0"/>
              <a:t>LOG OUT</a:t>
            </a:r>
          </a:p>
          <a:p>
            <a:pPr eaLnBrk="1" hangingPunct="1">
              <a:lnSpc>
                <a:spcPct val="90000"/>
              </a:lnSpc>
              <a:buFont typeface="Wingdings" pitchFamily="2" charset="2"/>
              <a:buChar char="Ø"/>
            </a:pPr>
            <a:r>
              <a:rPr lang="en-GB" sz="1800" i="1" dirty="0" smtClean="0"/>
              <a:t>Gnu Edit</a:t>
            </a:r>
          </a:p>
        </p:txBody>
      </p:sp>
      <p:sp>
        <p:nvSpPr>
          <p:cNvPr id="108550" name="Oval 6"/>
          <p:cNvSpPr>
            <a:spLocks noChangeArrowheads="1"/>
          </p:cNvSpPr>
          <p:nvPr/>
        </p:nvSpPr>
        <p:spPr bwMode="auto">
          <a:xfrm>
            <a:off x="2314575" y="2765425"/>
            <a:ext cx="215900" cy="360363"/>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85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5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54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54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54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54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54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54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54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1370013" y="301625"/>
            <a:ext cx="7313612" cy="698500"/>
          </a:xfrm>
        </p:spPr>
        <p:txBody>
          <a:bodyPr/>
          <a:lstStyle/>
          <a:p>
            <a:pPr algn="ctr"/>
            <a:r>
              <a:rPr lang="fr-FR" sz="3200" smtClean="0"/>
              <a:t>Mon premier script  Tcsh</a:t>
            </a:r>
          </a:p>
        </p:txBody>
      </p:sp>
      <p:pic>
        <p:nvPicPr>
          <p:cNvPr id="9219" name="Picture 3"/>
          <p:cNvPicPr>
            <a:picLocks noChangeAspect="1" noChangeArrowheads="1"/>
          </p:cNvPicPr>
          <p:nvPr/>
        </p:nvPicPr>
        <p:blipFill>
          <a:blip r:embed="rId2"/>
          <a:srcRect l="3397" t="17998" r="5261" b="36459"/>
          <a:stretch>
            <a:fillRect/>
          </a:stretch>
        </p:blipFill>
        <p:spPr bwMode="auto">
          <a:xfrm>
            <a:off x="142875" y="1428750"/>
            <a:ext cx="8893175" cy="335756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71600" y="301625"/>
            <a:ext cx="8064895" cy="607095"/>
          </a:xfrm>
        </p:spPr>
        <p:txBody>
          <a:bodyPr/>
          <a:lstStyle/>
          <a:p>
            <a:r>
              <a:rPr lang="fr-FR" dirty="0" smtClean="0"/>
              <a:t>Langages de commande </a:t>
            </a:r>
            <a:r>
              <a:rPr lang="fr-FR" dirty="0" err="1" smtClean="0"/>
              <a:t>tcsh</a:t>
            </a:r>
            <a:r>
              <a:rPr lang="fr-FR" dirty="0" smtClean="0"/>
              <a:t> ou </a:t>
            </a:r>
            <a:r>
              <a:rPr lang="fr-FR" dirty="0" err="1" smtClean="0"/>
              <a:t>bash</a:t>
            </a:r>
            <a:endParaRPr lang="fr-FR" dirty="0"/>
          </a:p>
        </p:txBody>
      </p:sp>
      <p:sp>
        <p:nvSpPr>
          <p:cNvPr id="6" name="Espace réservé du contenu 5"/>
          <p:cNvSpPr>
            <a:spLocks noGrp="1"/>
          </p:cNvSpPr>
          <p:nvPr>
            <p:ph idx="1"/>
          </p:nvPr>
        </p:nvSpPr>
        <p:spPr>
          <a:xfrm>
            <a:off x="1115616" y="1827213"/>
            <a:ext cx="7776864" cy="3745468"/>
          </a:xfrm>
        </p:spPr>
        <p:txBody>
          <a:bodyPr/>
          <a:lstStyle/>
          <a:p>
            <a:r>
              <a:rPr lang="fr-FR" sz="2400" dirty="0"/>
              <a:t>s</a:t>
            </a:r>
            <a:r>
              <a:rPr lang="fr-FR" sz="2400" dirty="0" smtClean="0"/>
              <a:t>et X=25</a:t>
            </a:r>
          </a:p>
          <a:p>
            <a:r>
              <a:rPr lang="fr-FR" sz="2400" dirty="0" smtClean="0"/>
              <a:t>X=25</a:t>
            </a:r>
          </a:p>
          <a:p>
            <a:endParaRPr lang="fr-FR" sz="2400" dirty="0"/>
          </a:p>
          <a:p>
            <a:r>
              <a:rPr lang="fr-FR" sz="2400" dirty="0" smtClean="0"/>
              <a:t>if ( $a&gt;$b ) </a:t>
            </a:r>
            <a:r>
              <a:rPr lang="fr-FR" sz="2400" dirty="0" err="1" smtClean="0"/>
              <a:t>rm</a:t>
            </a:r>
            <a:r>
              <a:rPr lang="fr-FR" sz="2400" dirty="0" smtClean="0"/>
              <a:t> /h/toto</a:t>
            </a:r>
          </a:p>
          <a:p>
            <a:r>
              <a:rPr lang="fr-FR" sz="2400" dirty="0" smtClean="0"/>
              <a:t>if [  $a \&gt; $b ] ; </a:t>
            </a:r>
            <a:r>
              <a:rPr lang="fr-FR" sz="2400" dirty="0" err="1" smtClean="0"/>
              <a:t>then</a:t>
            </a:r>
            <a:r>
              <a:rPr lang="fr-FR" sz="2400" dirty="0" smtClean="0"/>
              <a:t> </a:t>
            </a:r>
            <a:r>
              <a:rPr lang="fr-FR" sz="2400" dirty="0" err="1" smtClean="0"/>
              <a:t>rm</a:t>
            </a:r>
            <a:r>
              <a:rPr lang="fr-FR" sz="2400" dirty="0" smtClean="0"/>
              <a:t> /h/toto; fi</a:t>
            </a:r>
          </a:p>
          <a:p>
            <a:pPr marL="0" indent="0">
              <a:buNone/>
            </a:pPr>
            <a:endParaRPr lang="fr-FR" dirty="0" smtClean="0"/>
          </a:p>
          <a:p>
            <a:r>
              <a:rPr lang="fr-FR" sz="2000" b="1" dirty="0" smtClean="0">
                <a:latin typeface="Courier New" panose="02070309020205020404" pitchFamily="49" charset="0"/>
                <a:cs typeface="Courier New" panose="02070309020205020404" pitchFamily="49" charset="0"/>
                <a:hlinkClick r:id="rId2"/>
              </a:rPr>
              <a:t>http</a:t>
            </a:r>
            <a:r>
              <a:rPr lang="fr-FR" sz="2000" b="1" dirty="0">
                <a:latin typeface="Courier New" panose="02070309020205020404" pitchFamily="49" charset="0"/>
                <a:cs typeface="Courier New" panose="02070309020205020404" pitchFamily="49" charset="0"/>
                <a:hlinkClick r:id="rId2"/>
              </a:rPr>
              <a:t>://lbgi.fr/~</a:t>
            </a:r>
            <a:r>
              <a:rPr lang="fr-FR" sz="2000" b="1" dirty="0" smtClean="0">
                <a:latin typeface="Courier New" panose="02070309020205020404" pitchFamily="49" charset="0"/>
                <a:cs typeface="Courier New" panose="02070309020205020404" pitchFamily="49" charset="0"/>
                <a:hlinkClick r:id="rId2"/>
              </a:rPr>
              <a:t>ripp/PublicDirectory/CoursUnix</a:t>
            </a:r>
            <a:endParaRPr lang="fr-FR" sz="2000" b="1" dirty="0" smtClean="0">
              <a:latin typeface="Courier New" panose="02070309020205020404" pitchFamily="49" charset="0"/>
              <a:cs typeface="Courier New" panose="02070309020205020404" pitchFamily="49" charset="0"/>
            </a:endParaRPr>
          </a:p>
          <a:p>
            <a:pPr lvl="1"/>
            <a:r>
              <a:rPr lang="fr-FR" sz="1600" b="1" dirty="0" smtClean="0">
                <a:latin typeface="Courier New" panose="02070309020205020404" pitchFamily="49" charset="0"/>
                <a:cs typeface="Courier New" panose="02070309020205020404" pitchFamily="49" charset="0"/>
              </a:rPr>
              <a:t>RippUnix2015.pptx et ./</a:t>
            </a:r>
            <a:r>
              <a:rPr lang="fr-FR" sz="1600" b="1" dirty="0" err="1" smtClean="0">
                <a:latin typeface="Courier New" panose="02070309020205020404" pitchFamily="49" charset="0"/>
                <a:cs typeface="Courier New" panose="02070309020205020404" pitchFamily="49" charset="0"/>
              </a:rPr>
              <a:t>shells</a:t>
            </a:r>
            <a:r>
              <a:rPr lang="fr-FR" sz="1600" b="1" dirty="0" smtClean="0">
                <a:latin typeface="Courier New" panose="02070309020205020404" pitchFamily="49" charset="0"/>
                <a:cs typeface="Courier New" panose="02070309020205020404" pitchFamily="49" charset="0"/>
              </a:rPr>
              <a:t>/shells.html</a:t>
            </a:r>
          </a:p>
          <a:p>
            <a:pPr marL="0" indent="0">
              <a:buNone/>
            </a:pPr>
            <a:endParaRPr lang="fr-FR" sz="2000" b="1" dirty="0">
              <a:latin typeface="Courier New" panose="02070309020205020404" pitchFamily="49" charset="0"/>
              <a:cs typeface="Courier New" panose="02070309020205020404" pitchFamily="49" charset="0"/>
            </a:endParaRPr>
          </a:p>
          <a:p>
            <a:pPr marL="0" indent="0">
              <a:buNone/>
            </a:pPr>
            <a:endParaRPr lang="fr-FR" sz="2000" b="1" dirty="0" smtClean="0">
              <a:latin typeface="Courier New" panose="02070309020205020404" pitchFamily="49" charset="0"/>
              <a:cs typeface="Courier New" panose="02070309020205020404" pitchFamily="49" charset="0"/>
            </a:endParaRPr>
          </a:p>
          <a:p>
            <a:pPr marL="0" indent="0">
              <a:buNone/>
            </a:pPr>
            <a:endParaRPr lang="fr-FR" dirty="0"/>
          </a:p>
        </p:txBody>
      </p:sp>
      <p:sp>
        <p:nvSpPr>
          <p:cNvPr id="7" name="ZoneTexte 6"/>
          <p:cNvSpPr txBox="1"/>
          <p:nvPr/>
        </p:nvSpPr>
        <p:spPr>
          <a:xfrm>
            <a:off x="755576" y="5572681"/>
            <a:ext cx="7776864" cy="923330"/>
          </a:xfrm>
          <a:prstGeom prst="rect">
            <a:avLst/>
          </a:prstGeom>
          <a:noFill/>
        </p:spPr>
        <p:txBody>
          <a:bodyPr wrap="square" rtlCol="0">
            <a:spAutoFit/>
          </a:bodyPr>
          <a:lstStyle/>
          <a:p>
            <a:pPr algn="ctr"/>
            <a:r>
              <a:rPr lang="fr-FR" dirty="0" smtClean="0">
                <a:solidFill>
                  <a:srgbClr val="FF0000"/>
                </a:solidFill>
              </a:rPr>
              <a:t>Pour des programmes plus consistants </a:t>
            </a:r>
          </a:p>
          <a:p>
            <a:pPr algn="ctr"/>
            <a:r>
              <a:rPr lang="fr-FR" dirty="0" smtClean="0">
                <a:solidFill>
                  <a:srgbClr val="FF0000"/>
                </a:solidFill>
              </a:rPr>
              <a:t>il vaut </a:t>
            </a:r>
            <a:r>
              <a:rPr lang="fr-FR" dirty="0">
                <a:solidFill>
                  <a:srgbClr val="FF0000"/>
                </a:solidFill>
              </a:rPr>
              <a:t>m</a:t>
            </a:r>
            <a:r>
              <a:rPr lang="fr-FR" dirty="0" smtClean="0">
                <a:solidFill>
                  <a:srgbClr val="FF0000"/>
                </a:solidFill>
              </a:rPr>
              <a:t>ieux utiliser un langage de script cohérent et puissant</a:t>
            </a:r>
          </a:p>
          <a:p>
            <a:pPr algn="ctr"/>
            <a:r>
              <a:rPr lang="fr-FR" dirty="0" smtClean="0">
                <a:solidFill>
                  <a:srgbClr val="FF0000"/>
                </a:solidFill>
              </a:rPr>
              <a:t>Perl, Python, </a:t>
            </a:r>
            <a:r>
              <a:rPr lang="fr-FR" b="1" dirty="0" err="1" smtClean="0">
                <a:solidFill>
                  <a:srgbClr val="FF0000"/>
                </a:solidFill>
              </a:rPr>
              <a:t>Tcl</a:t>
            </a:r>
            <a:r>
              <a:rPr lang="fr-FR" dirty="0" smtClean="0">
                <a:solidFill>
                  <a:srgbClr val="FF0000"/>
                </a:solidFill>
              </a:rPr>
              <a:t>  </a:t>
            </a:r>
            <a:endParaRPr lang="fr-FR" dirty="0">
              <a:solidFill>
                <a:srgbClr val="FF0000"/>
              </a:solidFill>
            </a:endParaRPr>
          </a:p>
        </p:txBody>
      </p:sp>
    </p:spTree>
    <p:extLst>
      <p:ext uri="{BB962C8B-B14F-4D97-AF65-F5344CB8AC3E}">
        <p14:creationId xmlns:p14="http://schemas.microsoft.com/office/powerpoint/2010/main" val="21840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0013" y="301625"/>
            <a:ext cx="7313612" cy="823913"/>
          </a:xfrm>
        </p:spPr>
        <p:txBody>
          <a:bodyPr/>
          <a:lstStyle/>
          <a:p>
            <a:pPr algn="ctr" eaLnBrk="1" hangingPunct="1"/>
            <a:r>
              <a:rPr lang="en-GB" sz="2400" dirty="0" smtClean="0"/>
              <a:t>Et … un programme </a:t>
            </a:r>
            <a:r>
              <a:rPr lang="en-GB" sz="2400" dirty="0" err="1" smtClean="0"/>
              <a:t>Tcl</a:t>
            </a:r>
            <a:endParaRPr lang="en-GB" sz="3200" dirty="0" smtClean="0"/>
          </a:p>
        </p:txBody>
      </p:sp>
      <p:pic>
        <p:nvPicPr>
          <p:cNvPr id="10243"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sz="3200" smtClean="0"/>
              <a:t>Le langage de programmation</a:t>
            </a:r>
            <a:br>
              <a:rPr lang="en-GB" sz="3200" smtClean="0"/>
            </a:br>
            <a:r>
              <a:rPr lang="en-GB" sz="3200" b="1" smtClean="0"/>
              <a:t>Tcl</a:t>
            </a:r>
          </a:p>
        </p:txBody>
      </p:sp>
      <p:sp>
        <p:nvSpPr>
          <p:cNvPr id="133123" name="Rectangle 3"/>
          <p:cNvSpPr>
            <a:spLocks noGrp="1" noChangeArrowheads="1"/>
          </p:cNvSpPr>
          <p:nvPr>
            <p:ph type="body" idx="1"/>
          </p:nvPr>
        </p:nvSpPr>
        <p:spPr>
          <a:xfrm>
            <a:off x="899592" y="1827212"/>
            <a:ext cx="7992888" cy="4698131"/>
          </a:xfrm>
        </p:spPr>
        <p:txBody>
          <a:bodyPr/>
          <a:lstStyle/>
          <a:p>
            <a:pPr eaLnBrk="1" hangingPunct="1">
              <a:lnSpc>
                <a:spcPct val="80000"/>
              </a:lnSpc>
            </a:pPr>
            <a:r>
              <a:rPr lang="en-GB" sz="2500" dirty="0" err="1" smtClean="0"/>
              <a:t>Tcl</a:t>
            </a:r>
            <a:r>
              <a:rPr lang="en-GB" sz="2500" dirty="0" smtClean="0"/>
              <a:t> </a:t>
            </a:r>
            <a:r>
              <a:rPr lang="en-GB" sz="2500" dirty="0" err="1" smtClean="0"/>
              <a:t>est</a:t>
            </a:r>
            <a:r>
              <a:rPr lang="en-GB" sz="2500" dirty="0" smtClean="0"/>
              <a:t> un </a:t>
            </a:r>
            <a:r>
              <a:rPr lang="en-GB" sz="2500" dirty="0" err="1" smtClean="0"/>
              <a:t>langage</a:t>
            </a:r>
            <a:r>
              <a:rPr lang="en-GB" sz="2500" dirty="0" smtClean="0"/>
              <a:t> de </a:t>
            </a:r>
            <a:r>
              <a:rPr lang="en-GB" sz="2500" dirty="0" err="1" smtClean="0"/>
              <a:t>programmation</a:t>
            </a:r>
            <a:r>
              <a:rPr lang="en-GB" sz="2500" dirty="0" smtClean="0"/>
              <a:t> qui </a:t>
            </a:r>
            <a:r>
              <a:rPr lang="en-GB" sz="2500" dirty="0" err="1" smtClean="0"/>
              <a:t>ressemble</a:t>
            </a:r>
            <a:r>
              <a:rPr lang="en-GB" sz="2500" dirty="0" smtClean="0"/>
              <a:t> aux </a:t>
            </a:r>
            <a:r>
              <a:rPr lang="en-GB" sz="2500" dirty="0" err="1" smtClean="0"/>
              <a:t>langages</a:t>
            </a:r>
            <a:r>
              <a:rPr lang="en-GB" sz="2500" dirty="0" smtClean="0"/>
              <a:t> de </a:t>
            </a:r>
            <a:r>
              <a:rPr lang="en-GB" sz="2500" b="1" dirty="0" smtClean="0"/>
              <a:t>script</a:t>
            </a:r>
            <a:r>
              <a:rPr lang="en-GB" sz="2500" dirty="0" smtClean="0"/>
              <a:t> </a:t>
            </a:r>
            <a:r>
              <a:rPr lang="en-GB" sz="2500" dirty="0" err="1" smtClean="0"/>
              <a:t>comme</a:t>
            </a:r>
            <a:r>
              <a:rPr lang="en-GB" sz="2500" dirty="0" smtClean="0"/>
              <a:t> </a:t>
            </a:r>
            <a:r>
              <a:rPr lang="en-GB" sz="2500" dirty="0" err="1" smtClean="0"/>
              <a:t>sh</a:t>
            </a:r>
            <a:r>
              <a:rPr lang="en-GB" sz="2500" dirty="0" smtClean="0"/>
              <a:t>, bash, </a:t>
            </a:r>
            <a:r>
              <a:rPr lang="en-GB" sz="2500" dirty="0" err="1" smtClean="0"/>
              <a:t>csh</a:t>
            </a:r>
            <a:r>
              <a:rPr lang="en-GB" sz="2500" dirty="0" smtClean="0"/>
              <a:t>, </a:t>
            </a:r>
            <a:r>
              <a:rPr lang="en-GB" sz="2500" dirty="0" err="1" smtClean="0"/>
              <a:t>tcsh</a:t>
            </a:r>
            <a:endParaRPr lang="en-GB" sz="2500" dirty="0" smtClean="0"/>
          </a:p>
          <a:p>
            <a:pPr lvl="1" eaLnBrk="1" hangingPunct="1">
              <a:lnSpc>
                <a:spcPct val="80000"/>
              </a:lnSpc>
            </a:pPr>
            <a:r>
              <a:rPr lang="en-GB" sz="2100" dirty="0" err="1" smtClean="0"/>
              <a:t>Même</a:t>
            </a:r>
            <a:r>
              <a:rPr lang="en-GB" sz="2100" dirty="0" smtClean="0"/>
              <a:t> </a:t>
            </a:r>
            <a:r>
              <a:rPr lang="en-GB" sz="2100" dirty="0" err="1" smtClean="0"/>
              <a:t>syntaxe</a:t>
            </a:r>
            <a:r>
              <a:rPr lang="en-GB" sz="2100" dirty="0" smtClean="0"/>
              <a:t>, </a:t>
            </a:r>
            <a:r>
              <a:rPr lang="en-GB" sz="2100" dirty="0" err="1" smtClean="0"/>
              <a:t>séparateur</a:t>
            </a:r>
            <a:r>
              <a:rPr lang="en-GB" sz="2100" dirty="0" smtClean="0"/>
              <a:t> </a:t>
            </a:r>
            <a:r>
              <a:rPr lang="en-GB" sz="2100" i="1" dirty="0" smtClean="0"/>
              <a:t>blanc</a:t>
            </a:r>
            <a:r>
              <a:rPr lang="en-GB" sz="2100" dirty="0" smtClean="0"/>
              <a:t> et non pas ,</a:t>
            </a:r>
          </a:p>
          <a:p>
            <a:pPr lvl="1" eaLnBrk="1" hangingPunct="1">
              <a:lnSpc>
                <a:spcPct val="80000"/>
              </a:lnSpc>
            </a:pPr>
            <a:r>
              <a:rPr lang="en-GB" sz="2100" dirty="0" smtClean="0"/>
              <a:t>Avec plus de </a:t>
            </a:r>
            <a:r>
              <a:rPr lang="en-GB" sz="2100" dirty="0" err="1" smtClean="0"/>
              <a:t>fonctionnalités</a:t>
            </a:r>
            <a:endParaRPr lang="en-GB" sz="2100" dirty="0" smtClean="0"/>
          </a:p>
          <a:p>
            <a:pPr eaLnBrk="1" hangingPunct="1">
              <a:lnSpc>
                <a:spcPct val="80000"/>
              </a:lnSpc>
            </a:pPr>
            <a:r>
              <a:rPr lang="en-GB" sz="2500" dirty="0" err="1" smtClean="0"/>
              <a:t>Similaire</a:t>
            </a:r>
            <a:r>
              <a:rPr lang="en-GB" sz="2500" dirty="0" smtClean="0"/>
              <a:t> à Perl, Python,</a:t>
            </a:r>
          </a:p>
          <a:p>
            <a:pPr lvl="1" eaLnBrk="1" hangingPunct="1">
              <a:lnSpc>
                <a:spcPct val="80000"/>
              </a:lnSpc>
            </a:pPr>
            <a:r>
              <a:rPr lang="en-GB" sz="2100" dirty="0" smtClean="0"/>
              <a:t>… et à PHP, </a:t>
            </a:r>
          </a:p>
          <a:p>
            <a:pPr lvl="1" eaLnBrk="1" hangingPunct="1">
              <a:lnSpc>
                <a:spcPct val="80000"/>
              </a:lnSpc>
            </a:pPr>
            <a:r>
              <a:rPr lang="en-GB" sz="2100" dirty="0" smtClean="0"/>
              <a:t>… </a:t>
            </a:r>
            <a:r>
              <a:rPr lang="en-GB" sz="2100" dirty="0" err="1" smtClean="0"/>
              <a:t>assez</a:t>
            </a:r>
            <a:r>
              <a:rPr lang="en-GB" sz="2100" dirty="0" smtClean="0"/>
              <a:t> </a:t>
            </a:r>
            <a:r>
              <a:rPr lang="en-GB" sz="2100" dirty="0" err="1" smtClean="0"/>
              <a:t>différent</a:t>
            </a:r>
            <a:r>
              <a:rPr lang="en-GB" sz="2100" dirty="0" smtClean="0"/>
              <a:t> de C, C++, Java car </a:t>
            </a:r>
            <a:r>
              <a:rPr lang="en-GB" sz="2100" dirty="0" err="1" smtClean="0"/>
              <a:t>interprété</a:t>
            </a:r>
            <a:r>
              <a:rPr lang="en-GB" sz="2100" dirty="0" smtClean="0"/>
              <a:t> et pas de </a:t>
            </a:r>
            <a:r>
              <a:rPr lang="en-GB" sz="2100" dirty="0" err="1" smtClean="0"/>
              <a:t>déclarations</a:t>
            </a:r>
            <a:r>
              <a:rPr lang="en-GB" sz="2100" dirty="0" smtClean="0"/>
              <a:t> de types.</a:t>
            </a:r>
          </a:p>
          <a:p>
            <a:pPr eaLnBrk="1" hangingPunct="1">
              <a:lnSpc>
                <a:spcPct val="80000"/>
              </a:lnSpc>
            </a:pPr>
            <a:r>
              <a:rPr lang="en-GB" sz="2500" dirty="0" smtClean="0"/>
              <a:t>Avec </a:t>
            </a:r>
            <a:r>
              <a:rPr lang="en-GB" sz="2500" dirty="0" err="1" smtClean="0"/>
              <a:t>ou</a:t>
            </a:r>
            <a:r>
              <a:rPr lang="en-GB" sz="2500" dirty="0" smtClean="0"/>
              <a:t> sans </a:t>
            </a:r>
            <a:r>
              <a:rPr lang="en-GB" sz="2500" dirty="0" err="1" smtClean="0"/>
              <a:t>programmation</a:t>
            </a:r>
            <a:r>
              <a:rPr lang="en-GB" sz="2500" dirty="0" smtClean="0"/>
              <a:t> </a:t>
            </a:r>
            <a:r>
              <a:rPr lang="en-GB" sz="2500" dirty="0" err="1" smtClean="0"/>
              <a:t>orientée</a:t>
            </a:r>
            <a:r>
              <a:rPr lang="en-GB" sz="2500" dirty="0" smtClean="0"/>
              <a:t> Objet</a:t>
            </a:r>
          </a:p>
          <a:p>
            <a:pPr eaLnBrk="1" hangingPunct="1">
              <a:lnSpc>
                <a:spcPct val="80000"/>
              </a:lnSpc>
            </a:pPr>
            <a:r>
              <a:rPr lang="en-GB" sz="2500" dirty="0" err="1" smtClean="0"/>
              <a:t>Très</a:t>
            </a:r>
            <a:r>
              <a:rPr lang="en-GB" sz="2500" dirty="0" smtClean="0"/>
              <a:t> facile, </a:t>
            </a:r>
            <a:r>
              <a:rPr lang="en-GB" sz="2500" dirty="0" err="1" smtClean="0"/>
              <a:t>permet</a:t>
            </a:r>
            <a:r>
              <a:rPr lang="en-GB" sz="2500" dirty="0" smtClean="0"/>
              <a:t> de tout faire</a:t>
            </a:r>
          </a:p>
          <a:p>
            <a:pPr eaLnBrk="1" hangingPunct="1">
              <a:lnSpc>
                <a:spcPct val="80000"/>
              </a:lnSpc>
            </a:pPr>
            <a:r>
              <a:rPr lang="en-GB" sz="2500" dirty="0" smtClean="0"/>
              <a:t>... </a:t>
            </a:r>
            <a:r>
              <a:rPr lang="en-GB" sz="2500" dirty="0" err="1" smtClean="0"/>
              <a:t>même</a:t>
            </a:r>
            <a:r>
              <a:rPr lang="en-GB" sz="2500" dirty="0" smtClean="0"/>
              <a:t> du </a:t>
            </a:r>
            <a:r>
              <a:rPr lang="en-GB" sz="2500" dirty="0" err="1" smtClean="0"/>
              <a:t>graphique</a:t>
            </a:r>
            <a:r>
              <a:rPr lang="en-GB" sz="2500" dirty="0" smtClean="0"/>
              <a:t> avec </a:t>
            </a:r>
            <a:r>
              <a:rPr lang="en-GB" sz="2500" dirty="0" err="1" smtClean="0"/>
              <a:t>Tk</a:t>
            </a:r>
            <a:r>
              <a:rPr lang="en-GB" sz="2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0013" y="301625"/>
            <a:ext cx="7313612" cy="823913"/>
          </a:xfrm>
        </p:spPr>
        <p:txBody>
          <a:bodyPr/>
          <a:lstStyle/>
          <a:p>
            <a:pPr algn="ctr" eaLnBrk="1" hangingPunct="1"/>
            <a:r>
              <a:rPr lang="en-GB" sz="2400" smtClean="0"/>
              <a:t>Un programme Tcl</a:t>
            </a:r>
            <a:endParaRPr lang="en-GB" sz="3200" smtClean="0"/>
          </a:p>
        </p:txBody>
      </p:sp>
      <p:pic>
        <p:nvPicPr>
          <p:cNvPr id="12291"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 M P O R T A N T</a:t>
            </a:r>
            <a:endParaRPr lang="fr-FR" b="1" dirty="0"/>
          </a:p>
        </p:txBody>
      </p:sp>
      <p:sp>
        <p:nvSpPr>
          <p:cNvPr id="3" name="Espace réservé du contenu 2"/>
          <p:cNvSpPr>
            <a:spLocks noGrp="1"/>
          </p:cNvSpPr>
          <p:nvPr>
            <p:ph idx="1"/>
          </p:nvPr>
        </p:nvSpPr>
        <p:spPr/>
        <p:txBody>
          <a:bodyPr/>
          <a:lstStyle/>
          <a:p>
            <a:r>
              <a:rPr lang="fr-FR" dirty="0" smtClean="0"/>
              <a:t>Séparer par au moins un blanc </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set a 18</a:t>
            </a:r>
            <a:r>
              <a:rPr lang="fr-FR" dirty="0" smtClean="0"/>
              <a:t>    </a:t>
            </a:r>
            <a:r>
              <a:rPr lang="fr-FR" sz="2000" dirty="0" smtClean="0"/>
              <a:t>et non pas</a:t>
            </a:r>
            <a:r>
              <a:rPr lang="fr-FR" dirty="0" smtClean="0"/>
              <a:t>    </a:t>
            </a:r>
            <a:r>
              <a:rPr lang="fr-FR" b="1" dirty="0" smtClean="0">
                <a:latin typeface="Courier New" pitchFamily="49" charset="0"/>
                <a:cs typeface="Courier New" pitchFamily="49" charset="0"/>
              </a:rPr>
              <a:t>set a18</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{$x&lt;9} </a:t>
            </a:r>
            <a:r>
              <a:rPr lang="fr-FR" sz="2000" dirty="0" smtClean="0"/>
              <a:t>et non pas</a:t>
            </a:r>
            <a:r>
              <a:rPr lang="fr-FR" dirty="0" smtClean="0"/>
              <a:t>    </a:t>
            </a:r>
            <a:r>
              <a:rPr lang="fr-FR" b="1" dirty="0" smtClean="0">
                <a:latin typeface="Courier New" pitchFamily="49" charset="0"/>
                <a:cs typeface="Courier New" pitchFamily="49" charset="0"/>
              </a:rPr>
              <a:t>if{$x&lt;9}</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{$test} { … }</a:t>
            </a:r>
          </a:p>
          <a:p>
            <a:pPr lvl="2">
              <a:buNone/>
            </a:pPr>
            <a:r>
              <a:rPr lang="fr-FR" b="1" dirty="0" smtClean="0">
                <a:latin typeface="Courier New" pitchFamily="49" charset="0"/>
                <a:cs typeface="Courier New" pitchFamily="49" charset="0"/>
              </a:rPr>
              <a:t>      </a:t>
            </a:r>
            <a:r>
              <a:rPr lang="fr-FR" sz="2000" dirty="0" smtClean="0"/>
              <a:t>et non pas</a:t>
            </a:r>
            <a:r>
              <a:rPr lang="fr-FR" dirty="0" smtClean="0"/>
              <a:t>   </a:t>
            </a:r>
            <a:r>
              <a:rPr lang="fr-FR" sz="2500" b="1" dirty="0" smtClean="0">
                <a:latin typeface="Courier New" pitchFamily="49" charset="0"/>
                <a:cs typeface="Courier New" pitchFamily="49" charset="0"/>
              </a:rPr>
              <a:t>if {$test}{ … }</a:t>
            </a:r>
          </a:p>
          <a:p>
            <a:pPr lvl="2">
              <a:buNone/>
            </a:pPr>
            <a:endParaRPr lang="fr-FR" b="1" dirty="0" smtClean="0">
              <a:latin typeface="Courier New" pitchFamily="49" charset="0"/>
              <a:cs typeface="Courier New" pitchFamily="49" charset="0"/>
            </a:endParaRPr>
          </a:p>
          <a:p>
            <a:pPr lvl="1">
              <a:buNone/>
            </a:pPr>
            <a:r>
              <a:rPr lang="fr-FR" b="1" dirty="0" smtClean="0">
                <a:latin typeface="Courier New" pitchFamily="49" charset="0"/>
                <a:cs typeface="Courier New" pitchFamily="49" charset="0"/>
              </a:rPr>
              <a:t> </a:t>
            </a:r>
            <a:r>
              <a:rPr lang="fr-FR" dirty="0" smtClean="0"/>
              <a:t> </a:t>
            </a:r>
            <a:endParaRPr lang="fr-FR" dirty="0"/>
          </a:p>
        </p:txBody>
      </p:sp>
      <p:cxnSp>
        <p:nvCxnSpPr>
          <p:cNvPr id="9" name="Connecteur droit 8"/>
          <p:cNvCxnSpPr/>
          <p:nvPr/>
        </p:nvCxnSpPr>
        <p:spPr bwMode="auto">
          <a:xfrm>
            <a:off x="6786578" y="3213098"/>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0" name="Connecteur droit 9"/>
          <p:cNvCxnSpPr/>
          <p:nvPr/>
        </p:nvCxnSpPr>
        <p:spPr bwMode="auto">
          <a:xfrm>
            <a:off x="6143636" y="421323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1" name="Connecteur droit 10"/>
          <p:cNvCxnSpPr/>
          <p:nvPr/>
        </p:nvCxnSpPr>
        <p:spPr bwMode="auto">
          <a:xfrm>
            <a:off x="6786578" y="5500702"/>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2" name="Connecteur droit 11"/>
          <p:cNvCxnSpPr/>
          <p:nvPr/>
        </p:nvCxnSpPr>
        <p:spPr bwMode="auto">
          <a:xfrm>
            <a:off x="3071802" y="3214686"/>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a:off x="2500298" y="414338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4" name="Connecteur droit 13"/>
          <p:cNvCxnSpPr/>
          <p:nvPr/>
        </p:nvCxnSpPr>
        <p:spPr bwMode="auto">
          <a:xfrm>
            <a:off x="4036422" y="5072074"/>
            <a:ext cx="357190" cy="1588"/>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7313612" cy="823913"/>
          </a:xfrm>
        </p:spPr>
        <p:txBody>
          <a:bodyPr/>
          <a:lstStyle/>
          <a:p>
            <a:pPr algn="ctr" eaLnBrk="1" hangingPunct="1"/>
            <a:r>
              <a:rPr lang="en-GB" smtClean="0"/>
              <a:t>Le langage Tcl</a:t>
            </a:r>
          </a:p>
        </p:txBody>
      </p:sp>
      <p:pic>
        <p:nvPicPr>
          <p:cNvPr id="13315" name="Picture 4"/>
          <p:cNvPicPr>
            <a:picLocks noChangeAspect="1" noChangeArrowheads="1"/>
          </p:cNvPicPr>
          <p:nvPr/>
        </p:nvPicPr>
        <p:blipFill>
          <a:blip r:embed="rId3"/>
          <a:srcRect l="1100" t="20224" r="13300" b="4514"/>
          <a:stretch>
            <a:fillRect/>
          </a:stretch>
        </p:blipFill>
        <p:spPr bwMode="auto">
          <a:xfrm>
            <a:off x="1096963" y="260350"/>
            <a:ext cx="7796212" cy="6192838"/>
          </a:xfrm>
          <a:prstGeom prst="rect">
            <a:avLst/>
          </a:prstGeom>
          <a:noFill/>
          <a:ln w="9525">
            <a:noFill/>
            <a:miter lim="800000"/>
            <a:headEnd/>
            <a:tailEnd/>
          </a:ln>
        </p:spPr>
      </p:pic>
      <p:sp>
        <p:nvSpPr>
          <p:cNvPr id="111621" name="Freeform 5"/>
          <p:cNvSpPr>
            <a:spLocks/>
          </p:cNvSpPr>
          <p:nvPr/>
        </p:nvSpPr>
        <p:spPr bwMode="auto">
          <a:xfrm>
            <a:off x="971550" y="2349500"/>
            <a:ext cx="5184775" cy="3095625"/>
          </a:xfrm>
          <a:custGeom>
            <a:avLst/>
            <a:gdLst>
              <a:gd name="T0" fmla="*/ 3887788 w 3266"/>
              <a:gd name="T1" fmla="*/ 0 h 1950"/>
              <a:gd name="T2" fmla="*/ 3887788 w 3266"/>
              <a:gd name="T3" fmla="*/ 503238 h 1950"/>
              <a:gd name="T4" fmla="*/ 576263 w 3266"/>
              <a:gd name="T5" fmla="*/ 503238 h 1950"/>
              <a:gd name="T6" fmla="*/ 576263 w 3266"/>
              <a:gd name="T7" fmla="*/ 2808288 h 1950"/>
              <a:gd name="T8" fmla="*/ 0 w 3266"/>
              <a:gd name="T9" fmla="*/ 2808288 h 1950"/>
              <a:gd name="T10" fmla="*/ 0 w 3266"/>
              <a:gd name="T11" fmla="*/ 3095625 h 1950"/>
              <a:gd name="T12" fmla="*/ 5184775 w 3266"/>
              <a:gd name="T13" fmla="*/ 3095625 h 1950"/>
              <a:gd name="T14" fmla="*/ 5184775 w 3266"/>
              <a:gd name="T15" fmla="*/ 0 h 1950"/>
              <a:gd name="T16" fmla="*/ 3887788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
        <p:nvSpPr>
          <p:cNvPr id="111622" name="Text Box 6"/>
          <p:cNvSpPr txBox="1">
            <a:spLocks noChangeArrowheads="1"/>
          </p:cNvSpPr>
          <p:nvPr/>
        </p:nvSpPr>
        <p:spPr bwMode="auto">
          <a:xfrm>
            <a:off x="3419475" y="6092825"/>
            <a:ext cx="4438650" cy="366713"/>
          </a:xfrm>
          <a:prstGeom prst="rect">
            <a:avLst/>
          </a:prstGeom>
          <a:noFill/>
          <a:ln w="15875">
            <a:noFill/>
            <a:miter lim="800000"/>
            <a:headEnd/>
            <a:tailEnd/>
          </a:ln>
        </p:spPr>
        <p:txBody>
          <a:bodyPr wrap="none">
            <a:spAutoFit/>
          </a:bodyPr>
          <a:lstStyle/>
          <a:p>
            <a:r>
              <a:rPr lang="en-GB" i="1">
                <a:solidFill>
                  <a:srgbClr val="FF0000"/>
                </a:solidFill>
              </a:rPr>
              <a:t>Commande argument1 argument2 …</a:t>
            </a:r>
          </a:p>
        </p:txBody>
      </p:sp>
      <p:sp>
        <p:nvSpPr>
          <p:cNvPr id="111623" name="Oval 7"/>
          <p:cNvSpPr>
            <a:spLocks noChangeArrowheads="1"/>
          </p:cNvSpPr>
          <p:nvPr/>
        </p:nvSpPr>
        <p:spPr bwMode="auto">
          <a:xfrm>
            <a:off x="971550" y="1341438"/>
            <a:ext cx="720725" cy="287337"/>
          </a:xfrm>
          <a:prstGeom prst="ellipse">
            <a:avLst/>
          </a:prstGeom>
          <a:noFill/>
          <a:ln w="38100">
            <a:solidFill>
              <a:srgbClr val="FF0000"/>
            </a:solidFill>
            <a:round/>
            <a:headEnd/>
            <a:tailEnd/>
          </a:ln>
        </p:spPr>
        <p:txBody>
          <a:bodyPr wrap="none" anchor="ctr"/>
          <a:lstStyle/>
          <a:p>
            <a:endParaRPr lang="fr-FR"/>
          </a:p>
        </p:txBody>
      </p:sp>
      <p:sp>
        <p:nvSpPr>
          <p:cNvPr id="111624" name="Oval 8"/>
          <p:cNvSpPr>
            <a:spLocks noChangeArrowheads="1"/>
          </p:cNvSpPr>
          <p:nvPr/>
        </p:nvSpPr>
        <p:spPr bwMode="auto">
          <a:xfrm>
            <a:off x="3348038" y="6116638"/>
            <a:ext cx="1584325" cy="360362"/>
          </a:xfrm>
          <a:prstGeom prst="ellipse">
            <a:avLst/>
          </a:prstGeom>
          <a:noFill/>
          <a:ln w="38100">
            <a:solidFill>
              <a:srgbClr val="FF0000"/>
            </a:solidFill>
            <a:round/>
            <a:headEnd/>
            <a:tailEnd/>
          </a:ln>
        </p:spPr>
        <p:txBody>
          <a:bodyPr wrap="none" anchor="ctr"/>
          <a:lstStyle/>
          <a:p>
            <a:endParaRPr lang="fr-FR"/>
          </a:p>
        </p:txBody>
      </p:sp>
      <p:sp>
        <p:nvSpPr>
          <p:cNvPr id="111625" name="Oval 9"/>
          <p:cNvSpPr>
            <a:spLocks noChangeArrowheads="1"/>
          </p:cNvSpPr>
          <p:nvPr/>
        </p:nvSpPr>
        <p:spPr bwMode="auto">
          <a:xfrm>
            <a:off x="684213" y="2349500"/>
            <a:ext cx="1584325" cy="360363"/>
          </a:xfrm>
          <a:prstGeom prst="ellipse">
            <a:avLst/>
          </a:prstGeom>
          <a:noFill/>
          <a:ln w="38100">
            <a:solidFill>
              <a:srgbClr val="FF0000"/>
            </a:solidFill>
            <a:round/>
            <a:headEnd/>
            <a:tailEnd/>
          </a:ln>
        </p:spPr>
        <p:txBody>
          <a:bodyPr wrap="none" anchor="ctr"/>
          <a:lstStyle/>
          <a:p>
            <a:endParaRPr lang="fr-FR"/>
          </a:p>
        </p:txBody>
      </p:sp>
      <p:sp>
        <p:nvSpPr>
          <p:cNvPr id="111626" name="Oval 10"/>
          <p:cNvSpPr>
            <a:spLocks noChangeArrowheads="1"/>
          </p:cNvSpPr>
          <p:nvPr/>
        </p:nvSpPr>
        <p:spPr bwMode="auto">
          <a:xfrm>
            <a:off x="1763713" y="2276475"/>
            <a:ext cx="3240087" cy="576263"/>
          </a:xfrm>
          <a:prstGeom prst="ellipse">
            <a:avLst/>
          </a:prstGeom>
          <a:noFill/>
          <a:ln w="38100">
            <a:solidFill>
              <a:srgbClr val="99CC00"/>
            </a:solidFill>
            <a:round/>
            <a:headEnd/>
            <a:tailEnd/>
          </a:ln>
        </p:spPr>
        <p:txBody>
          <a:bodyPr wrap="none" anchor="ctr"/>
          <a:lstStyle/>
          <a:p>
            <a:endParaRPr lang="fr-FR"/>
          </a:p>
        </p:txBody>
      </p:sp>
      <p:sp>
        <p:nvSpPr>
          <p:cNvPr id="111627" name="Oval 11"/>
          <p:cNvSpPr>
            <a:spLocks noChangeArrowheads="1"/>
          </p:cNvSpPr>
          <p:nvPr/>
        </p:nvSpPr>
        <p:spPr bwMode="auto">
          <a:xfrm>
            <a:off x="4740275" y="6100763"/>
            <a:ext cx="1584325" cy="360362"/>
          </a:xfrm>
          <a:prstGeom prst="ellipse">
            <a:avLst/>
          </a:prstGeom>
          <a:noFill/>
          <a:ln w="38100">
            <a:solidFill>
              <a:srgbClr val="99CC00"/>
            </a:solidFill>
            <a:round/>
            <a:headEnd/>
            <a:tailEnd/>
          </a:ln>
        </p:spPr>
        <p:txBody>
          <a:bodyPr wrap="none" anchor="ctr"/>
          <a:lstStyle/>
          <a:p>
            <a:pPr algn="ctr"/>
            <a:endParaRPr lang="fr-FR"/>
          </a:p>
        </p:txBody>
      </p:sp>
      <p:sp>
        <p:nvSpPr>
          <p:cNvPr id="111628" name="Freeform 12"/>
          <p:cNvSpPr>
            <a:spLocks/>
          </p:cNvSpPr>
          <p:nvPr/>
        </p:nvSpPr>
        <p:spPr bwMode="auto">
          <a:xfrm>
            <a:off x="6011863" y="5876925"/>
            <a:ext cx="1584325" cy="576263"/>
          </a:xfrm>
          <a:custGeom>
            <a:avLst/>
            <a:gdLst>
              <a:gd name="T0" fmla="*/ 1188001 w 3266"/>
              <a:gd name="T1" fmla="*/ 0 h 1950"/>
              <a:gd name="T2" fmla="*/ 1188001 w 3266"/>
              <a:gd name="T3" fmla="*/ 93680 h 1950"/>
              <a:gd name="T4" fmla="*/ 176090 w 3266"/>
              <a:gd name="T5" fmla="*/ 93680 h 1950"/>
              <a:gd name="T6" fmla="*/ 176090 w 3266"/>
              <a:gd name="T7" fmla="*/ 522774 h 1950"/>
              <a:gd name="T8" fmla="*/ 0 w 3266"/>
              <a:gd name="T9" fmla="*/ 522774 h 1950"/>
              <a:gd name="T10" fmla="*/ 0 w 3266"/>
              <a:gd name="T11" fmla="*/ 576263 h 1950"/>
              <a:gd name="T12" fmla="*/ 1584325 w 3266"/>
              <a:gd name="T13" fmla="*/ 576263 h 1950"/>
              <a:gd name="T14" fmla="*/ 1584325 w 3266"/>
              <a:gd name="T15" fmla="*/ 0 h 1950"/>
              <a:gd name="T16" fmla="*/ 1188001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p:cTn id="7" dur="500" fill="hold"/>
                                        <p:tgtEl>
                                          <p:spTgt spid="111622"/>
                                        </p:tgtEl>
                                        <p:attrNameLst>
                                          <p:attrName>ppt_w</p:attrName>
                                        </p:attrNameLst>
                                      </p:cBhvr>
                                      <p:tavLst>
                                        <p:tav tm="0">
                                          <p:val>
                                            <p:fltVal val="0"/>
                                          </p:val>
                                        </p:tav>
                                        <p:tav tm="100000">
                                          <p:val>
                                            <p:strVal val="#ppt_w"/>
                                          </p:val>
                                        </p:tav>
                                      </p:tavLst>
                                    </p:anim>
                                    <p:anim calcmode="lin" valueType="num">
                                      <p:cBhvr>
                                        <p:cTn id="8" dur="500" fill="hold"/>
                                        <p:tgtEl>
                                          <p:spTgt spid="1116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16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162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16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16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1625"/>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116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2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16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16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1162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116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16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p:bldP spid="111623" grpId="0" animBg="1"/>
      <p:bldP spid="111623" grpId="1" animBg="1"/>
      <p:bldP spid="111624" grpId="0" animBg="1"/>
      <p:bldP spid="111624" grpId="1" animBg="1"/>
      <p:bldP spid="111624" grpId="2" animBg="1"/>
      <p:bldP spid="111625" grpId="0" animBg="1"/>
      <p:bldP spid="111625" grpId="1" animBg="1"/>
      <p:bldP spid="111625" grpId="2" animBg="1"/>
      <p:bldP spid="111626" grpId="0" animBg="1"/>
      <p:bldP spid="111626" grpId="1" animBg="1"/>
      <p:bldP spid="111626" grpId="2" animBg="1"/>
      <p:bldP spid="111627" grpId="0" animBg="1"/>
      <p:bldP spid="111627" grpId="1" animBg="1"/>
      <p:bldP spid="111627" grpId="2" animBg="1"/>
      <p:bldP spid="1116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smtClean="0"/>
              <a:t>Tcl        /         Tk</a:t>
            </a:r>
          </a:p>
        </p:txBody>
      </p:sp>
      <p:sp>
        <p:nvSpPr>
          <p:cNvPr id="14339" name="Rectangle 3"/>
          <p:cNvSpPr>
            <a:spLocks noGrp="1" noChangeArrowheads="1"/>
          </p:cNvSpPr>
          <p:nvPr>
            <p:ph type="body" sz="half" idx="1"/>
          </p:nvPr>
        </p:nvSpPr>
        <p:spPr>
          <a:xfrm>
            <a:off x="1370013" y="1827213"/>
            <a:ext cx="3584575" cy="3124200"/>
          </a:xfrm>
        </p:spPr>
        <p:txBody>
          <a:bodyPr/>
          <a:lstStyle/>
          <a:p>
            <a:pPr eaLnBrk="1" hangingPunct="1"/>
            <a:r>
              <a:rPr lang="fr-FR" sz="2500" smtClean="0"/>
              <a:t>Langage de programmation </a:t>
            </a:r>
          </a:p>
          <a:p>
            <a:pPr lvl="1" eaLnBrk="1" hangingPunct="1"/>
            <a:r>
              <a:rPr lang="fr-FR" sz="2100" smtClean="0"/>
              <a:t>généraliste</a:t>
            </a:r>
          </a:p>
          <a:p>
            <a:pPr lvl="1" eaLnBrk="1" hangingPunct="1"/>
            <a:r>
              <a:rPr lang="fr-FR" sz="2100" smtClean="0"/>
              <a:t>interprété</a:t>
            </a:r>
          </a:p>
          <a:p>
            <a:pPr lvl="1" eaLnBrk="1" hangingPunct="1"/>
            <a:r>
              <a:rPr lang="fr-FR" sz="2100" smtClean="0"/>
              <a:t>facile</a:t>
            </a:r>
          </a:p>
          <a:p>
            <a:pPr lvl="1" eaLnBrk="1" hangingPunct="1"/>
            <a:r>
              <a:rPr lang="fr-FR" sz="2100" smtClean="0"/>
              <a:t>rapide</a:t>
            </a:r>
          </a:p>
          <a:p>
            <a:pPr lvl="1" eaLnBrk="1" hangingPunct="1"/>
            <a:r>
              <a:rPr lang="fr-FR" sz="2100" smtClean="0"/>
              <a:t>moderne</a:t>
            </a:r>
          </a:p>
          <a:p>
            <a:pPr eaLnBrk="1" hangingPunct="1"/>
            <a:endParaRPr lang="fr-FR" sz="2500" smtClean="0"/>
          </a:p>
        </p:txBody>
      </p:sp>
      <p:sp>
        <p:nvSpPr>
          <p:cNvPr id="14340" name="Rectangle 4"/>
          <p:cNvSpPr>
            <a:spLocks noGrp="1" noChangeArrowheads="1"/>
          </p:cNvSpPr>
          <p:nvPr>
            <p:ph type="body" sz="half" idx="2"/>
          </p:nvPr>
        </p:nvSpPr>
        <p:spPr>
          <a:xfrm>
            <a:off x="5099050" y="1827213"/>
            <a:ext cx="3584575" cy="3124200"/>
          </a:xfrm>
        </p:spPr>
        <p:txBody>
          <a:bodyPr/>
          <a:lstStyle/>
          <a:p>
            <a:pPr eaLnBrk="1" hangingPunct="1"/>
            <a:r>
              <a:rPr lang="fr-FR" sz="2500" smtClean="0"/>
              <a:t>Fenêtrage</a:t>
            </a:r>
          </a:p>
          <a:p>
            <a:pPr lvl="1" eaLnBrk="1" hangingPunct="1"/>
            <a:r>
              <a:rPr lang="fr-FR" sz="2100" smtClean="0"/>
              <a:t>tout est possible</a:t>
            </a:r>
          </a:p>
          <a:p>
            <a:pPr lvl="1" eaLnBrk="1" hangingPunct="1"/>
            <a:r>
              <a:rPr lang="fr-FR" sz="2100" smtClean="0"/>
              <a:t>facile</a:t>
            </a:r>
          </a:p>
          <a:p>
            <a:pPr lvl="1" eaLnBrk="1" hangingPunct="1"/>
            <a:r>
              <a:rPr lang="fr-FR" sz="2100" smtClean="0"/>
              <a:t>performant</a:t>
            </a:r>
          </a:p>
          <a:p>
            <a:pPr lvl="1" eaLnBrk="1" hangingPunct="1"/>
            <a:r>
              <a:rPr lang="fr-FR" sz="2100" smtClean="0"/>
              <a:t>robuste</a:t>
            </a:r>
          </a:p>
        </p:txBody>
      </p:sp>
      <p:sp>
        <p:nvSpPr>
          <p:cNvPr id="14341" name="Text Box 5"/>
          <p:cNvSpPr txBox="1">
            <a:spLocks noChangeArrowheads="1"/>
          </p:cNvSpPr>
          <p:nvPr/>
        </p:nvSpPr>
        <p:spPr bwMode="auto">
          <a:xfrm>
            <a:off x="1957388" y="5603875"/>
            <a:ext cx="5259387" cy="822325"/>
          </a:xfrm>
          <a:prstGeom prst="rect">
            <a:avLst/>
          </a:prstGeom>
          <a:noFill/>
          <a:ln w="9525">
            <a:noFill/>
            <a:miter lim="800000"/>
            <a:headEnd/>
            <a:tailEnd/>
          </a:ln>
        </p:spPr>
        <p:txBody>
          <a:bodyPr wrap="none">
            <a:spAutoFit/>
          </a:bodyPr>
          <a:lstStyle/>
          <a:p>
            <a:pPr algn="ctr" eaLnBrk="0" hangingPunct="0"/>
            <a:r>
              <a:rPr lang="fr-FR" sz="2400">
                <a:latin typeface="Times New Roman" pitchFamily="18" charset="0"/>
              </a:rPr>
              <a:t>Multiplateforme … Unix, Windows, Mac</a:t>
            </a:r>
          </a:p>
          <a:p>
            <a:pPr algn="ctr" eaLnBrk="0" hangingPunct="0"/>
            <a:r>
              <a:rPr lang="fr-FR" sz="2400">
                <a:latin typeface="Times New Roman" pitchFamily="18" charset="0"/>
              </a:rPr>
              <a:t>… un seul programme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srcRect/>
          <a:stretch>
            <a:fillRect/>
          </a:stretch>
        </p:blipFill>
        <p:spPr bwMode="auto">
          <a:xfrm>
            <a:off x="2512734" y="1370978"/>
            <a:ext cx="1524000" cy="1266825"/>
          </a:xfrm>
          <a:prstGeom prst="rect">
            <a:avLst/>
          </a:prstGeom>
          <a:noFill/>
          <a:ln w="25400">
            <a:noFill/>
            <a:miter lim="800000"/>
            <a:headEnd/>
            <a:tailEnd/>
          </a:ln>
        </p:spPr>
      </p:pic>
      <p:pic>
        <p:nvPicPr>
          <p:cNvPr id="4099" name="Picture 6"/>
          <p:cNvPicPr>
            <a:picLocks noChangeAspect="1" noChangeArrowheads="1"/>
          </p:cNvPicPr>
          <p:nvPr/>
        </p:nvPicPr>
        <p:blipFill>
          <a:blip r:embed="rId4"/>
          <a:srcRect/>
          <a:stretch>
            <a:fillRect/>
          </a:stretch>
        </p:blipFill>
        <p:spPr bwMode="auto">
          <a:xfrm>
            <a:off x="152400" y="1371600"/>
            <a:ext cx="1752600" cy="1284288"/>
          </a:xfrm>
          <a:prstGeom prst="rect">
            <a:avLst/>
          </a:prstGeom>
          <a:noFill/>
          <a:ln w="25400">
            <a:noFill/>
            <a:miter lim="800000"/>
            <a:headEnd/>
            <a:tailEnd/>
          </a:ln>
        </p:spPr>
      </p:pic>
      <p:pic>
        <p:nvPicPr>
          <p:cNvPr id="4101" name="Picture 9"/>
          <p:cNvPicPr>
            <a:picLocks noChangeAspect="1" noChangeArrowheads="1"/>
          </p:cNvPicPr>
          <p:nvPr/>
        </p:nvPicPr>
        <p:blipFill>
          <a:blip r:embed="rId5"/>
          <a:srcRect/>
          <a:stretch>
            <a:fillRect/>
          </a:stretch>
        </p:blipFill>
        <p:spPr bwMode="auto">
          <a:xfrm>
            <a:off x="7543800" y="1295400"/>
            <a:ext cx="293688" cy="1036638"/>
          </a:xfrm>
          <a:prstGeom prst="rect">
            <a:avLst/>
          </a:prstGeom>
          <a:noFill/>
          <a:ln w="9525">
            <a:noFill/>
            <a:miter lim="800000"/>
            <a:headEnd/>
            <a:tailEnd/>
          </a:ln>
        </p:spPr>
      </p:pic>
      <p:pic>
        <p:nvPicPr>
          <p:cNvPr id="4102" name="Picture 10"/>
          <p:cNvPicPr>
            <a:picLocks noChangeAspect="1" noChangeArrowheads="1"/>
          </p:cNvPicPr>
          <p:nvPr/>
        </p:nvPicPr>
        <p:blipFill>
          <a:blip r:embed="rId6"/>
          <a:srcRect/>
          <a:stretch>
            <a:fillRect/>
          </a:stretch>
        </p:blipFill>
        <p:spPr bwMode="auto">
          <a:xfrm>
            <a:off x="7620000" y="2133600"/>
            <a:ext cx="1371600" cy="714375"/>
          </a:xfrm>
          <a:prstGeom prst="rect">
            <a:avLst/>
          </a:prstGeom>
          <a:noFill/>
          <a:ln w="9525">
            <a:noFill/>
            <a:miter lim="800000"/>
            <a:headEnd/>
            <a:tailEnd/>
          </a:ln>
        </p:spPr>
      </p:pic>
      <p:pic>
        <p:nvPicPr>
          <p:cNvPr id="4103" name="Picture 11"/>
          <p:cNvPicPr>
            <a:picLocks noChangeAspect="1" noChangeArrowheads="1"/>
          </p:cNvPicPr>
          <p:nvPr/>
        </p:nvPicPr>
        <p:blipFill>
          <a:blip r:embed="rId7"/>
          <a:srcRect/>
          <a:stretch>
            <a:fillRect/>
          </a:stretch>
        </p:blipFill>
        <p:spPr bwMode="auto">
          <a:xfrm>
            <a:off x="7924800" y="1447800"/>
            <a:ext cx="762000" cy="615950"/>
          </a:xfrm>
          <a:prstGeom prst="rect">
            <a:avLst/>
          </a:prstGeom>
          <a:noFill/>
          <a:ln w="9525">
            <a:noFill/>
            <a:miter lim="800000"/>
            <a:headEnd/>
            <a:tailEnd/>
          </a:ln>
        </p:spPr>
      </p:pic>
      <p:sp>
        <p:nvSpPr>
          <p:cNvPr id="9228" name="Text Box 12"/>
          <p:cNvSpPr txBox="1">
            <a:spLocks noChangeArrowheads="1"/>
          </p:cNvSpPr>
          <p:nvPr/>
        </p:nvSpPr>
        <p:spPr bwMode="auto">
          <a:xfrm>
            <a:off x="304800" y="2971800"/>
            <a:ext cx="1290638"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En direct</a:t>
            </a:r>
            <a:endParaRPr lang="en-GB" sz="2400">
              <a:latin typeface="Times New Roman" pitchFamily="18" charset="0"/>
            </a:endParaRPr>
          </a:p>
        </p:txBody>
      </p:sp>
      <p:sp>
        <p:nvSpPr>
          <p:cNvPr id="9229" name="Text Box 13"/>
          <p:cNvSpPr txBox="1">
            <a:spLocks noChangeArrowheads="1"/>
          </p:cNvSpPr>
          <p:nvPr/>
        </p:nvSpPr>
        <p:spPr bwMode="auto">
          <a:xfrm>
            <a:off x="2446338" y="2925762"/>
            <a:ext cx="1536700"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Navigateur</a:t>
            </a:r>
            <a:endParaRPr lang="en-GB" sz="2400" dirty="0">
              <a:latin typeface="Times New Roman" pitchFamily="18" charset="0"/>
            </a:endParaRPr>
          </a:p>
        </p:txBody>
      </p:sp>
      <p:sp>
        <p:nvSpPr>
          <p:cNvPr id="9231" name="Text Box 15"/>
          <p:cNvSpPr txBox="1">
            <a:spLocks noChangeArrowheads="1"/>
          </p:cNvSpPr>
          <p:nvPr/>
        </p:nvSpPr>
        <p:spPr bwMode="auto">
          <a:xfrm>
            <a:off x="4633913" y="2934617"/>
            <a:ext cx="1901825"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Mode console</a:t>
            </a:r>
            <a:endParaRPr lang="en-GB" sz="2400" dirty="0">
              <a:latin typeface="Times New Roman" pitchFamily="18" charset="0"/>
            </a:endParaRPr>
          </a:p>
        </p:txBody>
      </p:sp>
      <p:sp>
        <p:nvSpPr>
          <p:cNvPr id="9232" name="Text Box 16"/>
          <p:cNvSpPr txBox="1">
            <a:spLocks noChangeArrowheads="1"/>
          </p:cNvSpPr>
          <p:nvPr/>
        </p:nvSpPr>
        <p:spPr bwMode="auto">
          <a:xfrm>
            <a:off x="7467600" y="2971800"/>
            <a:ext cx="13843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Fenêtrage</a:t>
            </a:r>
            <a:endParaRPr lang="en-GB" sz="2400">
              <a:latin typeface="Times New Roman" pitchFamily="18" charset="0"/>
            </a:endParaRPr>
          </a:p>
        </p:txBody>
      </p:sp>
      <p:sp>
        <p:nvSpPr>
          <p:cNvPr id="9233" name="Text Box 17"/>
          <p:cNvSpPr txBox="1">
            <a:spLocks noChangeArrowheads="1"/>
          </p:cNvSpPr>
          <p:nvPr/>
        </p:nvSpPr>
        <p:spPr bwMode="auto">
          <a:xfrm>
            <a:off x="2512734" y="3313906"/>
            <a:ext cx="1538288" cy="946150"/>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HTTP</a:t>
            </a:r>
          </a:p>
          <a:p>
            <a:pPr algn="ctr" eaLnBrk="0" hangingPunct="0"/>
            <a:r>
              <a:rPr lang="fr-FR" sz="1600" dirty="0" err="1">
                <a:solidFill>
                  <a:schemeClr val="accent2"/>
                </a:solidFill>
                <a:latin typeface="Times New Roman" pitchFamily="18" charset="0"/>
              </a:rPr>
              <a:t>Hypertext</a:t>
            </a:r>
            <a:r>
              <a:rPr lang="fr-FR" sz="1600" dirty="0">
                <a:solidFill>
                  <a:schemeClr val="accent2"/>
                </a:solidFill>
                <a:latin typeface="Times New Roman" pitchFamily="18" charset="0"/>
              </a:rPr>
              <a:t> </a:t>
            </a:r>
          </a:p>
          <a:p>
            <a:pPr algn="ctr" eaLnBrk="0" hangingPunct="0"/>
            <a:r>
              <a:rPr lang="fr-FR" sz="1600" dirty="0" err="1">
                <a:solidFill>
                  <a:schemeClr val="accent2"/>
                </a:solidFill>
                <a:latin typeface="Times New Roman" pitchFamily="18" charset="0"/>
              </a:rPr>
              <a:t>transfer</a:t>
            </a:r>
            <a:r>
              <a:rPr lang="fr-FR" sz="1600" dirty="0">
                <a:solidFill>
                  <a:schemeClr val="accent2"/>
                </a:solidFill>
                <a:latin typeface="Times New Roman" pitchFamily="18" charset="0"/>
              </a:rPr>
              <a:t> </a:t>
            </a:r>
            <a:r>
              <a:rPr lang="fr-FR" sz="1600" dirty="0" err="1">
                <a:solidFill>
                  <a:schemeClr val="accent2"/>
                </a:solidFill>
                <a:latin typeface="Times New Roman" pitchFamily="18" charset="0"/>
              </a:rPr>
              <a:t>protocol</a:t>
            </a:r>
            <a:endParaRPr lang="en-GB" sz="1600" dirty="0">
              <a:solidFill>
                <a:schemeClr val="accent2"/>
              </a:solidFill>
              <a:latin typeface="Times New Roman" pitchFamily="18" charset="0"/>
            </a:endParaRPr>
          </a:p>
        </p:txBody>
      </p:sp>
      <p:sp>
        <p:nvSpPr>
          <p:cNvPr id="9234" name="Text Box 18"/>
          <p:cNvSpPr txBox="1">
            <a:spLocks noChangeArrowheads="1"/>
          </p:cNvSpPr>
          <p:nvPr/>
        </p:nvSpPr>
        <p:spPr bwMode="auto">
          <a:xfrm>
            <a:off x="7367588" y="3327400"/>
            <a:ext cx="1608137" cy="822325"/>
          </a:xfrm>
          <a:prstGeom prst="rect">
            <a:avLst/>
          </a:prstGeom>
          <a:noFill/>
          <a:ln w="25400">
            <a:noFill/>
            <a:miter lim="800000"/>
            <a:headEnd/>
            <a:tailEnd/>
          </a:ln>
        </p:spPr>
        <p:txBody>
          <a:bodyPr wrap="none">
            <a:spAutoFit/>
          </a:bodyPr>
          <a:lstStyle/>
          <a:p>
            <a:pPr algn="ctr" eaLnBrk="0" hangingPunct="0"/>
            <a:r>
              <a:rPr lang="fr-FR" sz="2400">
                <a:solidFill>
                  <a:schemeClr val="accent2"/>
                </a:solidFill>
                <a:latin typeface="Times New Roman" pitchFamily="18" charset="0"/>
              </a:rPr>
              <a:t>X-windows</a:t>
            </a:r>
          </a:p>
          <a:p>
            <a:pPr algn="ctr" eaLnBrk="0" hangingPunct="0"/>
            <a:r>
              <a:rPr lang="fr-FR" sz="2400">
                <a:solidFill>
                  <a:schemeClr val="accent2"/>
                </a:solidFill>
                <a:latin typeface="Times New Roman" pitchFamily="18" charset="0"/>
              </a:rPr>
              <a:t>Windows</a:t>
            </a:r>
            <a:endParaRPr lang="en-GB" sz="2400">
              <a:solidFill>
                <a:schemeClr val="accent2"/>
              </a:solidFill>
              <a:latin typeface="Times New Roman" pitchFamily="18" charset="0"/>
            </a:endParaRPr>
          </a:p>
        </p:txBody>
      </p:sp>
      <p:sp>
        <p:nvSpPr>
          <p:cNvPr id="9235" name="Rectangle 19"/>
          <p:cNvSpPr>
            <a:spLocks noChangeArrowheads="1"/>
          </p:cNvSpPr>
          <p:nvPr/>
        </p:nvSpPr>
        <p:spPr bwMode="auto">
          <a:xfrm>
            <a:off x="323850" y="3962400"/>
            <a:ext cx="8135938" cy="1143000"/>
          </a:xfrm>
          <a:prstGeom prst="rect">
            <a:avLst/>
          </a:prstGeom>
          <a:noFill/>
          <a:ln w="12700">
            <a:noFill/>
            <a:miter lim="800000"/>
            <a:headEnd/>
            <a:tailEnd/>
          </a:ln>
          <a:effectLst/>
        </p:spPr>
        <p:txBody>
          <a:bodyPr lIns="90488" tIns="44450" rIns="90488" bIns="44450" anchor="ctr"/>
          <a:lstStyle/>
          <a:p>
            <a:pPr algn="ctr" eaLnBrk="0" hangingPunct="0">
              <a:defRPr/>
            </a:pPr>
            <a:r>
              <a:rPr lang="fr-FR" sz="4400" dirty="0">
                <a:solidFill>
                  <a:schemeClr val="tx2"/>
                </a:solidFill>
                <a:effectLst>
                  <a:outerShdw blurRad="38100" dist="38100" dir="2700000" algn="tl">
                    <a:srgbClr val="C0C0C0"/>
                  </a:outerShdw>
                </a:effectLst>
                <a:latin typeface="Arial" charset="0"/>
              </a:rPr>
              <a:t> </a:t>
            </a:r>
            <a:r>
              <a:rPr lang="fr-FR" sz="3200" dirty="0">
                <a:solidFill>
                  <a:schemeClr val="tx2"/>
                </a:solidFill>
                <a:effectLst>
                  <a:outerShdw blurRad="38100" dist="38100" dir="2700000" algn="tl">
                    <a:srgbClr val="C0C0C0"/>
                  </a:outerShdw>
                </a:effectLst>
                <a:latin typeface="Arial" charset="0"/>
              </a:rPr>
              <a:t>Protocoles  -  Langages de programmation</a:t>
            </a:r>
            <a:endParaRPr lang="en-GB" sz="3200" dirty="0">
              <a:solidFill>
                <a:schemeClr val="tx2"/>
              </a:solidFill>
              <a:effectLst>
                <a:outerShdw blurRad="38100" dist="38100" dir="2700000" algn="tl">
                  <a:srgbClr val="C0C0C0"/>
                </a:outerShdw>
              </a:effectLst>
              <a:latin typeface="Arial" charset="0"/>
            </a:endParaRPr>
          </a:p>
        </p:txBody>
      </p:sp>
      <p:sp>
        <p:nvSpPr>
          <p:cNvPr id="9236" name="Text Box 20"/>
          <p:cNvSpPr txBox="1">
            <a:spLocks noChangeArrowheads="1"/>
          </p:cNvSpPr>
          <p:nvPr/>
        </p:nvSpPr>
        <p:spPr bwMode="auto">
          <a:xfrm>
            <a:off x="304800" y="3327400"/>
            <a:ext cx="1352550" cy="822325"/>
          </a:xfrm>
          <a:prstGeom prst="rect">
            <a:avLst/>
          </a:prstGeom>
          <a:noFill/>
          <a:ln w="25400">
            <a:noFill/>
            <a:miter lim="800000"/>
            <a:headEnd/>
            <a:tailEnd/>
          </a:ln>
        </p:spPr>
        <p:txBody>
          <a:bodyPr wrap="none">
            <a:spAutoFit/>
          </a:bodyPr>
          <a:lstStyle/>
          <a:p>
            <a:pPr eaLnBrk="0" hangingPunct="0"/>
            <a:r>
              <a:rPr lang="fr-FR" sz="2400">
                <a:solidFill>
                  <a:schemeClr val="accent2"/>
                </a:solidFill>
                <a:latin typeface="Times New Roman" pitchFamily="18" charset="0"/>
              </a:rPr>
              <a:t>Windows</a:t>
            </a:r>
          </a:p>
          <a:p>
            <a:pPr eaLnBrk="0" hangingPunct="0"/>
            <a:r>
              <a:rPr lang="fr-FR" sz="2400">
                <a:solidFill>
                  <a:schemeClr val="accent2"/>
                </a:solidFill>
                <a:latin typeface="Times New Roman" pitchFamily="18" charset="0"/>
              </a:rPr>
              <a:t> DirectX</a:t>
            </a:r>
            <a:endParaRPr lang="en-GB" sz="2400">
              <a:solidFill>
                <a:schemeClr val="accent2"/>
              </a:solidFill>
              <a:latin typeface="Times New Roman" pitchFamily="18" charset="0"/>
            </a:endParaRPr>
          </a:p>
        </p:txBody>
      </p:sp>
      <p:sp>
        <p:nvSpPr>
          <p:cNvPr id="9237" name="laptop"/>
          <p:cNvSpPr>
            <a:spLocks noEditPoints="1" noChangeArrowheads="1"/>
          </p:cNvSpPr>
          <p:nvPr/>
        </p:nvSpPr>
        <p:spPr bwMode="auto">
          <a:xfrm>
            <a:off x="1371600" y="5268913"/>
            <a:ext cx="1600200" cy="1209675"/>
          </a:xfrm>
          <a:custGeom>
            <a:avLst/>
            <a:gdLst>
              <a:gd name="T0" fmla="*/ 18451786 w 21600"/>
              <a:gd name="T1" fmla="*/ 0 h 21600"/>
              <a:gd name="T2" fmla="*/ 18451786 w 21600"/>
              <a:gd name="T3" fmla="*/ 22497322 h 21600"/>
              <a:gd name="T4" fmla="*/ 100584794 w 21600"/>
              <a:gd name="T5" fmla="*/ 0 h 21600"/>
              <a:gd name="T6" fmla="*/ 100584794 w 21600"/>
              <a:gd name="T7" fmla="*/ 22497322 h 21600"/>
              <a:gd name="T8" fmla="*/ 59274072 w 21600"/>
              <a:gd name="T9" fmla="*/ 0 h 21600"/>
              <a:gd name="T10" fmla="*/ 59274072 w 21600"/>
              <a:gd name="T11" fmla="*/ 67746004 h 21600"/>
              <a:gd name="T12" fmla="*/ 0 w 21600"/>
              <a:gd name="T13" fmla="*/ 67746004 h 21600"/>
              <a:gd name="T14" fmla="*/ 118548144 w 21600"/>
              <a:gd name="T15" fmla="*/ 67746004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Max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sp>
        <p:nvSpPr>
          <p:cNvPr id="9238" name="mainfrm"/>
          <p:cNvSpPr>
            <a:spLocks noEditPoints="1" noChangeArrowheads="1"/>
          </p:cNvSpPr>
          <p:nvPr/>
        </p:nvSpPr>
        <p:spPr bwMode="auto">
          <a:xfrm>
            <a:off x="5867400" y="4876800"/>
            <a:ext cx="1524000" cy="1581150"/>
          </a:xfrm>
          <a:custGeom>
            <a:avLst/>
            <a:gdLst>
              <a:gd name="T0" fmla="*/ 0 w 21600"/>
              <a:gd name="T1" fmla="*/ 0 h 21600"/>
              <a:gd name="T2" fmla="*/ 53763332 w 21600"/>
              <a:gd name="T3" fmla="*/ 0 h 21600"/>
              <a:gd name="T4" fmla="*/ 107526663 w 21600"/>
              <a:gd name="T5" fmla="*/ 0 h 21600"/>
              <a:gd name="T6" fmla="*/ 107526663 w 21600"/>
              <a:gd name="T7" fmla="*/ 57871185 h 21600"/>
              <a:gd name="T8" fmla="*/ 102563505 w 21600"/>
              <a:gd name="T9" fmla="*/ 115742371 h 21600"/>
              <a:gd name="T10" fmla="*/ 53763332 w 21600"/>
              <a:gd name="T11" fmla="*/ 115742371 h 21600"/>
              <a:gd name="T12" fmla="*/ 5789507 w 21600"/>
              <a:gd name="T13" fmla="*/ 115742371 h 21600"/>
              <a:gd name="T14" fmla="*/ 0 w 21600"/>
              <a:gd name="T15" fmla="*/ 5787118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9239" name="Text Box 23"/>
          <p:cNvSpPr txBox="1">
            <a:spLocks noChangeArrowheads="1"/>
          </p:cNvSpPr>
          <p:nvPr/>
        </p:nvSpPr>
        <p:spPr bwMode="auto">
          <a:xfrm>
            <a:off x="6324600" y="5715000"/>
            <a:ext cx="1081088" cy="457200"/>
          </a:xfrm>
          <a:prstGeom prst="rect">
            <a:avLst/>
          </a:prstGeom>
          <a:noFill/>
          <a:ln w="25400">
            <a:noFill/>
            <a:miter lim="800000"/>
            <a:headEnd/>
            <a:tailEnd/>
          </a:ln>
        </p:spPr>
        <p:txBody>
          <a:bodyPr wrap="none">
            <a:spAutoFit/>
          </a:bodyPr>
          <a:lstStyle/>
          <a:p>
            <a:pPr eaLnBrk="0" hangingPunct="0"/>
            <a:r>
              <a:rPr lang="fr-FR" sz="2400">
                <a:solidFill>
                  <a:srgbClr val="111111"/>
                </a:solidFill>
                <a:latin typeface="Times New Roman" pitchFamily="18" charset="0"/>
              </a:rPr>
              <a:t>serveur</a:t>
            </a:r>
            <a:endParaRPr lang="en-GB" sz="2400">
              <a:solidFill>
                <a:srgbClr val="111111"/>
              </a:solidFill>
              <a:latin typeface="Times New Roman" pitchFamily="18" charset="0"/>
            </a:endParaRPr>
          </a:p>
        </p:txBody>
      </p:sp>
      <p:cxnSp>
        <p:nvCxnSpPr>
          <p:cNvPr id="9240" name="AutoShape 24"/>
          <p:cNvCxnSpPr>
            <a:cxnSpLocks noChangeShapeType="1"/>
            <a:stCxn id="9237" idx="3"/>
            <a:endCxn id="9238" idx="7"/>
          </p:cNvCxnSpPr>
          <p:nvPr/>
        </p:nvCxnSpPr>
        <p:spPr bwMode="auto">
          <a:xfrm flipV="1">
            <a:off x="2728913" y="5667375"/>
            <a:ext cx="3138487" cy="3175"/>
          </a:xfrm>
          <a:prstGeom prst="straightConnector1">
            <a:avLst/>
          </a:prstGeom>
          <a:noFill/>
          <a:ln w="25400">
            <a:solidFill>
              <a:schemeClr val="tx1"/>
            </a:solidFill>
            <a:round/>
            <a:headEnd type="triangle" w="med" len="med"/>
            <a:tailEnd type="triangle" w="med" len="med"/>
          </a:ln>
        </p:spPr>
      </p:cxnSp>
      <p:sp>
        <p:nvSpPr>
          <p:cNvPr id="9241" name="Text Box 25"/>
          <p:cNvSpPr txBox="1">
            <a:spLocks noChangeArrowheads="1"/>
          </p:cNvSpPr>
          <p:nvPr/>
        </p:nvSpPr>
        <p:spPr bwMode="auto">
          <a:xfrm>
            <a:off x="7524750" y="4876800"/>
            <a:ext cx="1620957" cy="156966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PHP, C</a:t>
            </a:r>
          </a:p>
          <a:p>
            <a:pPr eaLnBrk="0" hangingPunct="0"/>
            <a:r>
              <a:rPr lang="fr-FR" sz="2400" dirty="0" err="1">
                <a:latin typeface="Times New Roman" pitchFamily="18" charset="0"/>
              </a:rPr>
              <a:t>bash</a:t>
            </a:r>
            <a:r>
              <a:rPr lang="fr-FR" sz="2400" dirty="0">
                <a:latin typeface="Times New Roman" pitchFamily="18" charset="0"/>
              </a:rPr>
              <a:t>, Java</a:t>
            </a:r>
          </a:p>
          <a:p>
            <a:pPr eaLnBrk="0" hangingPunct="0"/>
            <a:r>
              <a:rPr lang="fr-FR" sz="2400" dirty="0" err="1">
                <a:latin typeface="Times New Roman" pitchFamily="18" charset="0"/>
              </a:rPr>
              <a:t>Tcl</a:t>
            </a:r>
            <a:r>
              <a:rPr lang="fr-FR" sz="2400" dirty="0">
                <a:latin typeface="Times New Roman" pitchFamily="18" charset="0"/>
              </a:rPr>
              <a:t>, </a:t>
            </a:r>
            <a:r>
              <a:rPr lang="fr-FR" sz="2400" dirty="0" smtClean="0">
                <a:latin typeface="Times New Roman" pitchFamily="18" charset="0"/>
              </a:rPr>
              <a:t>Perl</a:t>
            </a:r>
            <a:endParaRPr lang="fr-FR" sz="2400" dirty="0">
              <a:latin typeface="Times New Roman" pitchFamily="18" charset="0"/>
            </a:endParaRPr>
          </a:p>
          <a:p>
            <a:pPr eaLnBrk="0" hangingPunct="0"/>
            <a:r>
              <a:rPr lang="fr-FR" sz="2400" dirty="0" err="1">
                <a:latin typeface="Times New Roman" pitchFamily="18" charset="0"/>
              </a:rPr>
              <a:t>csh</a:t>
            </a:r>
            <a:r>
              <a:rPr lang="fr-FR" sz="2400" dirty="0">
                <a:latin typeface="Times New Roman" pitchFamily="18" charset="0"/>
              </a:rPr>
              <a:t>, Python</a:t>
            </a:r>
          </a:p>
        </p:txBody>
      </p:sp>
      <p:sp>
        <p:nvSpPr>
          <p:cNvPr id="9242" name="Text Box 26"/>
          <p:cNvSpPr txBox="1">
            <a:spLocks noChangeArrowheads="1"/>
          </p:cNvSpPr>
          <p:nvPr/>
        </p:nvSpPr>
        <p:spPr bwMode="auto">
          <a:xfrm>
            <a:off x="107950" y="5084763"/>
            <a:ext cx="1401763" cy="118745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HTML</a:t>
            </a:r>
          </a:p>
          <a:p>
            <a:pPr eaLnBrk="0" hangingPunct="0"/>
            <a:r>
              <a:rPr lang="fr-FR" sz="2400">
                <a:latin typeface="Times New Roman" pitchFamily="18" charset="0"/>
              </a:rPr>
              <a:t>Javascript</a:t>
            </a:r>
          </a:p>
          <a:p>
            <a:pPr eaLnBrk="0" hangingPunct="0"/>
            <a:r>
              <a:rPr lang="fr-FR" sz="2400">
                <a:latin typeface="Times New Roman" pitchFamily="18" charset="0"/>
              </a:rPr>
              <a:t>X</a:t>
            </a:r>
          </a:p>
        </p:txBody>
      </p:sp>
      <p:sp>
        <p:nvSpPr>
          <p:cNvPr id="9244" name="Text Box 28"/>
          <p:cNvSpPr txBox="1">
            <a:spLocks noChangeArrowheads="1"/>
          </p:cNvSpPr>
          <p:nvPr/>
        </p:nvSpPr>
        <p:spPr bwMode="auto">
          <a:xfrm>
            <a:off x="5039228" y="3370000"/>
            <a:ext cx="1225550" cy="701675"/>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SSH</a:t>
            </a:r>
          </a:p>
          <a:p>
            <a:pPr algn="ctr" eaLnBrk="0" hangingPunct="0"/>
            <a:r>
              <a:rPr lang="fr-FR" sz="1600" dirty="0">
                <a:solidFill>
                  <a:schemeClr val="accent2"/>
                </a:solidFill>
                <a:latin typeface="Times New Roman" pitchFamily="18" charset="0"/>
              </a:rPr>
              <a:t>Secure </a:t>
            </a:r>
            <a:r>
              <a:rPr lang="fr-FR" sz="1600" dirty="0" err="1">
                <a:solidFill>
                  <a:schemeClr val="accent2"/>
                </a:solidFill>
                <a:latin typeface="Times New Roman" pitchFamily="18" charset="0"/>
              </a:rPr>
              <a:t>shell</a:t>
            </a:r>
            <a:r>
              <a:rPr lang="fr-FR" sz="1600" dirty="0">
                <a:solidFill>
                  <a:schemeClr val="accent2"/>
                </a:solidFill>
                <a:latin typeface="Times New Roman" pitchFamily="18" charset="0"/>
              </a:rPr>
              <a:t> </a:t>
            </a:r>
            <a:endParaRPr lang="en-GB" sz="1600" dirty="0">
              <a:solidFill>
                <a:schemeClr val="accent2"/>
              </a:solidFill>
              <a:latin typeface="Times New Roman" pitchFamily="18" charset="0"/>
            </a:endParaRPr>
          </a:p>
        </p:txBody>
      </p:sp>
      <p:sp>
        <p:nvSpPr>
          <p:cNvPr id="4121" name="Rectangle 29"/>
          <p:cNvSpPr>
            <a:spLocks noChangeArrowheads="1"/>
          </p:cNvSpPr>
          <p:nvPr/>
        </p:nvSpPr>
        <p:spPr bwMode="auto">
          <a:xfrm>
            <a:off x="900113" y="115888"/>
            <a:ext cx="7772400" cy="1225550"/>
          </a:xfrm>
          <a:prstGeom prst="rect">
            <a:avLst/>
          </a:prstGeom>
          <a:noFill/>
          <a:ln w="12700">
            <a:noFill/>
            <a:miter lim="800000"/>
            <a:headEnd/>
            <a:tailEnd/>
          </a:ln>
        </p:spPr>
        <p:txBody>
          <a:bodyPr lIns="90488" tIns="44450" rIns="90488" bIns="44450" anchor="ctr"/>
          <a:lstStyle/>
          <a:p>
            <a:pPr algn="ctr"/>
            <a:r>
              <a:rPr lang="fr-FR" sz="3600" dirty="0" smtClean="0">
                <a:solidFill>
                  <a:schemeClr val="tx2"/>
                </a:solidFill>
                <a:latin typeface="Arial" charset="0"/>
              </a:rPr>
              <a:t>Applications </a:t>
            </a:r>
            <a:r>
              <a:rPr lang="fr-FR" sz="3600" dirty="0">
                <a:solidFill>
                  <a:schemeClr val="tx2"/>
                </a:solidFill>
                <a:latin typeface="Arial" charset="0"/>
              </a:rPr>
              <a:t>et </a:t>
            </a:r>
            <a:br>
              <a:rPr lang="fr-FR" sz="3600" dirty="0">
                <a:solidFill>
                  <a:schemeClr val="tx2"/>
                </a:solidFill>
                <a:latin typeface="Arial" charset="0"/>
              </a:rPr>
            </a:br>
            <a:r>
              <a:rPr lang="fr-FR" sz="3600" dirty="0">
                <a:solidFill>
                  <a:schemeClr val="tx2"/>
                </a:solidFill>
                <a:latin typeface="Arial" charset="0"/>
              </a:rPr>
              <a:t>Protocoles de communication</a:t>
            </a:r>
          </a:p>
        </p:txBody>
      </p:sp>
      <p:pic>
        <p:nvPicPr>
          <p:cNvPr id="4122" name="Picture 30"/>
          <p:cNvPicPr>
            <a:picLocks noChangeAspect="1" noChangeArrowheads="1"/>
          </p:cNvPicPr>
          <p:nvPr/>
        </p:nvPicPr>
        <p:blipFill>
          <a:blip r:embed="rId8"/>
          <a:srcRect/>
          <a:stretch>
            <a:fillRect/>
          </a:stretch>
        </p:blipFill>
        <p:spPr bwMode="auto">
          <a:xfrm>
            <a:off x="4829528" y="1369268"/>
            <a:ext cx="1728787" cy="1246188"/>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2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2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9240"/>
                                        </p:tgtEl>
                                        <p:attrNameLst>
                                          <p:attrName>style.visibility</p:attrName>
                                        </p:attrNameLst>
                                      </p:cBhvr>
                                      <p:to>
                                        <p:strVal val="visible"/>
                                      </p:to>
                                    </p:set>
                                  </p:childTnLst>
                                </p:cTn>
                              </p:par>
                              <p:par>
                                <p:cTn id="35" presetID="55" presetClass="entr" presetSubtype="0" fill="hold" grpId="0" nodeType="with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p:cTn id="37" dur="1000" fill="hold"/>
                                        <p:tgtEl>
                                          <p:spTgt spid="9241"/>
                                        </p:tgtEl>
                                        <p:attrNameLst>
                                          <p:attrName>ppt_w</p:attrName>
                                        </p:attrNameLst>
                                      </p:cBhvr>
                                      <p:tavLst>
                                        <p:tav tm="0">
                                          <p:val>
                                            <p:strVal val="#ppt_w*0.70"/>
                                          </p:val>
                                        </p:tav>
                                        <p:tav tm="100000">
                                          <p:val>
                                            <p:strVal val="#ppt_w"/>
                                          </p:val>
                                        </p:tav>
                                      </p:tavLst>
                                    </p:anim>
                                    <p:anim calcmode="lin" valueType="num">
                                      <p:cBhvr>
                                        <p:cTn id="38" dur="1000" fill="hold"/>
                                        <p:tgtEl>
                                          <p:spTgt spid="9241"/>
                                        </p:tgtEl>
                                        <p:attrNameLst>
                                          <p:attrName>ppt_h</p:attrName>
                                        </p:attrNameLst>
                                      </p:cBhvr>
                                      <p:tavLst>
                                        <p:tav tm="0">
                                          <p:val>
                                            <p:strVal val="#ppt_h"/>
                                          </p:val>
                                        </p:tav>
                                        <p:tav tm="100000">
                                          <p:val>
                                            <p:strVal val="#ppt_h"/>
                                          </p:val>
                                        </p:tav>
                                      </p:tavLst>
                                    </p:anim>
                                    <p:animEffect transition="in" filter="fade">
                                      <p:cBhvr>
                                        <p:cTn id="39" dur="1000"/>
                                        <p:tgtEl>
                                          <p:spTgt spid="924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242"/>
                                        </p:tgtEl>
                                        <p:attrNameLst>
                                          <p:attrName>style.visibility</p:attrName>
                                        </p:attrNameLst>
                                      </p:cBhvr>
                                      <p:to>
                                        <p:strVal val="visible"/>
                                      </p:to>
                                    </p:set>
                                    <p:anim calcmode="lin" valueType="num">
                                      <p:cBhvr>
                                        <p:cTn id="42" dur="1000" fill="hold"/>
                                        <p:tgtEl>
                                          <p:spTgt spid="9242"/>
                                        </p:tgtEl>
                                        <p:attrNameLst>
                                          <p:attrName>ppt_w</p:attrName>
                                        </p:attrNameLst>
                                      </p:cBhvr>
                                      <p:tavLst>
                                        <p:tav tm="0">
                                          <p:val>
                                            <p:strVal val="#ppt_w*0.70"/>
                                          </p:val>
                                        </p:tav>
                                        <p:tav tm="100000">
                                          <p:val>
                                            <p:strVal val="#ppt_w"/>
                                          </p:val>
                                        </p:tav>
                                      </p:tavLst>
                                    </p:anim>
                                    <p:anim calcmode="lin" valueType="num">
                                      <p:cBhvr>
                                        <p:cTn id="43" dur="1000" fill="hold"/>
                                        <p:tgtEl>
                                          <p:spTgt spid="9242"/>
                                        </p:tgtEl>
                                        <p:attrNameLst>
                                          <p:attrName>ppt_h</p:attrName>
                                        </p:attrNameLst>
                                      </p:cBhvr>
                                      <p:tavLst>
                                        <p:tav tm="0">
                                          <p:val>
                                            <p:strVal val="#ppt_h"/>
                                          </p:val>
                                        </p:tav>
                                        <p:tav tm="100000">
                                          <p:val>
                                            <p:strVal val="#ppt_h"/>
                                          </p:val>
                                        </p:tav>
                                      </p:tavLst>
                                    </p:anim>
                                    <p:animEffect transition="in" filter="fade">
                                      <p:cBhvr>
                                        <p:cTn id="44"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1" grpId="0"/>
      <p:bldP spid="9232" grpId="0"/>
      <p:bldP spid="9233" grpId="0" autoUpdateAnimBg="0"/>
      <p:bldP spid="9234" grpId="0" autoUpdateAnimBg="0"/>
      <p:bldP spid="9235" grpId="0" autoUpdateAnimBg="0"/>
      <p:bldP spid="9236" grpId="0" autoUpdateAnimBg="0"/>
      <p:bldP spid="9237" grpId="0" animBg="1" autoUpdateAnimBg="0"/>
      <p:bldP spid="9238" grpId="0" animBg="1" autoUpdateAnimBg="0"/>
      <p:bldP spid="9239" grpId="0" autoUpdateAnimBg="0"/>
      <p:bldP spid="9241" grpId="0"/>
      <p:bldP spid="9242" grpId="0"/>
      <p:bldP spid="9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fr-FR" smtClean="0"/>
              <a:t>Tcl</a:t>
            </a:r>
          </a:p>
        </p:txBody>
      </p:sp>
      <p:sp>
        <p:nvSpPr>
          <p:cNvPr id="15363" name="Rectangle 3"/>
          <p:cNvSpPr>
            <a:spLocks noGrp="1" noChangeArrowheads="1"/>
          </p:cNvSpPr>
          <p:nvPr>
            <p:ph type="body" idx="1"/>
          </p:nvPr>
        </p:nvSpPr>
        <p:spPr/>
        <p:txBody>
          <a:bodyPr/>
          <a:lstStyle/>
          <a:p>
            <a:pPr eaLnBrk="1" hangingPunct="1">
              <a:lnSpc>
                <a:spcPct val="90000"/>
              </a:lnSpc>
            </a:pPr>
            <a:r>
              <a:rPr lang="fr-FR" sz="2500" smtClean="0"/>
              <a:t>Interprété</a:t>
            </a:r>
          </a:p>
          <a:p>
            <a:pPr lvl="1" eaLnBrk="1" hangingPunct="1">
              <a:lnSpc>
                <a:spcPct val="90000"/>
              </a:lnSpc>
            </a:pPr>
            <a:r>
              <a:rPr lang="fr-FR" sz="2100" smtClean="0"/>
              <a:t>pas de compilation</a:t>
            </a:r>
          </a:p>
          <a:p>
            <a:pPr lvl="1" eaLnBrk="1" hangingPunct="1">
              <a:lnSpc>
                <a:spcPct val="90000"/>
              </a:lnSpc>
            </a:pPr>
            <a:r>
              <a:rPr lang="fr-FR" sz="2100" smtClean="0"/>
              <a:t>peut être un langage de commande</a:t>
            </a:r>
          </a:p>
          <a:p>
            <a:pPr lvl="1" eaLnBrk="1" hangingPunct="1">
              <a:lnSpc>
                <a:spcPct val="90000"/>
              </a:lnSpc>
            </a:pPr>
            <a:r>
              <a:rPr lang="fr-FR" sz="2100" smtClean="0"/>
              <a:t>pas de déclaration</a:t>
            </a:r>
          </a:p>
          <a:p>
            <a:pPr lvl="1" eaLnBrk="1" hangingPunct="1">
              <a:lnSpc>
                <a:spcPct val="90000"/>
              </a:lnSpc>
            </a:pPr>
            <a:r>
              <a:rPr lang="fr-FR" sz="2100" smtClean="0"/>
              <a:t>multiplateforme</a:t>
            </a:r>
          </a:p>
          <a:p>
            <a:pPr eaLnBrk="1" hangingPunct="1">
              <a:lnSpc>
                <a:spcPct val="90000"/>
              </a:lnSpc>
            </a:pPr>
            <a:r>
              <a:rPr lang="fr-FR" sz="2500" smtClean="0"/>
              <a:t>Les objets manipulés</a:t>
            </a:r>
          </a:p>
          <a:p>
            <a:pPr lvl="1" eaLnBrk="1" hangingPunct="1">
              <a:lnSpc>
                <a:spcPct val="90000"/>
              </a:lnSpc>
            </a:pPr>
            <a:r>
              <a:rPr lang="fr-FR" sz="2100" smtClean="0"/>
              <a:t>chaînes de caractères</a:t>
            </a:r>
          </a:p>
          <a:p>
            <a:pPr lvl="1" eaLnBrk="1" hangingPunct="1">
              <a:lnSpc>
                <a:spcPct val="90000"/>
              </a:lnSpc>
            </a:pPr>
            <a:r>
              <a:rPr lang="fr-FR" sz="2100" smtClean="0"/>
              <a:t>nombres</a:t>
            </a:r>
          </a:p>
          <a:p>
            <a:pPr lvl="1" eaLnBrk="1" hangingPunct="1">
              <a:lnSpc>
                <a:spcPct val="90000"/>
              </a:lnSpc>
            </a:pPr>
            <a:r>
              <a:rPr lang="fr-FR" sz="2100" smtClean="0"/>
              <a:t>listes</a:t>
            </a:r>
          </a:p>
          <a:p>
            <a:pPr lvl="1" eaLnBrk="1" hangingPunct="1">
              <a:lnSpc>
                <a:spcPct val="90000"/>
              </a:lnSpc>
            </a:pPr>
            <a:r>
              <a:rPr lang="fr-FR" sz="2100" smtClean="0"/>
              <a:t>tableaux (adressage associatif)</a:t>
            </a:r>
          </a:p>
          <a:p>
            <a:pPr eaLnBrk="1" hangingPunct="1">
              <a:lnSpc>
                <a:spcPct val="90000"/>
              </a:lnSpc>
            </a:pPr>
            <a:r>
              <a:rPr lang="fr-FR" sz="2500" smtClean="0"/>
              <a:t>Tcl est aussi un </a:t>
            </a:r>
            <a:r>
              <a:rPr lang="fr-FR" sz="2500" i="1" smtClean="0"/>
              <a:t>langage orienté objet</a:t>
            </a:r>
            <a:r>
              <a:rPr lang="fr-FR" sz="250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55650" y="0"/>
            <a:ext cx="8064500" cy="1484313"/>
          </a:xfrm>
        </p:spPr>
        <p:txBody>
          <a:bodyPr/>
          <a:lstStyle/>
          <a:p>
            <a:pPr algn="ctr" eaLnBrk="1" hangingPunct="1"/>
            <a:r>
              <a:rPr lang="en-GB" dirty="0" smtClean="0"/>
              <a:t>set </a:t>
            </a:r>
            <a:r>
              <a:rPr lang="en-GB" dirty="0" smtClean="0">
                <a:solidFill>
                  <a:schemeClr val="tx1"/>
                </a:solidFill>
                <a:cs typeface="Arial" charset="0"/>
              </a:rPr>
              <a:t>variable</a:t>
            </a:r>
            <a:r>
              <a:rPr lang="en-GB" dirty="0" smtClean="0"/>
              <a:t> </a:t>
            </a:r>
            <a:r>
              <a:rPr lang="en-GB" i="1" dirty="0" err="1" smtClean="0"/>
              <a:t>valeur</a:t>
            </a:r>
            <a:r>
              <a:rPr lang="en-GB" i="1" dirty="0" smtClean="0"/>
              <a:t>   </a:t>
            </a:r>
            <a:r>
              <a:rPr lang="en-GB" sz="2000" dirty="0" smtClean="0">
                <a:solidFill>
                  <a:srgbClr val="006666"/>
                </a:solidFill>
              </a:rPr>
              <a:t>: </a:t>
            </a:r>
            <a:r>
              <a:rPr lang="en-GB" sz="2000" dirty="0" err="1" smtClean="0">
                <a:solidFill>
                  <a:srgbClr val="006666"/>
                </a:solidFill>
              </a:rPr>
              <a:t>affecte</a:t>
            </a:r>
            <a:r>
              <a:rPr lang="en-GB" sz="2000" dirty="0" smtClean="0">
                <a:solidFill>
                  <a:srgbClr val="006666"/>
                </a:solidFill>
              </a:rPr>
              <a:t> la </a:t>
            </a:r>
            <a:r>
              <a:rPr lang="en-GB" sz="2000" dirty="0" err="1" smtClean="0">
                <a:solidFill>
                  <a:srgbClr val="006666"/>
                </a:solidFill>
              </a:rPr>
              <a:t>valeur</a:t>
            </a:r>
            <a:r>
              <a:rPr lang="en-GB" i="1" dirty="0" smtClean="0"/>
              <a:t/>
            </a:r>
            <a:br>
              <a:rPr lang="en-GB" i="1" dirty="0" smtClean="0"/>
            </a:br>
            <a:r>
              <a:rPr lang="en-GB" dirty="0" smtClean="0">
                <a:solidFill>
                  <a:schemeClr val="tx1"/>
                </a:solidFill>
                <a:cs typeface="Arial" charset="0"/>
              </a:rPr>
              <a:t>$variable</a:t>
            </a:r>
            <a:r>
              <a:rPr lang="en-GB" dirty="0" smtClean="0">
                <a:solidFill>
                  <a:schemeClr val="tx1"/>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 </a:t>
            </a:r>
            <a:r>
              <a:rPr lang="en-GB" sz="2000" dirty="0" err="1" smtClean="0"/>
              <a:t>accès</a:t>
            </a:r>
            <a:r>
              <a:rPr lang="en-GB" sz="2000" dirty="0" smtClean="0"/>
              <a:t> à la </a:t>
            </a:r>
            <a:r>
              <a:rPr lang="en-GB" sz="2000" dirty="0" err="1" smtClean="0"/>
              <a:t>valeur</a:t>
            </a:r>
            <a:endParaRPr lang="en-GB" sz="2000" dirty="0" smtClean="0"/>
          </a:p>
        </p:txBody>
      </p:sp>
      <p:pic>
        <p:nvPicPr>
          <p:cNvPr id="16387" name="Picture 16"/>
          <p:cNvPicPr>
            <a:picLocks noChangeAspect="1" noChangeArrowheads="1"/>
          </p:cNvPicPr>
          <p:nvPr/>
        </p:nvPicPr>
        <p:blipFill>
          <a:blip r:embed="rId3"/>
          <a:srcRect l="4073" t="26318" r="8591" b="10913"/>
          <a:stretch>
            <a:fillRect/>
          </a:stretch>
        </p:blipFill>
        <p:spPr bwMode="auto">
          <a:xfrm>
            <a:off x="1403648" y="1655700"/>
            <a:ext cx="7200602" cy="4892737"/>
          </a:xfrm>
          <a:prstGeom prst="rect">
            <a:avLst/>
          </a:prstGeom>
          <a:noFill/>
          <a:ln w="15875">
            <a:noFill/>
            <a:miter lim="800000"/>
            <a:headEnd/>
            <a:tailEnd/>
          </a:ln>
        </p:spPr>
      </p:pic>
      <p:sp>
        <p:nvSpPr>
          <p:cNvPr id="28690" name="Rectangle 18"/>
          <p:cNvSpPr>
            <a:spLocks noChangeArrowheads="1"/>
          </p:cNvSpPr>
          <p:nvPr/>
        </p:nvSpPr>
        <p:spPr bwMode="auto">
          <a:xfrm>
            <a:off x="1439863" y="2060575"/>
            <a:ext cx="7704137" cy="4608513"/>
          </a:xfrm>
          <a:prstGeom prst="rect">
            <a:avLst/>
          </a:prstGeom>
          <a:solidFill>
            <a:schemeClr val="bg1"/>
          </a:solidFill>
          <a:ln w="15875">
            <a:noFill/>
            <a:miter lim="800000"/>
            <a:headEnd/>
            <a:tailEnd/>
          </a:ln>
        </p:spPr>
        <p:txBody>
          <a:bodyPr wrap="none" anchor="ctr"/>
          <a:lstStyle/>
          <a:p>
            <a:endParaRPr lang="fr-FR"/>
          </a:p>
        </p:txBody>
      </p:sp>
      <p:sp>
        <p:nvSpPr>
          <p:cNvPr id="28691" name="Rectangle 19"/>
          <p:cNvSpPr>
            <a:spLocks noChangeArrowheads="1"/>
          </p:cNvSpPr>
          <p:nvPr/>
        </p:nvSpPr>
        <p:spPr bwMode="auto">
          <a:xfrm>
            <a:off x="1187450" y="2924175"/>
            <a:ext cx="7704138" cy="4608513"/>
          </a:xfrm>
          <a:prstGeom prst="rect">
            <a:avLst/>
          </a:prstGeom>
          <a:solidFill>
            <a:schemeClr val="bg1"/>
          </a:solidFill>
          <a:ln w="1587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6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P spid="286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GB" smtClean="0"/>
              <a:t>Les fonctions ou procédures</a:t>
            </a:r>
          </a:p>
        </p:txBody>
      </p:sp>
      <p:pic>
        <p:nvPicPr>
          <p:cNvPr id="17411" name="Picture 6"/>
          <p:cNvPicPr>
            <a:picLocks noChangeAspect="1" noChangeArrowheads="1"/>
          </p:cNvPicPr>
          <p:nvPr/>
        </p:nvPicPr>
        <p:blipFill>
          <a:blip r:embed="rId3"/>
          <a:srcRect l="2412" t="30110" r="15135" b="10831"/>
          <a:stretch>
            <a:fillRect/>
          </a:stretch>
        </p:blipFill>
        <p:spPr bwMode="auto">
          <a:xfrm>
            <a:off x="1620838" y="1804988"/>
            <a:ext cx="6264275" cy="4719637"/>
          </a:xfrm>
          <a:prstGeom prst="rect">
            <a:avLst/>
          </a:prstGeom>
          <a:noFill/>
          <a:ln w="15875">
            <a:noFill/>
            <a:miter lim="800000"/>
            <a:headEnd/>
            <a:tailEnd/>
          </a:ln>
        </p:spPr>
      </p:pic>
      <p:sp>
        <p:nvSpPr>
          <p:cNvPr id="17412" name="Rectangle 8"/>
          <p:cNvSpPr>
            <a:spLocks noChangeArrowheads="1"/>
          </p:cNvSpPr>
          <p:nvPr/>
        </p:nvSpPr>
        <p:spPr bwMode="auto">
          <a:xfrm>
            <a:off x="1258888" y="4941888"/>
            <a:ext cx="6265862" cy="1727200"/>
          </a:xfrm>
          <a:prstGeom prst="rect">
            <a:avLst/>
          </a:prstGeom>
          <a:solidFill>
            <a:schemeClr val="bg1"/>
          </a:solidFill>
          <a:ln w="38100">
            <a:noFill/>
            <a:miter lim="800000"/>
            <a:headEnd/>
            <a:tailEnd/>
          </a:ln>
        </p:spPr>
        <p:txBody>
          <a:bodyPr wrap="none" anchor="ctr"/>
          <a:lstStyle/>
          <a:p>
            <a:endParaRPr lang="fr-FR"/>
          </a:p>
        </p:txBody>
      </p:sp>
      <p:sp>
        <p:nvSpPr>
          <p:cNvPr id="30727" name="Text Box 7"/>
          <p:cNvSpPr txBox="1">
            <a:spLocks noChangeArrowheads="1"/>
          </p:cNvSpPr>
          <p:nvPr/>
        </p:nvSpPr>
        <p:spPr bwMode="auto">
          <a:xfrm>
            <a:off x="684213" y="4724400"/>
            <a:ext cx="7488237" cy="2031325"/>
          </a:xfrm>
          <a:prstGeom prst="rect">
            <a:avLst/>
          </a:prstGeom>
          <a:solidFill>
            <a:schemeClr val="bg1"/>
          </a:solidFill>
          <a:ln w="38100">
            <a:noFill/>
            <a:miter lim="800000"/>
            <a:headEnd/>
            <a:tailEnd/>
          </a:ln>
        </p:spPr>
        <p:txBody>
          <a:bodyPr>
            <a:spAutoFit/>
          </a:bodyPr>
          <a:lstStyle/>
          <a:p>
            <a:pPr algn="ctr">
              <a:spcBef>
                <a:spcPct val="50000"/>
              </a:spcBef>
            </a:pPr>
            <a:r>
              <a:rPr lang="en-GB" i="1" dirty="0" err="1"/>
              <a:t>En</a:t>
            </a:r>
            <a:r>
              <a:rPr lang="en-GB" i="1" dirty="0"/>
              <a:t> </a:t>
            </a:r>
            <a:r>
              <a:rPr lang="en-GB" i="1" dirty="0" err="1"/>
              <a:t>Tcl</a:t>
            </a:r>
            <a:r>
              <a:rPr lang="en-GB" i="1" dirty="0"/>
              <a:t> </a:t>
            </a:r>
            <a:r>
              <a:rPr lang="en-GB" i="1" dirty="0" err="1"/>
              <a:t>l’appel</a:t>
            </a:r>
            <a:r>
              <a:rPr lang="en-GB" i="1" dirty="0"/>
              <a:t> </a:t>
            </a:r>
            <a:r>
              <a:rPr lang="en-GB" i="1" dirty="0" err="1"/>
              <a:t>d’une</a:t>
            </a:r>
            <a:r>
              <a:rPr lang="en-GB" i="1" dirty="0"/>
              <a:t> </a:t>
            </a:r>
            <a:r>
              <a:rPr lang="en-GB" i="1" dirty="0" err="1"/>
              <a:t>fonction</a:t>
            </a:r>
            <a:r>
              <a:rPr lang="en-GB" i="1" dirty="0"/>
              <a:t> se fait par</a:t>
            </a:r>
          </a:p>
          <a:p>
            <a:pPr algn="ctr">
              <a:spcBef>
                <a:spcPct val="50000"/>
              </a:spcBef>
            </a:pPr>
            <a:r>
              <a:rPr lang="en-GB" dirty="0">
                <a:solidFill>
                  <a:srgbClr val="FF0000"/>
                </a:solidFill>
              </a:rPr>
              <a:t>set  M  [</a:t>
            </a:r>
            <a:r>
              <a:rPr lang="en-GB" dirty="0" err="1">
                <a:solidFill>
                  <a:srgbClr val="FF0000"/>
                </a:solidFill>
              </a:rPr>
              <a:t>Moyenne</a:t>
            </a:r>
            <a:r>
              <a:rPr lang="en-GB" dirty="0">
                <a:solidFill>
                  <a:srgbClr val="FF0000"/>
                </a:solidFill>
              </a:rPr>
              <a:t> $X 26]</a:t>
            </a:r>
          </a:p>
          <a:p>
            <a:pPr algn="ctr">
              <a:spcBef>
                <a:spcPct val="50000"/>
              </a:spcBef>
            </a:pPr>
            <a:r>
              <a:rPr lang="en-GB" i="1" dirty="0" err="1"/>
              <a:t>En</a:t>
            </a:r>
            <a:r>
              <a:rPr lang="en-GB" i="1" dirty="0"/>
              <a:t> math (</a:t>
            </a:r>
            <a:r>
              <a:rPr lang="en-GB" i="1" dirty="0" err="1"/>
              <a:t>ou</a:t>
            </a:r>
            <a:r>
              <a:rPr lang="en-GB" i="1" dirty="0"/>
              <a:t> </a:t>
            </a:r>
            <a:r>
              <a:rPr lang="en-GB" i="1" dirty="0" err="1"/>
              <a:t>en</a:t>
            </a:r>
            <a:r>
              <a:rPr lang="en-GB" i="1" dirty="0"/>
              <a:t> C, </a:t>
            </a:r>
            <a:r>
              <a:rPr lang="en-GB" i="1" dirty="0" smtClean="0"/>
              <a:t>Java, Python …) </a:t>
            </a:r>
            <a:r>
              <a:rPr lang="en-GB" i="1" dirty="0"/>
              <a:t>on </a:t>
            </a:r>
            <a:r>
              <a:rPr lang="en-GB" i="1" dirty="0" err="1"/>
              <a:t>écrirait</a:t>
            </a:r>
            <a:endParaRPr lang="en-GB" i="1" dirty="0"/>
          </a:p>
          <a:p>
            <a:pPr algn="ctr">
              <a:spcBef>
                <a:spcPct val="50000"/>
              </a:spcBef>
            </a:pPr>
            <a:r>
              <a:rPr lang="en-GB" dirty="0">
                <a:solidFill>
                  <a:srgbClr val="FF0000"/>
                </a:solidFill>
              </a:rPr>
              <a:t>M = </a:t>
            </a:r>
            <a:r>
              <a:rPr lang="en-GB" dirty="0" err="1">
                <a:solidFill>
                  <a:srgbClr val="FF0000"/>
                </a:solidFill>
              </a:rPr>
              <a:t>Moyenne</a:t>
            </a:r>
            <a:r>
              <a:rPr lang="en-GB" dirty="0">
                <a:solidFill>
                  <a:srgbClr val="FF0000"/>
                </a:solidFill>
              </a:rPr>
              <a:t>(X,26</a:t>
            </a:r>
            <a:r>
              <a:rPr lang="en-GB" dirty="0" smtClean="0">
                <a:solidFill>
                  <a:srgbClr val="FF0000"/>
                </a:solidFill>
              </a:rPr>
              <a:t>)</a:t>
            </a:r>
          </a:p>
          <a:p>
            <a:pPr algn="ctr">
              <a:spcBef>
                <a:spcPct val="50000"/>
              </a:spcBef>
            </a:pPr>
            <a:r>
              <a:rPr lang="en-GB" dirty="0" smtClean="0"/>
              <a:t>bash  </a:t>
            </a:r>
            <a:r>
              <a:rPr lang="en-GB" dirty="0" smtClean="0">
                <a:solidFill>
                  <a:srgbClr val="FF0000"/>
                </a:solidFill>
              </a:rPr>
              <a:t>M=$(</a:t>
            </a:r>
            <a:r>
              <a:rPr lang="en-GB" dirty="0" err="1" smtClean="0">
                <a:solidFill>
                  <a:srgbClr val="FF0000"/>
                </a:solidFill>
              </a:rPr>
              <a:t>Moyenne</a:t>
            </a:r>
            <a:r>
              <a:rPr lang="en-GB" dirty="0" smtClean="0">
                <a:solidFill>
                  <a:srgbClr val="FF0000"/>
                </a:solidFill>
              </a:rPr>
              <a:t> $X 26)       </a:t>
            </a:r>
            <a:r>
              <a:rPr lang="en-GB" dirty="0" err="1" smtClean="0"/>
              <a:t>tcsh</a:t>
            </a:r>
            <a:r>
              <a:rPr lang="en-GB" dirty="0" smtClean="0">
                <a:solidFill>
                  <a:srgbClr val="FF0000"/>
                </a:solidFill>
              </a:rPr>
              <a:t>  set M=`</a:t>
            </a:r>
            <a:r>
              <a:rPr lang="en-GB" dirty="0" err="1" smtClean="0">
                <a:solidFill>
                  <a:srgbClr val="FF0000"/>
                </a:solidFill>
              </a:rPr>
              <a:t>Moyenne</a:t>
            </a:r>
            <a:r>
              <a:rPr lang="en-GB" dirty="0" smtClean="0">
                <a:solidFill>
                  <a:srgbClr val="FF0000"/>
                </a:solidFill>
              </a:rPr>
              <a:t> $X 26`</a:t>
            </a:r>
            <a:endParaRPr lang="en-GB" dirty="0">
              <a:solidFill>
                <a:srgbClr val="FF0000"/>
              </a:solidFill>
            </a:endParaRPr>
          </a:p>
        </p:txBody>
      </p:sp>
      <p:sp>
        <p:nvSpPr>
          <p:cNvPr id="30730" name="Freeform 10"/>
          <p:cNvSpPr>
            <a:spLocks/>
          </p:cNvSpPr>
          <p:nvPr/>
        </p:nvSpPr>
        <p:spPr bwMode="auto">
          <a:xfrm>
            <a:off x="1979613" y="1773238"/>
            <a:ext cx="4511675" cy="1920875"/>
          </a:xfrm>
          <a:custGeom>
            <a:avLst/>
            <a:gdLst>
              <a:gd name="T0" fmla="*/ 3254375 w 2842"/>
              <a:gd name="T1" fmla="*/ 171450 h 1210"/>
              <a:gd name="T2" fmla="*/ 3849688 w 2842"/>
              <a:gd name="T3" fmla="*/ 182562 h 1210"/>
              <a:gd name="T4" fmla="*/ 3254375 w 2842"/>
              <a:gd name="T5" fmla="*/ 1517650 h 1210"/>
              <a:gd name="T6" fmla="*/ 511175 w 2842"/>
              <a:gd name="T7" fmla="*/ 1508125 h 1210"/>
              <a:gd name="T8" fmla="*/ 439738 w 2842"/>
              <a:gd name="T9" fmla="*/ 1517650 h 1210"/>
              <a:gd name="T10" fmla="*/ 407988 w 2842"/>
              <a:gd name="T11" fmla="*/ 1846263 h 1210"/>
              <a:gd name="T12" fmla="*/ 111125 w 2842"/>
              <a:gd name="T13" fmla="*/ 1836738 h 1210"/>
              <a:gd name="T14" fmla="*/ 120650 w 2842"/>
              <a:gd name="T15" fmla="*/ 1384300 h 1210"/>
              <a:gd name="T16" fmla="*/ 727075 w 2842"/>
              <a:gd name="T17" fmla="*/ 1374775 h 1210"/>
              <a:gd name="T18" fmla="*/ 736600 w 2842"/>
              <a:gd name="T19" fmla="*/ 582612 h 1210"/>
              <a:gd name="T20" fmla="*/ 1106488 w 2842"/>
              <a:gd name="T21" fmla="*/ 552450 h 1210"/>
              <a:gd name="T22" fmla="*/ 3295650 w 2842"/>
              <a:gd name="T23" fmla="*/ 541337 h 1210"/>
              <a:gd name="T24" fmla="*/ 3254375 w 2842"/>
              <a:gd name="T25" fmla="*/ 171450 h 1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2"/>
              <a:gd name="T40" fmla="*/ 0 h 1210"/>
              <a:gd name="T41" fmla="*/ 2842 w 2842"/>
              <a:gd name="T42" fmla="*/ 1210 h 1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2" h="1210">
                <a:moveTo>
                  <a:pt x="2050" y="108"/>
                </a:moveTo>
                <a:cubicBezTo>
                  <a:pt x="2175" y="110"/>
                  <a:pt x="2375" y="0"/>
                  <a:pt x="2425" y="115"/>
                </a:cubicBezTo>
                <a:cubicBezTo>
                  <a:pt x="2842" y="1066"/>
                  <a:pt x="2510" y="949"/>
                  <a:pt x="2050" y="956"/>
                </a:cubicBezTo>
                <a:cubicBezTo>
                  <a:pt x="1476" y="1004"/>
                  <a:pt x="892" y="1038"/>
                  <a:pt x="322" y="950"/>
                </a:cubicBezTo>
                <a:cubicBezTo>
                  <a:pt x="307" y="952"/>
                  <a:pt x="281" y="942"/>
                  <a:pt x="277" y="956"/>
                </a:cubicBezTo>
                <a:cubicBezTo>
                  <a:pt x="265" y="996"/>
                  <a:pt x="274" y="1101"/>
                  <a:pt x="257" y="1163"/>
                </a:cubicBezTo>
                <a:cubicBezTo>
                  <a:pt x="195" y="1161"/>
                  <a:pt x="103" y="1210"/>
                  <a:pt x="70" y="1157"/>
                </a:cubicBezTo>
                <a:cubicBezTo>
                  <a:pt x="20" y="1076"/>
                  <a:pt x="0" y="929"/>
                  <a:pt x="76" y="872"/>
                </a:cubicBezTo>
                <a:cubicBezTo>
                  <a:pt x="178" y="796"/>
                  <a:pt x="331" y="868"/>
                  <a:pt x="458" y="866"/>
                </a:cubicBezTo>
                <a:cubicBezTo>
                  <a:pt x="460" y="700"/>
                  <a:pt x="402" y="522"/>
                  <a:pt x="464" y="367"/>
                </a:cubicBezTo>
                <a:cubicBezTo>
                  <a:pt x="493" y="295"/>
                  <a:pt x="619" y="349"/>
                  <a:pt x="697" y="348"/>
                </a:cubicBezTo>
                <a:cubicBezTo>
                  <a:pt x="1157" y="344"/>
                  <a:pt x="1616" y="343"/>
                  <a:pt x="2076" y="341"/>
                </a:cubicBezTo>
                <a:cubicBezTo>
                  <a:pt x="2072" y="251"/>
                  <a:pt x="2072" y="189"/>
                  <a:pt x="2050" y="108"/>
                </a:cubicBezTo>
                <a:close/>
              </a:path>
            </a:pathLst>
          </a:custGeom>
          <a:noFill/>
          <a:ln w="38100">
            <a:solidFill>
              <a:srgbClr val="FF0000"/>
            </a:solidFill>
            <a:round/>
            <a:headEnd/>
            <a:tailEnd/>
          </a:ln>
        </p:spPr>
        <p:txBody>
          <a:bodyPr/>
          <a:lstStyle/>
          <a:p>
            <a:endParaRPr lang="fr-FR"/>
          </a:p>
        </p:txBody>
      </p:sp>
      <p:sp>
        <p:nvSpPr>
          <p:cNvPr id="30731" name="Freeform 11"/>
          <p:cNvSpPr>
            <a:spLocks/>
          </p:cNvSpPr>
          <p:nvPr/>
        </p:nvSpPr>
        <p:spPr bwMode="auto">
          <a:xfrm>
            <a:off x="2051050" y="1773238"/>
            <a:ext cx="936625" cy="1030287"/>
          </a:xfrm>
          <a:custGeom>
            <a:avLst/>
            <a:gdLst>
              <a:gd name="T0" fmla="*/ 463819 w 1355"/>
              <a:gd name="T1" fmla="*/ 20637 h 649"/>
              <a:gd name="T2" fmla="*/ 56681 w 1355"/>
              <a:gd name="T3" fmla="*/ 50800 h 649"/>
              <a:gd name="T4" fmla="*/ 29723 w 1355"/>
              <a:gd name="T5" fmla="*/ 101600 h 649"/>
              <a:gd name="T6" fmla="*/ 16590 w 1355"/>
              <a:gd name="T7" fmla="*/ 163512 h 649"/>
              <a:gd name="T8" fmla="*/ 11751 w 1355"/>
              <a:gd name="T9" fmla="*/ 409575 h 649"/>
              <a:gd name="T10" fmla="*/ 38709 w 1355"/>
              <a:gd name="T11" fmla="*/ 441325 h 649"/>
              <a:gd name="T12" fmla="*/ 929021 w 1355"/>
              <a:gd name="T13" fmla="*/ 390525 h 649"/>
              <a:gd name="T14" fmla="*/ 920035 w 1355"/>
              <a:gd name="T15" fmla="*/ 204787 h 649"/>
              <a:gd name="T16" fmla="*/ 852985 w 1355"/>
              <a:gd name="T17" fmla="*/ 112712 h 649"/>
              <a:gd name="T18" fmla="*/ 517736 w 1355"/>
              <a:gd name="T19" fmla="*/ 39687 h 649"/>
              <a:gd name="T20" fmla="*/ 476953 w 1355"/>
              <a:gd name="T21" fmla="*/ 0 h 649"/>
              <a:gd name="T22" fmla="*/ 463819 w 1355"/>
              <a:gd name="T23" fmla="*/ 20637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3366FF"/>
            </a:solidFill>
            <a:round/>
            <a:headEnd/>
            <a:tailEnd/>
          </a:ln>
        </p:spPr>
        <p:txBody>
          <a:bodyPr/>
          <a:lstStyle/>
          <a:p>
            <a:endParaRPr lang="fr-FR"/>
          </a:p>
        </p:txBody>
      </p:sp>
      <p:sp>
        <p:nvSpPr>
          <p:cNvPr id="30732" name="Freeform 12"/>
          <p:cNvSpPr>
            <a:spLocks/>
          </p:cNvSpPr>
          <p:nvPr/>
        </p:nvSpPr>
        <p:spPr bwMode="auto">
          <a:xfrm>
            <a:off x="4284663" y="1844675"/>
            <a:ext cx="935037" cy="647700"/>
          </a:xfrm>
          <a:custGeom>
            <a:avLst/>
            <a:gdLst>
              <a:gd name="T0" fmla="*/ 431021 w 538"/>
              <a:gd name="T1" fmla="*/ 43361 h 478"/>
              <a:gd name="T2" fmla="*/ 104279 w 538"/>
              <a:gd name="T3" fmla="*/ 96207 h 478"/>
              <a:gd name="T4" fmla="*/ 116445 w 538"/>
              <a:gd name="T5" fmla="*/ 394311 h 478"/>
              <a:gd name="T6" fmla="*/ 914181 w 538"/>
              <a:gd name="T7" fmla="*/ 359081 h 478"/>
              <a:gd name="T8" fmla="*/ 835972 w 538"/>
              <a:gd name="T9" fmla="*/ 140922 h 478"/>
              <a:gd name="T10" fmla="*/ 780356 w 538"/>
              <a:gd name="T11" fmla="*/ 105692 h 478"/>
              <a:gd name="T12" fmla="*/ 679553 w 538"/>
              <a:gd name="T13" fmla="*/ 60976 h 478"/>
              <a:gd name="T14" fmla="*/ 431021 w 538"/>
              <a:gd name="T15" fmla="*/ 43361 h 47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478"/>
              <a:gd name="T26" fmla="*/ 538 w 538"/>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478">
                <a:moveTo>
                  <a:pt x="248" y="32"/>
                </a:moveTo>
                <a:cubicBezTo>
                  <a:pt x="186" y="35"/>
                  <a:pt x="86" y="0"/>
                  <a:pt x="60" y="71"/>
                </a:cubicBezTo>
                <a:cubicBezTo>
                  <a:pt x="62" y="144"/>
                  <a:pt x="0" y="260"/>
                  <a:pt x="67" y="291"/>
                </a:cubicBezTo>
                <a:cubicBezTo>
                  <a:pt x="469" y="478"/>
                  <a:pt x="479" y="421"/>
                  <a:pt x="526" y="265"/>
                </a:cubicBezTo>
                <a:cubicBezTo>
                  <a:pt x="523" y="203"/>
                  <a:pt x="538" y="138"/>
                  <a:pt x="481" y="104"/>
                </a:cubicBezTo>
                <a:cubicBezTo>
                  <a:pt x="457" y="67"/>
                  <a:pt x="482" y="96"/>
                  <a:pt x="449" y="78"/>
                </a:cubicBezTo>
                <a:cubicBezTo>
                  <a:pt x="441" y="73"/>
                  <a:pt x="409" y="47"/>
                  <a:pt x="391" y="45"/>
                </a:cubicBezTo>
                <a:cubicBezTo>
                  <a:pt x="244" y="32"/>
                  <a:pt x="301" y="60"/>
                  <a:pt x="248" y="32"/>
                </a:cubicBezTo>
                <a:close/>
              </a:path>
            </a:pathLst>
          </a:custGeom>
          <a:noFill/>
          <a:ln w="38100">
            <a:solidFill>
              <a:srgbClr val="808080"/>
            </a:solidFill>
            <a:round/>
            <a:headEnd/>
            <a:tailEnd/>
          </a:ln>
        </p:spPr>
        <p:txBody>
          <a:bodyPr/>
          <a:lstStyle/>
          <a:p>
            <a:endParaRPr lang="fr-FR"/>
          </a:p>
        </p:txBody>
      </p:sp>
      <p:sp>
        <p:nvSpPr>
          <p:cNvPr id="2" name="Freeform 11"/>
          <p:cNvSpPr>
            <a:spLocks/>
          </p:cNvSpPr>
          <p:nvPr/>
        </p:nvSpPr>
        <p:spPr bwMode="auto">
          <a:xfrm>
            <a:off x="2916238" y="1844675"/>
            <a:ext cx="1368425" cy="792163"/>
          </a:xfrm>
          <a:custGeom>
            <a:avLst/>
            <a:gdLst>
              <a:gd name="T0" fmla="*/ 677648 w 1355"/>
              <a:gd name="T1" fmla="*/ 15868 h 649"/>
              <a:gd name="T2" fmla="*/ 82812 w 1355"/>
              <a:gd name="T3" fmla="*/ 39059 h 649"/>
              <a:gd name="T4" fmla="*/ 43426 w 1355"/>
              <a:gd name="T5" fmla="*/ 78118 h 649"/>
              <a:gd name="T6" fmla="*/ 24238 w 1355"/>
              <a:gd name="T7" fmla="*/ 125721 h 649"/>
              <a:gd name="T8" fmla="*/ 17168 w 1355"/>
              <a:gd name="T9" fmla="*/ 314912 h 649"/>
              <a:gd name="T10" fmla="*/ 56555 w 1355"/>
              <a:gd name="T11" fmla="*/ 339324 h 649"/>
              <a:gd name="T12" fmla="*/ 1357316 w 1355"/>
              <a:gd name="T13" fmla="*/ 300265 h 649"/>
              <a:gd name="T14" fmla="*/ 1344187 w 1355"/>
              <a:gd name="T15" fmla="*/ 157456 h 649"/>
              <a:gd name="T16" fmla="*/ 1246226 w 1355"/>
              <a:gd name="T17" fmla="*/ 86662 h 649"/>
              <a:gd name="T18" fmla="*/ 756421 w 1355"/>
              <a:gd name="T19" fmla="*/ 30515 h 649"/>
              <a:gd name="T20" fmla="*/ 696836 w 1355"/>
              <a:gd name="T21" fmla="*/ 0 h 649"/>
              <a:gd name="T22" fmla="*/ 677648 w 1355"/>
              <a:gd name="T23" fmla="*/ 15868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008000"/>
            </a:solidFill>
            <a:round/>
            <a:headEnd/>
            <a:tailEnd/>
          </a:ln>
        </p:spPr>
        <p:txBody>
          <a:bodyPr/>
          <a:lstStyle/>
          <a:p>
            <a:endParaRPr lang="fr-FR"/>
          </a:p>
        </p:txBody>
      </p:sp>
      <p:sp>
        <p:nvSpPr>
          <p:cNvPr id="15374" name="Freeform 14"/>
          <p:cNvSpPr>
            <a:spLocks/>
          </p:cNvSpPr>
          <p:nvPr/>
        </p:nvSpPr>
        <p:spPr bwMode="auto">
          <a:xfrm>
            <a:off x="754063" y="476250"/>
            <a:ext cx="4033837" cy="5124450"/>
          </a:xfrm>
          <a:custGeom>
            <a:avLst/>
            <a:gdLst>
              <a:gd name="T0" fmla="*/ 2541 w 2541"/>
              <a:gd name="T1" fmla="*/ 2495 h 3228"/>
              <a:gd name="T2" fmla="*/ 2087 w 2541"/>
              <a:gd name="T3" fmla="*/ 2994 h 3228"/>
              <a:gd name="T4" fmla="*/ 591 w 2541"/>
              <a:gd name="T5" fmla="*/ 3039 h 3228"/>
              <a:gd name="T6" fmla="*/ 92 w 2541"/>
              <a:gd name="T7" fmla="*/ 1860 h 3228"/>
              <a:gd name="T8" fmla="*/ 318 w 2541"/>
              <a:gd name="T9" fmla="*/ 272 h 3228"/>
              <a:gd name="T10" fmla="*/ 1997 w 2541"/>
              <a:gd name="T11" fmla="*/ 227 h 3228"/>
              <a:gd name="T12" fmla="*/ 2360 w 2541"/>
              <a:gd name="T13" fmla="*/ 862 h 3228"/>
              <a:gd name="T14" fmla="*/ 0 60000 65536"/>
              <a:gd name="T15" fmla="*/ 0 60000 65536"/>
              <a:gd name="T16" fmla="*/ 0 60000 65536"/>
              <a:gd name="T17" fmla="*/ 0 60000 65536"/>
              <a:gd name="T18" fmla="*/ 0 60000 65536"/>
              <a:gd name="T19" fmla="*/ 0 60000 65536"/>
              <a:gd name="T20" fmla="*/ 0 60000 65536"/>
              <a:gd name="T21" fmla="*/ 0 w 2541"/>
              <a:gd name="T22" fmla="*/ 0 h 3228"/>
              <a:gd name="T23" fmla="*/ 2541 w 2541"/>
              <a:gd name="T24" fmla="*/ 3228 h 3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3228">
                <a:moveTo>
                  <a:pt x="2541" y="2495"/>
                </a:moveTo>
                <a:cubicBezTo>
                  <a:pt x="2476" y="2699"/>
                  <a:pt x="2412" y="2903"/>
                  <a:pt x="2087" y="2994"/>
                </a:cubicBezTo>
                <a:cubicBezTo>
                  <a:pt x="1762" y="3085"/>
                  <a:pt x="923" y="3228"/>
                  <a:pt x="591" y="3039"/>
                </a:cubicBezTo>
                <a:cubicBezTo>
                  <a:pt x="259" y="2850"/>
                  <a:pt x="137" y="2321"/>
                  <a:pt x="92" y="1860"/>
                </a:cubicBezTo>
                <a:cubicBezTo>
                  <a:pt x="47" y="1399"/>
                  <a:pt x="0" y="544"/>
                  <a:pt x="318" y="272"/>
                </a:cubicBezTo>
                <a:cubicBezTo>
                  <a:pt x="636" y="0"/>
                  <a:pt x="1657" y="129"/>
                  <a:pt x="1997" y="227"/>
                </a:cubicBezTo>
                <a:cubicBezTo>
                  <a:pt x="2337" y="325"/>
                  <a:pt x="2348" y="593"/>
                  <a:pt x="2360" y="862"/>
                </a:cubicBezTo>
              </a:path>
            </a:pathLst>
          </a:custGeom>
          <a:noFill/>
          <a:ln w="38100">
            <a:solidFill>
              <a:srgbClr val="FF0000"/>
            </a:solidFill>
            <a:round/>
            <a:headEnd/>
            <a:tailEnd type="triangle" w="med" len="med"/>
          </a:ln>
        </p:spPr>
        <p:txBody>
          <a:bodyPr/>
          <a:lstStyle/>
          <a:p>
            <a:endParaRPr lang="fr-FR"/>
          </a:p>
        </p:txBody>
      </p:sp>
      <p:sp>
        <p:nvSpPr>
          <p:cNvPr id="15375" name="Freeform 15"/>
          <p:cNvSpPr>
            <a:spLocks/>
          </p:cNvSpPr>
          <p:nvPr/>
        </p:nvSpPr>
        <p:spPr bwMode="auto">
          <a:xfrm>
            <a:off x="5003800" y="428625"/>
            <a:ext cx="3421063" cy="5124450"/>
          </a:xfrm>
          <a:custGeom>
            <a:avLst/>
            <a:gdLst>
              <a:gd name="T0" fmla="*/ 227 w 2155"/>
              <a:gd name="T1" fmla="*/ 2570 h 3228"/>
              <a:gd name="T2" fmla="*/ 544 w 2155"/>
              <a:gd name="T3" fmla="*/ 2979 h 3228"/>
              <a:gd name="T4" fmla="*/ 1452 w 2155"/>
              <a:gd name="T5" fmla="*/ 3069 h 3228"/>
              <a:gd name="T6" fmla="*/ 2087 w 2155"/>
              <a:gd name="T7" fmla="*/ 2026 h 3228"/>
              <a:gd name="T8" fmla="*/ 1860 w 2155"/>
              <a:gd name="T9" fmla="*/ 847 h 3228"/>
              <a:gd name="T10" fmla="*/ 1361 w 2155"/>
              <a:gd name="T11" fmla="*/ 121 h 3228"/>
              <a:gd name="T12" fmla="*/ 454 w 2155"/>
              <a:gd name="T13" fmla="*/ 121 h 3228"/>
              <a:gd name="T14" fmla="*/ 0 w 2155"/>
              <a:gd name="T15" fmla="*/ 847 h 3228"/>
              <a:gd name="T16" fmla="*/ 0 60000 65536"/>
              <a:gd name="T17" fmla="*/ 0 60000 65536"/>
              <a:gd name="T18" fmla="*/ 0 60000 65536"/>
              <a:gd name="T19" fmla="*/ 0 60000 65536"/>
              <a:gd name="T20" fmla="*/ 0 60000 65536"/>
              <a:gd name="T21" fmla="*/ 0 60000 65536"/>
              <a:gd name="T22" fmla="*/ 0 60000 65536"/>
              <a:gd name="T23" fmla="*/ 0 60000 65536"/>
              <a:gd name="T24" fmla="*/ 0 w 2155"/>
              <a:gd name="T25" fmla="*/ 0 h 3228"/>
              <a:gd name="T26" fmla="*/ 2155 w 2155"/>
              <a:gd name="T27" fmla="*/ 3228 h 3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5" h="3228">
                <a:moveTo>
                  <a:pt x="227" y="2570"/>
                </a:moveTo>
                <a:cubicBezTo>
                  <a:pt x="283" y="2733"/>
                  <a:pt x="340" y="2896"/>
                  <a:pt x="544" y="2979"/>
                </a:cubicBezTo>
                <a:cubicBezTo>
                  <a:pt x="748" y="3062"/>
                  <a:pt x="1195" y="3228"/>
                  <a:pt x="1452" y="3069"/>
                </a:cubicBezTo>
                <a:cubicBezTo>
                  <a:pt x="1709" y="2910"/>
                  <a:pt x="2019" y="2396"/>
                  <a:pt x="2087" y="2026"/>
                </a:cubicBezTo>
                <a:cubicBezTo>
                  <a:pt x="2155" y="1656"/>
                  <a:pt x="1981" y="1164"/>
                  <a:pt x="1860" y="847"/>
                </a:cubicBezTo>
                <a:cubicBezTo>
                  <a:pt x="1739" y="530"/>
                  <a:pt x="1595" y="242"/>
                  <a:pt x="1361" y="121"/>
                </a:cubicBezTo>
                <a:cubicBezTo>
                  <a:pt x="1127" y="0"/>
                  <a:pt x="681" y="0"/>
                  <a:pt x="454" y="121"/>
                </a:cubicBezTo>
                <a:cubicBezTo>
                  <a:pt x="227" y="242"/>
                  <a:pt x="113" y="544"/>
                  <a:pt x="0" y="847"/>
                </a:cubicBezTo>
              </a:path>
            </a:pathLst>
          </a:custGeom>
          <a:noFill/>
          <a:ln w="38100">
            <a:solidFill>
              <a:srgbClr val="FF0000"/>
            </a:solidFill>
            <a:round/>
            <a:headEnd/>
            <a:tailEnd type="triangle" w="med" len="med"/>
          </a:ln>
        </p:spPr>
        <p:txBody>
          <a:bodyPr/>
          <a:lstStyle/>
          <a:p>
            <a:endParaRPr lang="fr-FR"/>
          </a:p>
        </p:txBody>
      </p:sp>
      <p:sp>
        <p:nvSpPr>
          <p:cNvPr id="15376" name="Freeform 16"/>
          <p:cNvSpPr>
            <a:spLocks/>
          </p:cNvSpPr>
          <p:nvPr/>
        </p:nvSpPr>
        <p:spPr bwMode="auto">
          <a:xfrm>
            <a:off x="3276600" y="3213100"/>
            <a:ext cx="1547813" cy="1079500"/>
          </a:xfrm>
          <a:custGeom>
            <a:avLst/>
            <a:gdLst>
              <a:gd name="T0" fmla="*/ 771 w 975"/>
              <a:gd name="T1" fmla="*/ 0 h 680"/>
              <a:gd name="T2" fmla="*/ 952 w 975"/>
              <a:gd name="T3" fmla="*/ 136 h 680"/>
              <a:gd name="T4" fmla="*/ 862 w 975"/>
              <a:gd name="T5" fmla="*/ 454 h 680"/>
              <a:gd name="T6" fmla="*/ 272 w 975"/>
              <a:gd name="T7" fmla="*/ 635 h 680"/>
              <a:gd name="T8" fmla="*/ 0 w 975"/>
              <a:gd name="T9" fmla="*/ 680 h 680"/>
              <a:gd name="T10" fmla="*/ 0 60000 65536"/>
              <a:gd name="T11" fmla="*/ 0 60000 65536"/>
              <a:gd name="T12" fmla="*/ 0 60000 65536"/>
              <a:gd name="T13" fmla="*/ 0 60000 65536"/>
              <a:gd name="T14" fmla="*/ 0 60000 65536"/>
              <a:gd name="T15" fmla="*/ 0 w 975"/>
              <a:gd name="T16" fmla="*/ 0 h 680"/>
              <a:gd name="T17" fmla="*/ 975 w 975"/>
              <a:gd name="T18" fmla="*/ 680 h 680"/>
            </a:gdLst>
            <a:ahLst/>
            <a:cxnLst>
              <a:cxn ang="T10">
                <a:pos x="T0" y="T1"/>
              </a:cxn>
              <a:cxn ang="T11">
                <a:pos x="T2" y="T3"/>
              </a:cxn>
              <a:cxn ang="T12">
                <a:pos x="T4" y="T5"/>
              </a:cxn>
              <a:cxn ang="T13">
                <a:pos x="T6" y="T7"/>
              </a:cxn>
              <a:cxn ang="T14">
                <a:pos x="T8" y="T9"/>
              </a:cxn>
            </a:cxnLst>
            <a:rect l="T15" t="T16" r="T17" b="T18"/>
            <a:pathLst>
              <a:path w="975" h="680">
                <a:moveTo>
                  <a:pt x="771" y="0"/>
                </a:moveTo>
                <a:cubicBezTo>
                  <a:pt x="854" y="30"/>
                  <a:pt x="937" y="60"/>
                  <a:pt x="952" y="136"/>
                </a:cubicBezTo>
                <a:cubicBezTo>
                  <a:pt x="967" y="212"/>
                  <a:pt x="975" y="371"/>
                  <a:pt x="862" y="454"/>
                </a:cubicBezTo>
                <a:cubicBezTo>
                  <a:pt x="749" y="537"/>
                  <a:pt x="416" y="597"/>
                  <a:pt x="272" y="635"/>
                </a:cubicBezTo>
                <a:cubicBezTo>
                  <a:pt x="128" y="673"/>
                  <a:pt x="64" y="676"/>
                  <a:pt x="0" y="680"/>
                </a:cubicBezTo>
              </a:path>
            </a:pathLst>
          </a:custGeom>
          <a:noFill/>
          <a:ln w="38100">
            <a:solidFill>
              <a:srgbClr val="FF00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500" fill="hold"/>
                                        <p:tgtEl>
                                          <p:spTgt spid="30731"/>
                                        </p:tgtEl>
                                        <p:attrNameLst>
                                          <p:attrName>ppt_w</p:attrName>
                                        </p:attrNameLst>
                                      </p:cBhvr>
                                      <p:tavLst>
                                        <p:tav tm="0">
                                          <p:val>
                                            <p:fltVal val="0"/>
                                          </p:val>
                                        </p:tav>
                                        <p:tav tm="100000">
                                          <p:val>
                                            <p:strVal val="#ppt_w"/>
                                          </p:val>
                                        </p:tav>
                                      </p:tavLst>
                                    </p:anim>
                                    <p:anim calcmode="lin" valueType="num">
                                      <p:cBhvr>
                                        <p:cTn id="8"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p:cTn id="19" dur="500" fill="hold"/>
                                        <p:tgtEl>
                                          <p:spTgt spid="30732"/>
                                        </p:tgtEl>
                                        <p:attrNameLst>
                                          <p:attrName>ppt_w</p:attrName>
                                        </p:attrNameLst>
                                      </p:cBhvr>
                                      <p:tavLst>
                                        <p:tav tm="0">
                                          <p:val>
                                            <p:fltVal val="0"/>
                                          </p:val>
                                        </p:tav>
                                        <p:tav tm="100000">
                                          <p:val>
                                            <p:strVal val="#ppt_w"/>
                                          </p:val>
                                        </p:tav>
                                      </p:tavLst>
                                    </p:anim>
                                    <p:anim calcmode="lin" valueType="num">
                                      <p:cBhvr>
                                        <p:cTn id="20" dur="500" fill="hold"/>
                                        <p:tgtEl>
                                          <p:spTgt spid="3073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anim calcmode="lin" valueType="num">
                                      <p:cBhvr>
                                        <p:cTn id="25" dur="500" fill="hold"/>
                                        <p:tgtEl>
                                          <p:spTgt spid="30730"/>
                                        </p:tgtEl>
                                        <p:attrNameLst>
                                          <p:attrName>ppt_w</p:attrName>
                                        </p:attrNameLst>
                                      </p:cBhvr>
                                      <p:tavLst>
                                        <p:tav tm="0">
                                          <p:val>
                                            <p:fltVal val="0"/>
                                          </p:val>
                                        </p:tav>
                                        <p:tav tm="100000">
                                          <p:val>
                                            <p:strVal val="#ppt_w"/>
                                          </p:val>
                                        </p:tav>
                                      </p:tavLst>
                                    </p:anim>
                                    <p:anim calcmode="lin" valueType="num">
                                      <p:cBhvr>
                                        <p:cTn id="26" dur="500" fill="hold"/>
                                        <p:tgtEl>
                                          <p:spTgt spid="3073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0731"/>
                                        </p:tgtEl>
                                      </p:cBhvr>
                                    </p:animEffect>
                                    <p:set>
                                      <p:cBhvr>
                                        <p:cTn id="34" dur="1" fill="hold">
                                          <p:stCondLst>
                                            <p:cond delay="1999"/>
                                          </p:stCondLst>
                                        </p:cTn>
                                        <p:tgtEl>
                                          <p:spTgt spid="3073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0732"/>
                                        </p:tgtEl>
                                      </p:cBhvr>
                                    </p:animEffect>
                                    <p:set>
                                      <p:cBhvr>
                                        <p:cTn id="37" dur="1" fill="hold">
                                          <p:stCondLst>
                                            <p:cond delay="1999"/>
                                          </p:stCondLst>
                                        </p:cTn>
                                        <p:tgtEl>
                                          <p:spTgt spid="3073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30730"/>
                                        </p:tgtEl>
                                      </p:cBhvr>
                                    </p:animEffect>
                                    <p:set>
                                      <p:cBhvr>
                                        <p:cTn id="40" dur="1" fill="hold">
                                          <p:stCondLst>
                                            <p:cond delay="1999"/>
                                          </p:stCondLst>
                                        </p:cTn>
                                        <p:tgtEl>
                                          <p:spTgt spid="307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75"/>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wipe(down)">
                                      <p:cBhvr>
                                        <p:cTn id="47" dur="500"/>
                                        <p:tgtEl>
                                          <p:spTgt spid="153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blinds(horizontal)">
                                      <p:cBhvr>
                                        <p:cTn id="52" dur="500"/>
                                        <p:tgtEl>
                                          <p:spTgt spid="153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537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3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3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7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30" grpId="0" animBg="1"/>
      <p:bldP spid="30730" grpId="1" animBg="1"/>
      <p:bldP spid="30731" grpId="0" animBg="1"/>
      <p:bldP spid="30731" grpId="1" animBg="1"/>
      <p:bldP spid="30732" grpId="0" animBg="1"/>
      <p:bldP spid="30732" grpId="1" animBg="1"/>
      <p:bldP spid="2" grpId="0" animBg="1"/>
      <p:bldP spid="2" grpId="1" animBg="1"/>
      <p:bldP spid="15374" grpId="0" animBg="1"/>
      <p:bldP spid="15374" grpId="1" animBg="1"/>
      <p:bldP spid="15375" grpId="0" animBg="1"/>
      <p:bldP spid="15375" grpId="1" animBg="1"/>
      <p:bldP spid="15376" grpId="0" animBg="1"/>
      <p:bldP spid="1537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srcRect l="5182" t="24486" r="7585" b="6636"/>
          <a:stretch>
            <a:fillRect/>
          </a:stretch>
        </p:blipFill>
        <p:spPr bwMode="auto">
          <a:xfrm>
            <a:off x="1620838" y="1628775"/>
            <a:ext cx="6480175" cy="5003800"/>
          </a:xfrm>
          <a:prstGeom prst="rect">
            <a:avLst/>
          </a:prstGeom>
          <a:noFill/>
          <a:ln w="15875">
            <a:noFill/>
            <a:miter lim="800000"/>
            <a:headEnd/>
            <a:tailEnd/>
          </a:ln>
        </p:spPr>
      </p:pic>
      <p:sp>
        <p:nvSpPr>
          <p:cNvPr id="18435" name="Rectangle 2"/>
          <p:cNvSpPr>
            <a:spLocks noGrp="1" noChangeArrowheads="1"/>
          </p:cNvSpPr>
          <p:nvPr>
            <p:ph type="title"/>
          </p:nvPr>
        </p:nvSpPr>
        <p:spPr/>
        <p:txBody>
          <a:bodyPr/>
          <a:lstStyle/>
          <a:p>
            <a:pPr algn="ctr" eaLnBrk="1" hangingPunct="1"/>
            <a:r>
              <a:rPr lang="en-GB" sz="3200" smtClean="0"/>
              <a:t>Procédures et</a:t>
            </a:r>
            <a:br>
              <a:rPr lang="en-GB" sz="3200" smtClean="0"/>
            </a:br>
            <a:r>
              <a:rPr lang="en-GB" sz="3200" smtClean="0"/>
              <a:t> programme principal</a:t>
            </a:r>
          </a:p>
        </p:txBody>
      </p:sp>
      <p:sp>
        <p:nvSpPr>
          <p:cNvPr id="44037" name="Rectangle 5"/>
          <p:cNvSpPr>
            <a:spLocks noChangeArrowheads="1"/>
          </p:cNvSpPr>
          <p:nvPr/>
        </p:nvSpPr>
        <p:spPr bwMode="auto">
          <a:xfrm>
            <a:off x="1619250" y="1700213"/>
            <a:ext cx="3240088" cy="288925"/>
          </a:xfrm>
          <a:prstGeom prst="rect">
            <a:avLst/>
          </a:prstGeom>
          <a:noFill/>
          <a:ln w="15875">
            <a:solidFill>
              <a:srgbClr val="FF0000"/>
            </a:solidFill>
            <a:miter lim="800000"/>
            <a:headEnd/>
            <a:tailEnd/>
          </a:ln>
        </p:spPr>
        <p:txBody>
          <a:bodyPr wrap="none" anchor="ctr"/>
          <a:lstStyle/>
          <a:p>
            <a:endParaRPr lang="fr-FR"/>
          </a:p>
        </p:txBody>
      </p:sp>
      <p:sp>
        <p:nvSpPr>
          <p:cNvPr id="44038" name="Rectangle 6"/>
          <p:cNvSpPr>
            <a:spLocks noChangeArrowheads="1"/>
          </p:cNvSpPr>
          <p:nvPr/>
        </p:nvSpPr>
        <p:spPr bwMode="auto">
          <a:xfrm>
            <a:off x="1547813" y="5373688"/>
            <a:ext cx="5976937" cy="1223962"/>
          </a:xfrm>
          <a:prstGeom prst="rect">
            <a:avLst/>
          </a:prstGeom>
          <a:noFill/>
          <a:ln w="15875">
            <a:solidFill>
              <a:srgbClr val="FF0000"/>
            </a:solidFill>
            <a:miter lim="800000"/>
            <a:headEnd/>
            <a:tailEnd/>
          </a:ln>
        </p:spPr>
        <p:txBody>
          <a:bodyPr wrap="none" anchor="ctr"/>
          <a:lstStyle/>
          <a:p>
            <a:endParaRPr lang="fr-FR"/>
          </a:p>
        </p:txBody>
      </p:sp>
      <p:sp>
        <p:nvSpPr>
          <p:cNvPr id="44040" name="Rectangle 8"/>
          <p:cNvSpPr>
            <a:spLocks noChangeArrowheads="1"/>
          </p:cNvSpPr>
          <p:nvPr/>
        </p:nvSpPr>
        <p:spPr bwMode="auto">
          <a:xfrm>
            <a:off x="1763713" y="2133600"/>
            <a:ext cx="6048375" cy="2303463"/>
          </a:xfrm>
          <a:prstGeom prst="rect">
            <a:avLst/>
          </a:prstGeom>
          <a:noFill/>
          <a:ln w="15875">
            <a:solidFill>
              <a:srgbClr val="99CCCC"/>
            </a:solidFill>
            <a:miter lim="800000"/>
            <a:headEnd/>
            <a:tailEnd/>
          </a:ln>
        </p:spPr>
        <p:txBody>
          <a:bodyPr wrap="none" anchor="ctr"/>
          <a:lstStyle/>
          <a:p>
            <a:endParaRPr lang="fr-FR"/>
          </a:p>
        </p:txBody>
      </p:sp>
      <p:sp>
        <p:nvSpPr>
          <p:cNvPr id="44041" name="Rectangle 9"/>
          <p:cNvSpPr>
            <a:spLocks noChangeArrowheads="1"/>
          </p:cNvSpPr>
          <p:nvPr/>
        </p:nvSpPr>
        <p:spPr bwMode="auto">
          <a:xfrm>
            <a:off x="1763713" y="4581525"/>
            <a:ext cx="6048375" cy="719138"/>
          </a:xfrm>
          <a:prstGeom prst="rect">
            <a:avLst/>
          </a:prstGeom>
          <a:noFill/>
          <a:ln w="15875">
            <a:solidFill>
              <a:srgbClr val="99CCCC"/>
            </a:solidFill>
            <a:miter lim="800000"/>
            <a:headEnd/>
            <a:tailEnd/>
          </a:ln>
        </p:spPr>
        <p:txBody>
          <a:bodyPr wrap="none" anchor="ctr"/>
          <a:lstStyle/>
          <a:p>
            <a:endParaRPr lang="fr-FR"/>
          </a:p>
        </p:txBody>
      </p:sp>
      <p:sp>
        <p:nvSpPr>
          <p:cNvPr id="44042" name="Oval 10"/>
          <p:cNvSpPr>
            <a:spLocks noChangeArrowheads="1"/>
          </p:cNvSpPr>
          <p:nvPr/>
        </p:nvSpPr>
        <p:spPr bwMode="auto">
          <a:xfrm>
            <a:off x="4125913" y="3016250"/>
            <a:ext cx="3529012" cy="504825"/>
          </a:xfrm>
          <a:prstGeom prst="ellipse">
            <a:avLst/>
          </a:prstGeom>
          <a:noFill/>
          <a:ln w="38100">
            <a:solidFill>
              <a:srgbClr val="FF0000"/>
            </a:solidFill>
            <a:round/>
            <a:headEnd/>
            <a:tailEnd/>
          </a:ln>
        </p:spPr>
        <p:txBody>
          <a:bodyPr wrap="none" anchor="ctr"/>
          <a:lstStyle/>
          <a:p>
            <a:endParaRPr lang="fr-FR"/>
          </a:p>
        </p:txBody>
      </p:sp>
      <p:sp>
        <p:nvSpPr>
          <p:cNvPr id="44044" name="Rectangle 12"/>
          <p:cNvSpPr>
            <a:spLocks noChangeArrowheads="1"/>
          </p:cNvSpPr>
          <p:nvPr/>
        </p:nvSpPr>
        <p:spPr bwMode="auto">
          <a:xfrm>
            <a:off x="1763713" y="4581525"/>
            <a:ext cx="6048375" cy="719138"/>
          </a:xfrm>
          <a:prstGeom prst="rect">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0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40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404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40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42"/>
                                        </p:tgtEl>
                                        <p:attrNameLst>
                                          <p:attrName>style.visibility</p:attrName>
                                        </p:attrNameLst>
                                      </p:cBhvr>
                                      <p:to>
                                        <p:strVal val="visible"/>
                                      </p:to>
                                    </p:set>
                                    <p:anim calcmode="lin" valueType="num">
                                      <p:cBhvr>
                                        <p:cTn id="33" dur="500" fill="hold"/>
                                        <p:tgtEl>
                                          <p:spTgt spid="44042"/>
                                        </p:tgtEl>
                                        <p:attrNameLst>
                                          <p:attrName>ppt_w</p:attrName>
                                        </p:attrNameLst>
                                      </p:cBhvr>
                                      <p:tavLst>
                                        <p:tav tm="0">
                                          <p:val>
                                            <p:fltVal val="0"/>
                                          </p:val>
                                        </p:tav>
                                        <p:tav tm="100000">
                                          <p:val>
                                            <p:strVal val="#ppt_w"/>
                                          </p:val>
                                        </p:tav>
                                      </p:tavLst>
                                    </p:anim>
                                    <p:anim calcmode="lin" valueType="num">
                                      <p:cBhvr>
                                        <p:cTn id="34" dur="500" fill="hold"/>
                                        <p:tgtEl>
                                          <p:spTgt spid="4404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000"/>
                                        <p:tgtEl>
                                          <p:spTgt spid="44042"/>
                                        </p:tgtEl>
                                      </p:cBhvr>
                                    </p:animEffect>
                                    <p:set>
                                      <p:cBhvr>
                                        <p:cTn id="43" dur="1" fill="hold">
                                          <p:stCondLst>
                                            <p:cond delay="1999"/>
                                          </p:stCondLst>
                                        </p:cTn>
                                        <p:tgtEl>
                                          <p:spTgt spid="440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44044"/>
                                        </p:tgtEl>
                                      </p:cBhvr>
                                    </p:animEffect>
                                    <p:set>
                                      <p:cBhvr>
                                        <p:cTn id="46" dur="1" fill="hold">
                                          <p:stCondLst>
                                            <p:cond delay="1999"/>
                                          </p:stCondLst>
                                        </p:cTn>
                                        <p:tgtEl>
                                          <p:spTgt spid="44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P spid="44038" grpId="0" animBg="1"/>
      <p:bldP spid="44038" grpId="1" animBg="1"/>
      <p:bldP spid="44040" grpId="0" animBg="1"/>
      <p:bldP spid="44040" grpId="1" animBg="1"/>
      <p:bldP spid="44041" grpId="0" animBg="1"/>
      <p:bldP spid="44041" grpId="1" animBg="1"/>
      <p:bldP spid="44042" grpId="0" animBg="1"/>
      <p:bldP spid="44042" grpId="1" animBg="1"/>
      <p:bldP spid="44044" grpId="0" animBg="1"/>
      <p:bldP spid="440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Programme dans plusieurs fichiers</a:t>
            </a:r>
          </a:p>
        </p:txBody>
      </p:sp>
      <p:pic>
        <p:nvPicPr>
          <p:cNvPr id="19459" name="Picture 4"/>
          <p:cNvPicPr>
            <a:picLocks noChangeAspect="1" noChangeArrowheads="1"/>
          </p:cNvPicPr>
          <p:nvPr/>
        </p:nvPicPr>
        <p:blipFill>
          <a:blip r:embed="rId3"/>
          <a:srcRect l="5159" t="36278" r="17523" b="8595"/>
          <a:stretch>
            <a:fillRect/>
          </a:stretch>
        </p:blipFill>
        <p:spPr bwMode="auto">
          <a:xfrm>
            <a:off x="1042988" y="2133600"/>
            <a:ext cx="7416800" cy="4054475"/>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ctr" eaLnBrk="1" hangingPunct="1"/>
            <a:r>
              <a:rPr lang="en-GB" dirty="0" smtClean="0"/>
              <a:t>Mon premier programme </a:t>
            </a:r>
            <a:r>
              <a:rPr lang="en-GB" dirty="0" err="1" smtClean="0"/>
              <a:t>Tcl</a:t>
            </a:r>
            <a:r>
              <a:rPr lang="en-GB" dirty="0" smtClean="0"/>
              <a:t/>
            </a:r>
            <a:br>
              <a:rPr lang="en-GB" dirty="0" smtClean="0"/>
            </a:br>
            <a:r>
              <a:rPr lang="en-GB" sz="2000" dirty="0" smtClean="0"/>
              <a:t>(</a:t>
            </a:r>
            <a:r>
              <a:rPr lang="en-GB" sz="2000" dirty="0" err="1" smtClean="0"/>
              <a:t>si</a:t>
            </a:r>
            <a:r>
              <a:rPr lang="en-GB" sz="2000" dirty="0" smtClean="0"/>
              <a:t> </a:t>
            </a:r>
            <a:r>
              <a:rPr lang="en-GB" sz="2000" dirty="0" err="1" smtClean="0"/>
              <a:t>je</a:t>
            </a:r>
            <a:r>
              <a:rPr lang="en-GB" sz="2000" dirty="0" smtClean="0"/>
              <a:t> </a:t>
            </a:r>
            <a:r>
              <a:rPr lang="en-GB" sz="2000" dirty="0" err="1" smtClean="0"/>
              <a:t>m’appelle</a:t>
            </a:r>
            <a:r>
              <a:rPr lang="en-GB" sz="2000" dirty="0" smtClean="0"/>
              <a:t> </a:t>
            </a:r>
            <a:r>
              <a:rPr lang="en-GB" sz="2000" dirty="0" err="1" smtClean="0"/>
              <a:t>arthur</a:t>
            </a:r>
            <a:r>
              <a:rPr lang="en-GB" sz="2000" dirty="0" smtClean="0"/>
              <a:t>)</a:t>
            </a:r>
          </a:p>
        </p:txBody>
      </p:sp>
      <p:sp>
        <p:nvSpPr>
          <p:cNvPr id="64515" name="Rectangle 3"/>
          <p:cNvSpPr>
            <a:spLocks noGrp="1" noChangeArrowheads="1"/>
          </p:cNvSpPr>
          <p:nvPr>
            <p:ph type="body" idx="4294967295"/>
          </p:nvPr>
        </p:nvSpPr>
        <p:spPr>
          <a:xfrm>
            <a:off x="1370013" y="1827213"/>
            <a:ext cx="7313612" cy="4770437"/>
          </a:xfrm>
        </p:spPr>
        <p:txBody>
          <a:bodyPr/>
          <a:lstStyle/>
          <a:p>
            <a:pPr eaLnBrk="1" hangingPunct="1">
              <a:lnSpc>
                <a:spcPct val="90000"/>
              </a:lnSpc>
              <a:buFont typeface="Wingdings" pitchFamily="2" charset="2"/>
              <a:buNone/>
            </a:pPr>
            <a:r>
              <a:rPr lang="en-GB" sz="2500" b="1" dirty="0" err="1" smtClean="0">
                <a:latin typeface="Courier New" pitchFamily="49" charset="0"/>
                <a:cs typeface="Courier New" pitchFamily="49" charset="0"/>
              </a:rPr>
              <a:t>ssh</a:t>
            </a:r>
            <a:r>
              <a:rPr lang="en-GB" sz="2500" b="1" dirty="0" smtClean="0">
                <a:latin typeface="Courier New" pitchFamily="49" charset="0"/>
                <a:cs typeface="Courier New" pitchFamily="49" charset="0"/>
              </a:rPr>
              <a:t> –X </a:t>
            </a:r>
            <a:r>
              <a:rPr lang="en-GB" sz="2500" b="1" dirty="0" err="1" smtClean="0">
                <a:latin typeface="Courier New" pitchFamily="49" charset="0"/>
                <a:cs typeface="Courier New" pitchFamily="49" charset="0"/>
              </a:rPr>
              <a:t>arthur@ssh.lbgi.fr</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pwd</a:t>
            </a:r>
            <a:r>
              <a:rPr lang="en-GB" sz="2500" b="1" dirty="0" smtClean="0">
                <a:latin typeface="Courier New" pitchFamily="49" charset="0"/>
                <a:cs typeface="Courier New" pitchFamily="49" charset="0"/>
              </a:rPr>
              <a:t>        </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mkdir</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cd</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gedit</a:t>
            </a:r>
            <a:r>
              <a:rPr lang="en-GB" sz="2500" b="1" dirty="0" smtClean="0">
                <a:latin typeface="Courier New" pitchFamily="49" charset="0"/>
                <a:cs typeface="Courier New" pitchFamily="49" charset="0"/>
              </a:rPr>
              <a:t> A1.tcl  &amp;</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usr/local/bin/tclsh</a:t>
            </a:r>
            <a:endParaRPr lang="en-GB" sz="2100" dirty="0" smtClean="0">
              <a:latin typeface="Courier New" pitchFamily="49" charset="0"/>
              <a:cs typeface="Courier New" pitchFamily="49" charset="0"/>
            </a:endParaRPr>
          </a:p>
          <a:p>
            <a:pPr lvl="1" eaLnBrk="1" hangingPunct="1">
              <a:lnSpc>
                <a:spcPct val="90000"/>
              </a:lnSpc>
              <a:buFont typeface="Wingdings" pitchFamily="2" charset="2"/>
              <a:buNone/>
            </a:pPr>
            <a:r>
              <a:rPr lang="en-GB" sz="2100" dirty="0" smtClean="0">
                <a:latin typeface="Courier New" pitchFamily="49" charset="0"/>
                <a:cs typeface="Courier New" pitchFamily="49" charset="0"/>
              </a:rPr>
              <a:t> puts “</a:t>
            </a:r>
            <a:r>
              <a:rPr lang="en-GB" sz="2100" dirty="0" err="1" smtClean="0">
                <a:latin typeface="Courier New" pitchFamily="49" charset="0"/>
                <a:cs typeface="Courier New" pitchFamily="49" charset="0"/>
              </a:rPr>
              <a:t>Coucou</a:t>
            </a:r>
            <a:r>
              <a:rPr lang="en-GB" sz="2100" dirty="0" smtClean="0">
                <a:latin typeface="Courier New" pitchFamily="49" charset="0"/>
                <a:cs typeface="Courier New" pitchFamily="49" charset="0"/>
              </a:rPr>
              <a:t>”</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exit</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chmod</a:t>
            </a:r>
            <a:r>
              <a:rPr lang="en-GB" sz="2500" b="1" dirty="0" smtClean="0">
                <a:latin typeface="Courier New" pitchFamily="49" charset="0"/>
                <a:cs typeface="Courier New" pitchFamily="49" charset="0"/>
              </a:rPr>
              <a:t> 755 A1.tcl</a:t>
            </a:r>
          </a:p>
          <a:p>
            <a:pPr eaLnBrk="1" hangingPunct="1">
              <a:lnSpc>
                <a:spcPct val="90000"/>
              </a:lnSpc>
              <a:buFont typeface="Wingdings" pitchFamily="2" charset="2"/>
              <a:buNone/>
            </a:pPr>
            <a:r>
              <a:rPr lang="en-GB" sz="2500" b="1" dirty="0" smtClean="0">
                <a:latin typeface="Courier New" pitchFamily="49" charset="0"/>
                <a:cs typeface="Courier New" pitchFamily="49" charset="0"/>
              </a:rPr>
              <a:t>A1.tcl</a:t>
            </a:r>
          </a:p>
        </p:txBody>
      </p:sp>
      <p:sp>
        <p:nvSpPr>
          <p:cNvPr id="165896" name="AutoShape 8"/>
          <p:cNvSpPr>
            <a:spLocks noChangeArrowheads="1"/>
          </p:cNvSpPr>
          <p:nvPr/>
        </p:nvSpPr>
        <p:spPr bwMode="auto">
          <a:xfrm flipV="1">
            <a:off x="271463" y="3933825"/>
            <a:ext cx="1008062" cy="2374900"/>
          </a:xfrm>
          <a:prstGeom prst="curvedRightArrow">
            <a:avLst>
              <a:gd name="adj1" fmla="val 47118"/>
              <a:gd name="adj2" fmla="val 94236"/>
              <a:gd name="adj3" fmla="val 33269"/>
            </a:avLst>
          </a:prstGeom>
          <a:noFill/>
          <a:ln w="38100">
            <a:solidFill>
              <a:srgbClr val="FF0000"/>
            </a:solidFill>
            <a:miter lim="800000"/>
            <a:headEnd/>
            <a:tailEnd/>
          </a:ln>
        </p:spPr>
        <p:txBody>
          <a:bodyPr rot="10800000" wrap="none" anchor="ctr"/>
          <a:lstStyle/>
          <a:p>
            <a:endParaRPr lang="fr-FR"/>
          </a:p>
        </p:txBody>
      </p:sp>
      <p:sp>
        <p:nvSpPr>
          <p:cNvPr id="68614" name="Rectangle 6"/>
          <p:cNvSpPr>
            <a:spLocks noChangeArrowheads="1"/>
          </p:cNvSpPr>
          <p:nvPr/>
        </p:nvSpPr>
        <p:spPr bwMode="auto">
          <a:xfrm>
            <a:off x="1403350" y="5373688"/>
            <a:ext cx="4321175" cy="358775"/>
          </a:xfrm>
          <a:prstGeom prst="rect">
            <a:avLst/>
          </a:prstGeom>
          <a:solidFill>
            <a:schemeClr val="bg1"/>
          </a:solidFill>
          <a:ln w="38100">
            <a:noFill/>
            <a:miter lim="800000"/>
            <a:headEnd/>
            <a:tailEnd/>
          </a:ln>
        </p:spPr>
        <p:txBody>
          <a:bodyPr wrap="none" anchor="ctr"/>
          <a:lstStyle/>
          <a:p>
            <a:endParaRPr lang="fr-FR"/>
          </a:p>
        </p:txBody>
      </p:sp>
      <p:sp>
        <p:nvSpPr>
          <p:cNvPr id="68616" name="Text Box 8"/>
          <p:cNvSpPr txBox="1">
            <a:spLocks noChangeArrowheads="1"/>
          </p:cNvSpPr>
          <p:nvPr/>
        </p:nvSpPr>
        <p:spPr bwMode="auto">
          <a:xfrm>
            <a:off x="4932363" y="4797425"/>
            <a:ext cx="4032250" cy="366713"/>
          </a:xfrm>
          <a:prstGeom prst="rect">
            <a:avLst/>
          </a:prstGeom>
          <a:noFill/>
          <a:ln w="38100">
            <a:noFill/>
            <a:miter lim="800000"/>
            <a:headEnd/>
            <a:tailEnd/>
          </a:ln>
        </p:spPr>
        <p:txBody>
          <a:bodyPr>
            <a:spAutoFit/>
          </a:bodyPr>
          <a:lstStyle/>
          <a:p>
            <a:pPr>
              <a:spcBef>
                <a:spcPct val="50000"/>
              </a:spcBef>
            </a:pPr>
            <a:r>
              <a:rPr lang="en-GB">
                <a:solidFill>
                  <a:srgbClr val="FF3300"/>
                </a:solidFill>
              </a:rPr>
              <a:t>Enregister ou </a:t>
            </a:r>
            <a:r>
              <a:rPr lang="en-GB" i="1">
                <a:solidFill>
                  <a:srgbClr val="FF3300"/>
                </a:solidFill>
              </a:rPr>
              <a:t> Control S</a:t>
            </a:r>
          </a:p>
        </p:txBody>
      </p:sp>
    </p:spTree>
    <p:extLst>
      <p:ext uri="{BB962C8B-B14F-4D97-AF65-F5344CB8AC3E}">
        <p14:creationId xmlns:p14="http://schemas.microsoft.com/office/powerpoint/2010/main" val="6942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65896"/>
                                        </p:tgtEl>
                                        <p:attrNameLst>
                                          <p:attrName>style.visibility</p:attrName>
                                        </p:attrNameLst>
                                      </p:cBhvr>
                                      <p:to>
                                        <p:strVal val="visible"/>
                                      </p:to>
                                    </p:set>
                                    <p:anim calcmode="lin" valueType="num">
                                      <p:cBhvr>
                                        <p:cTn id="11" dur="1000" fill="hold"/>
                                        <p:tgtEl>
                                          <p:spTgt spid="165896"/>
                                        </p:tgtEl>
                                        <p:attrNameLst>
                                          <p:attrName>ppt_w</p:attrName>
                                        </p:attrNameLst>
                                      </p:cBhvr>
                                      <p:tavLst>
                                        <p:tav tm="0">
                                          <p:val>
                                            <p:fltVal val="0"/>
                                          </p:val>
                                        </p:tav>
                                        <p:tav tm="100000">
                                          <p:val>
                                            <p:strVal val="#ppt_w"/>
                                          </p:val>
                                        </p:tav>
                                      </p:tavLst>
                                    </p:anim>
                                    <p:anim calcmode="lin" valueType="num">
                                      <p:cBhvr>
                                        <p:cTn id="12" dur="1000" fill="hold"/>
                                        <p:tgtEl>
                                          <p:spTgt spid="165896"/>
                                        </p:tgtEl>
                                        <p:attrNameLst>
                                          <p:attrName>ppt_h</p:attrName>
                                        </p:attrNameLst>
                                      </p:cBhvr>
                                      <p:tavLst>
                                        <p:tav tm="0">
                                          <p:val>
                                            <p:fltVal val="0"/>
                                          </p:val>
                                        </p:tav>
                                        <p:tav tm="100000">
                                          <p:val>
                                            <p:strVal val="#ppt_h"/>
                                          </p:val>
                                        </p:tav>
                                      </p:tavLst>
                                    </p:anim>
                                    <p:anim calcmode="lin" valueType="num">
                                      <p:cBhvr>
                                        <p:cTn id="13"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5896"/>
                                        </p:tgtEl>
                                        <p:attrNameLst>
                                          <p:attrName>ppt_y</p:attrName>
                                        </p:attrNameLst>
                                      </p:cBhvr>
                                      <p:tavLst>
                                        <p:tav tm="0" fmla="#ppt_y+(sin(-2*pi*(1-$))*-#ppt_x+cos(-2*pi*(1-$))*(1-#ppt_y))*(1-$)">
                                          <p:val>
                                            <p:fltVal val="0"/>
                                          </p:val>
                                        </p:tav>
                                        <p:tav tm="100000">
                                          <p:val>
                                            <p:fltVal val="1"/>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fade">
                                      <p:cBhvr>
                                        <p:cTn id="17" dur="2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P spid="68614" grpId="0" animBg="1"/>
      <p:bldP spid="686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116013" y="301625"/>
            <a:ext cx="7200900" cy="606425"/>
          </a:xfrm>
        </p:spPr>
        <p:txBody>
          <a:bodyPr/>
          <a:lstStyle/>
          <a:p>
            <a:pPr algn="ctr" eaLnBrk="1" hangingPunct="1"/>
            <a:r>
              <a:rPr lang="en-GB" sz="2400" dirty="0" smtClean="0"/>
              <a:t>Un </a:t>
            </a:r>
            <a:r>
              <a:rPr lang="en-GB" sz="2400" dirty="0" err="1" smtClean="0"/>
              <a:t>exemple</a:t>
            </a:r>
            <a:r>
              <a:rPr lang="en-GB" sz="2400" dirty="0" smtClean="0"/>
              <a:t> </a:t>
            </a:r>
            <a:r>
              <a:rPr lang="en-GB" sz="2400" dirty="0" err="1" smtClean="0"/>
              <a:t>très</a:t>
            </a:r>
            <a:r>
              <a:rPr lang="en-GB" sz="2400" dirty="0" smtClean="0"/>
              <a:t> simple </a:t>
            </a:r>
            <a:r>
              <a:rPr lang="en-GB" sz="2400" dirty="0" err="1" smtClean="0"/>
              <a:t>utilisant</a:t>
            </a:r>
            <a:r>
              <a:rPr lang="en-GB" sz="2400" dirty="0" smtClean="0"/>
              <a:t> </a:t>
            </a:r>
            <a:br>
              <a:rPr lang="en-GB" sz="2400" dirty="0" smtClean="0"/>
            </a:br>
            <a:r>
              <a:rPr lang="en-GB" sz="2400" dirty="0" smtClean="0"/>
              <a:t>des </a:t>
            </a:r>
            <a:r>
              <a:rPr lang="en-GB" sz="2400" dirty="0" err="1" smtClean="0"/>
              <a:t>chaînes</a:t>
            </a:r>
            <a:r>
              <a:rPr lang="en-GB" sz="2400" dirty="0" smtClean="0"/>
              <a:t> de </a:t>
            </a:r>
            <a:r>
              <a:rPr lang="en-GB" sz="2400" dirty="0" err="1" smtClean="0"/>
              <a:t>caractères</a:t>
            </a:r>
            <a:endParaRPr lang="en-GB" sz="2400" dirty="0" smtClean="0"/>
          </a:p>
        </p:txBody>
      </p:sp>
      <p:pic>
        <p:nvPicPr>
          <p:cNvPr id="65539" name="Picture 4"/>
          <p:cNvPicPr>
            <a:picLocks noChangeAspect="1" noChangeArrowheads="1"/>
          </p:cNvPicPr>
          <p:nvPr/>
        </p:nvPicPr>
        <p:blipFill>
          <a:blip r:embed="rId3"/>
          <a:srcRect l="7961" t="28775" r="15994" b="7658"/>
          <a:stretch>
            <a:fillRect/>
          </a:stretch>
        </p:blipFill>
        <p:spPr bwMode="auto">
          <a:xfrm>
            <a:off x="1003300" y="1598613"/>
            <a:ext cx="4792663" cy="4783137"/>
          </a:xfrm>
          <a:prstGeom prst="rect">
            <a:avLst/>
          </a:prstGeom>
          <a:noFill/>
          <a:ln w="38100">
            <a:noFill/>
            <a:miter lim="800000"/>
            <a:headEnd/>
            <a:tailEnd/>
          </a:ln>
        </p:spPr>
      </p:pic>
      <p:pic>
        <p:nvPicPr>
          <p:cNvPr id="113671" name="Picture 7"/>
          <p:cNvPicPr>
            <a:picLocks noChangeAspect="1" noChangeArrowheads="1"/>
          </p:cNvPicPr>
          <p:nvPr/>
        </p:nvPicPr>
        <p:blipFill>
          <a:blip r:embed="rId4"/>
          <a:srcRect/>
          <a:stretch>
            <a:fillRect/>
          </a:stretch>
        </p:blipFill>
        <p:spPr bwMode="auto">
          <a:xfrm>
            <a:off x="5003800" y="1816100"/>
            <a:ext cx="4032250" cy="2117725"/>
          </a:xfrm>
          <a:prstGeom prst="rect">
            <a:avLst/>
          </a:prstGeom>
          <a:noFill/>
          <a:ln w="38100">
            <a:noFill/>
            <a:miter lim="800000"/>
            <a:headEnd/>
            <a:tailEnd/>
          </a:ln>
        </p:spPr>
      </p:pic>
    </p:spTree>
    <p:extLst>
      <p:ext uri="{BB962C8B-B14F-4D97-AF65-F5344CB8AC3E}">
        <p14:creationId xmlns:p14="http://schemas.microsoft.com/office/powerpoint/2010/main" val="35652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p:cTn id="7" dur="1000" fill="hold"/>
                                        <p:tgtEl>
                                          <p:spTgt spid="113671"/>
                                        </p:tgtEl>
                                        <p:attrNameLst>
                                          <p:attrName>ppt_w</p:attrName>
                                        </p:attrNameLst>
                                      </p:cBhvr>
                                      <p:tavLst>
                                        <p:tav tm="0">
                                          <p:val>
                                            <p:fltVal val="0"/>
                                          </p:val>
                                        </p:tav>
                                        <p:tav tm="100000">
                                          <p:val>
                                            <p:strVal val="#ppt_w"/>
                                          </p:val>
                                        </p:tav>
                                      </p:tavLst>
                                    </p:anim>
                                    <p:anim calcmode="lin" valueType="num">
                                      <p:cBhvr>
                                        <p:cTn id="8" dur="1000" fill="hold"/>
                                        <p:tgtEl>
                                          <p:spTgt spid="113671"/>
                                        </p:tgtEl>
                                        <p:attrNameLst>
                                          <p:attrName>ppt_h</p:attrName>
                                        </p:attrNameLst>
                                      </p:cBhvr>
                                      <p:tavLst>
                                        <p:tav tm="0">
                                          <p:val>
                                            <p:fltVal val="0"/>
                                          </p:val>
                                        </p:tav>
                                        <p:tav tm="100000">
                                          <p:val>
                                            <p:strVal val="#ppt_h"/>
                                          </p:val>
                                        </p:tav>
                                      </p:tavLst>
                                    </p:anim>
                                    <p:anim calcmode="lin" valueType="num">
                                      <p:cBhvr>
                                        <p:cTn id="9" dur="1000" fill="hold"/>
                                        <p:tgtEl>
                                          <p:spTgt spid="1136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66563"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66564"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66565"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66566"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6567"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6568"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6569"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6570"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6571"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6572"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6573"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6574"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6575"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6576"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6577"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6578"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6579"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6580"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Tree>
    <p:extLst>
      <p:ext uri="{BB962C8B-B14F-4D97-AF65-F5344CB8AC3E}">
        <p14:creationId xmlns:p14="http://schemas.microsoft.com/office/powerpoint/2010/main" val="151655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algn="ctr" eaLnBrk="1" hangingPunct="1"/>
            <a:r>
              <a:rPr lang="en-GB" sz="3200" smtClean="0"/>
              <a:t>Les tâches les plus courantes </a:t>
            </a:r>
            <a:br>
              <a:rPr lang="en-GB" sz="3200" smtClean="0"/>
            </a:br>
            <a:r>
              <a:rPr lang="en-GB" sz="3200" smtClean="0"/>
              <a:t>(90% du nécessaire)</a:t>
            </a:r>
          </a:p>
        </p:txBody>
      </p:sp>
      <p:sp>
        <p:nvSpPr>
          <p:cNvPr id="166915" name="Rectangle 3"/>
          <p:cNvSpPr>
            <a:spLocks noGrp="1" noChangeArrowheads="1"/>
          </p:cNvSpPr>
          <p:nvPr>
            <p:ph type="body" idx="4294967295"/>
          </p:nvPr>
        </p:nvSpPr>
        <p:spPr>
          <a:xfrm>
            <a:off x="1370013" y="1827213"/>
            <a:ext cx="7313612" cy="4554537"/>
          </a:xfrm>
        </p:spPr>
        <p:txBody>
          <a:bodyPr/>
          <a:lstStyle/>
          <a:p>
            <a:pPr eaLnBrk="1" hangingPunct="1">
              <a:lnSpc>
                <a:spcPct val="90000"/>
              </a:lnSpc>
            </a:pPr>
            <a:r>
              <a:rPr lang="en-GB" sz="2500" dirty="0" smtClean="0"/>
              <a:t>Composer </a:t>
            </a:r>
            <a:r>
              <a:rPr lang="en-GB" sz="2500" dirty="0" err="1" smtClean="0"/>
              <a:t>une</a:t>
            </a:r>
            <a:r>
              <a:rPr lang="en-GB" sz="2500" dirty="0" smtClean="0"/>
              <a:t> </a:t>
            </a:r>
            <a:r>
              <a:rPr lang="en-GB" sz="2500" dirty="0" err="1" smtClean="0"/>
              <a:t>chaîne</a:t>
            </a:r>
            <a:r>
              <a:rPr lang="en-GB" sz="2500" dirty="0" smtClean="0"/>
              <a:t> de </a:t>
            </a:r>
            <a:r>
              <a:rPr lang="en-GB" sz="2500" dirty="0" err="1" smtClean="0"/>
              <a:t>caractères</a:t>
            </a:r>
            <a:endParaRPr lang="en-GB" sz="2500" dirty="0" smtClean="0"/>
          </a:p>
          <a:p>
            <a:pPr eaLnBrk="1" hangingPunct="1">
              <a:lnSpc>
                <a:spcPct val="90000"/>
              </a:lnSpc>
            </a:pPr>
            <a:r>
              <a:rPr lang="en-GB" sz="2500" dirty="0" err="1" smtClean="0"/>
              <a:t>Ouvrir</a:t>
            </a:r>
            <a:r>
              <a:rPr lang="en-GB" sz="2500" dirty="0" smtClean="0"/>
              <a:t>, lire et </a:t>
            </a:r>
            <a:r>
              <a:rPr lang="en-GB" sz="2500" dirty="0" err="1" smtClean="0"/>
              <a:t>fermer</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Ecrire</a:t>
            </a:r>
            <a:r>
              <a:rPr lang="en-GB" sz="2500" dirty="0" smtClean="0"/>
              <a:t> </a:t>
            </a:r>
            <a:r>
              <a:rPr lang="en-GB" sz="2500" dirty="0" err="1" smtClean="0"/>
              <a:t>dans</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Extraire</a:t>
            </a:r>
            <a:r>
              <a:rPr lang="en-GB" sz="2500" dirty="0" smtClean="0"/>
              <a:t> les </a:t>
            </a:r>
            <a:r>
              <a:rPr lang="en-GB" sz="2500" dirty="0" err="1" smtClean="0"/>
              <a:t>informations</a:t>
            </a:r>
            <a:r>
              <a:rPr lang="en-GB" sz="2500" dirty="0" smtClean="0"/>
              <a:t> d’un </a:t>
            </a:r>
            <a:r>
              <a:rPr lang="en-GB" sz="2500" dirty="0" err="1" smtClean="0"/>
              <a:t>fichier</a:t>
            </a:r>
            <a:endParaRPr lang="en-GB" sz="2500" dirty="0" smtClean="0"/>
          </a:p>
          <a:p>
            <a:pPr lvl="1" eaLnBrk="1" hangingPunct="1">
              <a:lnSpc>
                <a:spcPct val="90000"/>
              </a:lnSpc>
            </a:pPr>
            <a:r>
              <a:rPr lang="en-GB" sz="2100" dirty="0" err="1" smtClean="0"/>
              <a:t>Extraire</a:t>
            </a:r>
            <a:r>
              <a:rPr lang="en-GB" sz="2100" dirty="0" smtClean="0"/>
              <a:t> les </a:t>
            </a:r>
            <a:r>
              <a:rPr lang="en-GB" sz="2100" dirty="0" err="1" smtClean="0"/>
              <a:t>colonnes</a:t>
            </a:r>
            <a:r>
              <a:rPr lang="en-GB" sz="2100" dirty="0" smtClean="0"/>
              <a:t> </a:t>
            </a:r>
            <a:r>
              <a:rPr lang="en-GB" sz="2100" dirty="0" err="1" smtClean="0"/>
              <a:t>i</a:t>
            </a:r>
            <a:r>
              <a:rPr lang="en-GB" sz="2100" dirty="0" smtClean="0"/>
              <a:t>, j, k</a:t>
            </a:r>
          </a:p>
          <a:p>
            <a:pPr lvl="1" eaLnBrk="1" hangingPunct="1">
              <a:lnSpc>
                <a:spcPct val="90000"/>
              </a:lnSpc>
            </a:pPr>
            <a:r>
              <a:rPr lang="en-GB" sz="2100" dirty="0" smtClean="0"/>
              <a:t> … les </a:t>
            </a:r>
            <a:r>
              <a:rPr lang="en-GB" sz="2100" dirty="0" err="1" smtClean="0"/>
              <a:t>réécrire</a:t>
            </a:r>
            <a:r>
              <a:rPr lang="en-GB" sz="2100" dirty="0" smtClean="0"/>
              <a:t> k, </a:t>
            </a:r>
            <a:r>
              <a:rPr lang="en-GB" sz="2100" dirty="0" err="1" smtClean="0"/>
              <a:t>i</a:t>
            </a:r>
            <a:r>
              <a:rPr lang="en-GB" sz="2100" dirty="0" smtClean="0"/>
              <a:t>, j</a:t>
            </a:r>
          </a:p>
          <a:p>
            <a:pPr lvl="1" eaLnBrk="1" hangingPunct="1">
              <a:lnSpc>
                <a:spcPct val="90000"/>
              </a:lnSpc>
            </a:pPr>
            <a:r>
              <a:rPr lang="en-GB" sz="2100" dirty="0" err="1" smtClean="0"/>
              <a:t>Trouver</a:t>
            </a:r>
            <a:r>
              <a:rPr lang="en-GB" sz="2100" dirty="0" smtClean="0"/>
              <a:t> </a:t>
            </a:r>
            <a:r>
              <a:rPr lang="en-GB" sz="2100" dirty="0" err="1" smtClean="0"/>
              <a:t>une</a:t>
            </a:r>
            <a:r>
              <a:rPr lang="en-GB" sz="2100" dirty="0" smtClean="0"/>
              <a:t> </a:t>
            </a:r>
            <a:r>
              <a:rPr lang="en-GB" sz="2100" dirty="0" err="1" smtClean="0"/>
              <a:t>ligne</a:t>
            </a:r>
            <a:r>
              <a:rPr lang="en-GB" sz="2100" dirty="0" smtClean="0"/>
              <a:t> </a:t>
            </a:r>
            <a:r>
              <a:rPr lang="en-GB" sz="2100" dirty="0" err="1" smtClean="0"/>
              <a:t>particulière</a:t>
            </a:r>
            <a:endParaRPr lang="en-GB" sz="2100" dirty="0" smtClean="0"/>
          </a:p>
          <a:p>
            <a:pPr eaLnBrk="1" hangingPunct="1">
              <a:lnSpc>
                <a:spcPct val="90000"/>
              </a:lnSpc>
            </a:pPr>
            <a:r>
              <a:rPr lang="en-GB" sz="2500" dirty="0" err="1" smtClean="0"/>
              <a:t>Décomposer</a:t>
            </a:r>
            <a:r>
              <a:rPr lang="en-GB" sz="2500" dirty="0" smtClean="0"/>
              <a:t> un </a:t>
            </a:r>
            <a:r>
              <a:rPr lang="en-GB" sz="2500" dirty="0" err="1" smtClean="0"/>
              <a:t>texte</a:t>
            </a:r>
            <a:endParaRPr lang="en-GB" sz="2500" dirty="0" smtClean="0"/>
          </a:p>
          <a:p>
            <a:pPr lvl="1" eaLnBrk="1" hangingPunct="1">
              <a:lnSpc>
                <a:spcPct val="90000"/>
              </a:lnSpc>
            </a:pPr>
            <a:r>
              <a:rPr lang="en-GB" sz="2100" dirty="0" err="1" smtClean="0"/>
              <a:t>Convertir</a:t>
            </a:r>
            <a:r>
              <a:rPr lang="en-GB" sz="2100" dirty="0" smtClean="0"/>
              <a:t> un </a:t>
            </a:r>
            <a:r>
              <a:rPr lang="en-GB" sz="2100" dirty="0" err="1" smtClean="0"/>
              <a:t>texte</a:t>
            </a:r>
            <a:r>
              <a:rPr lang="en-GB" sz="2100" dirty="0" smtClean="0"/>
              <a:t> en </a:t>
            </a:r>
            <a:r>
              <a:rPr lang="en-GB" sz="2100" dirty="0" err="1" smtClean="0"/>
              <a:t>liste</a:t>
            </a:r>
            <a:r>
              <a:rPr lang="en-GB" sz="2100" dirty="0" smtClean="0"/>
              <a:t>   </a:t>
            </a:r>
            <a:r>
              <a:rPr lang="en-GB" sz="2100" dirty="0" smtClean="0">
                <a:latin typeface="Courier New" panose="02070309020205020404" pitchFamily="49" charset="0"/>
                <a:cs typeface="Courier New" panose="02070309020205020404" pitchFamily="49" charset="0"/>
              </a:rPr>
              <a:t>split</a:t>
            </a:r>
          </a:p>
          <a:p>
            <a:pPr lvl="1" eaLnBrk="1" hangingPunct="1">
              <a:lnSpc>
                <a:spcPct val="90000"/>
              </a:lnSpc>
            </a:pPr>
            <a:r>
              <a:rPr lang="en-GB" sz="2100" dirty="0" smtClean="0"/>
              <a:t>Passer </a:t>
            </a:r>
            <a:r>
              <a:rPr lang="en-GB" sz="2100" dirty="0" err="1" smtClean="0"/>
              <a:t>une</a:t>
            </a:r>
            <a:r>
              <a:rPr lang="en-GB" sz="2100" dirty="0" smtClean="0"/>
              <a:t> </a:t>
            </a:r>
            <a:r>
              <a:rPr lang="en-GB" sz="2100" dirty="0" err="1" smtClean="0"/>
              <a:t>liste</a:t>
            </a:r>
            <a:r>
              <a:rPr lang="en-GB" sz="2100" dirty="0" smtClean="0"/>
              <a:t> </a:t>
            </a:r>
            <a:r>
              <a:rPr lang="en-GB" sz="2100" dirty="0"/>
              <a:t>e</a:t>
            </a:r>
            <a:r>
              <a:rPr lang="en-GB" sz="2100" dirty="0" smtClean="0"/>
              <a:t>n </a:t>
            </a:r>
            <a:r>
              <a:rPr lang="en-GB" sz="2100" dirty="0" err="1" smtClean="0"/>
              <a:t>texte</a:t>
            </a:r>
            <a:r>
              <a:rPr lang="en-GB" sz="2100" dirty="0" smtClean="0"/>
              <a:t>     </a:t>
            </a:r>
            <a:r>
              <a:rPr lang="en-GB" sz="2100" dirty="0" smtClean="0">
                <a:latin typeface="Courier New" panose="02070309020205020404" pitchFamily="49" charset="0"/>
                <a:cs typeface="Courier New" panose="02070309020205020404" pitchFamily="49" charset="0"/>
              </a:rPr>
              <a:t>join</a:t>
            </a:r>
          </a:p>
          <a:p>
            <a:pPr eaLnBrk="1" hangingPunct="1">
              <a:lnSpc>
                <a:spcPct val="90000"/>
              </a:lnSpc>
            </a:pPr>
            <a:r>
              <a:rPr lang="en-GB" sz="2500" dirty="0" err="1" smtClean="0"/>
              <a:t>Collecter</a:t>
            </a:r>
            <a:r>
              <a:rPr lang="en-GB" sz="2500" dirty="0" smtClean="0"/>
              <a:t> les </a:t>
            </a:r>
            <a:r>
              <a:rPr lang="en-GB" sz="2500" dirty="0" err="1" smtClean="0"/>
              <a:t>infos</a:t>
            </a:r>
            <a:r>
              <a:rPr lang="en-GB" sz="2500" dirty="0" smtClean="0"/>
              <a:t> pour </a:t>
            </a:r>
            <a:r>
              <a:rPr lang="en-GB" sz="2500" dirty="0" err="1" smtClean="0"/>
              <a:t>quelque</a:t>
            </a:r>
            <a:r>
              <a:rPr lang="en-GB" sz="2500" dirty="0" smtClean="0"/>
              <a:t> chose</a:t>
            </a:r>
          </a:p>
          <a:p>
            <a:pPr eaLnBrk="1" hangingPunct="1">
              <a:lnSpc>
                <a:spcPct val="90000"/>
              </a:lnSpc>
            </a:pPr>
            <a:r>
              <a:rPr lang="en-GB" sz="2500" dirty="0" smtClean="0"/>
              <a:t>... et </a:t>
            </a:r>
            <a:r>
              <a:rPr lang="en-GB" sz="2500" dirty="0" err="1" smtClean="0"/>
              <a:t>d’autres</a:t>
            </a:r>
            <a:r>
              <a:rPr lang="en-GB" sz="2500" dirty="0" smtClean="0"/>
              <a:t> </a:t>
            </a:r>
            <a:r>
              <a:rPr lang="en-GB" sz="2500" dirty="0" err="1" smtClean="0"/>
              <a:t>trucs</a:t>
            </a:r>
            <a:r>
              <a:rPr lang="en-GB" sz="2500" dirty="0" smtClean="0"/>
              <a:t> et </a:t>
            </a:r>
            <a:r>
              <a:rPr lang="en-GB" sz="2500" dirty="0" err="1" smtClean="0"/>
              <a:t>astuces</a:t>
            </a:r>
            <a:endParaRPr lang="en-GB" sz="2500" dirty="0" smtClean="0"/>
          </a:p>
        </p:txBody>
      </p:sp>
    </p:spTree>
    <p:extLst>
      <p:ext uri="{BB962C8B-B14F-4D97-AF65-F5344CB8AC3E}">
        <p14:creationId xmlns:p14="http://schemas.microsoft.com/office/powerpoint/2010/main" val="12346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69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9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6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algn="ctr" eaLnBrk="1" hangingPunct="1"/>
            <a:r>
              <a:rPr lang="en-GB" sz="3200" dirty="0" smtClean="0"/>
              <a:t>Composer </a:t>
            </a:r>
            <a:r>
              <a:rPr lang="en-GB" sz="3200" dirty="0" err="1" smtClean="0"/>
              <a:t>une</a:t>
            </a:r>
            <a:r>
              <a:rPr lang="en-GB" sz="3200" dirty="0" smtClean="0"/>
              <a:t> </a:t>
            </a:r>
            <a:r>
              <a:rPr lang="en-GB" sz="3200" dirty="0" err="1" smtClean="0"/>
              <a:t>chaîne</a:t>
            </a:r>
            <a:r>
              <a:rPr lang="en-GB" sz="3200" dirty="0" smtClean="0"/>
              <a:t> de </a:t>
            </a:r>
            <a:r>
              <a:rPr lang="en-GB" sz="3200" dirty="0" err="1" smtClean="0"/>
              <a:t>caractères</a:t>
            </a:r>
            <a:r>
              <a:rPr lang="en-GB" sz="3200" dirty="0" smtClean="0"/>
              <a:t/>
            </a:r>
            <a:br>
              <a:rPr lang="en-GB" sz="3200" dirty="0" smtClean="0"/>
            </a:br>
            <a:r>
              <a:rPr lang="en-GB" sz="3200" dirty="0" smtClean="0">
                <a:latin typeface="Courier New" pitchFamily="49" charset="0"/>
                <a:cs typeface="Courier New" pitchFamily="49" charset="0"/>
              </a:rPr>
              <a:t>”</a:t>
            </a:r>
            <a:r>
              <a:rPr lang="en-GB" sz="3200" dirty="0">
                <a:latin typeface="Courier New" pitchFamily="49" charset="0"/>
                <a:cs typeface="Courier New" pitchFamily="49" charset="0"/>
              </a:rPr>
              <a:t> </a:t>
            </a:r>
            <a:r>
              <a:rPr lang="en-GB" sz="3200" dirty="0" smtClean="0">
                <a:latin typeface="Courier New" pitchFamily="49" charset="0"/>
                <a:cs typeface="Courier New" pitchFamily="49" charset="0"/>
              </a:rPr>
              <a:t>”   format   join</a:t>
            </a:r>
            <a:endParaRPr lang="en-GB" sz="3200" dirty="0" smtClean="0"/>
          </a:p>
        </p:txBody>
      </p:sp>
      <p:sp>
        <p:nvSpPr>
          <p:cNvPr id="167939" name="Rectangle 3"/>
          <p:cNvSpPr>
            <a:spLocks noGrp="1" noChangeArrowheads="1"/>
          </p:cNvSpPr>
          <p:nvPr>
            <p:ph type="body" idx="4294967295"/>
          </p:nvPr>
        </p:nvSpPr>
        <p:spPr>
          <a:xfrm>
            <a:off x="1370013" y="1827212"/>
            <a:ext cx="7313612" cy="4410099"/>
          </a:xfrm>
        </p:spPr>
        <p:txBody>
          <a:bodyPr/>
          <a:lstStyle/>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err="1" smtClean="0">
                <a:latin typeface="Courier New" pitchFamily="49" charset="0"/>
                <a:cs typeface="Courier New" pitchFamily="49" charset="0"/>
              </a:rPr>
              <a:t>Moyenne</a:t>
            </a:r>
            <a:r>
              <a:rPr lang="en-GB" sz="2100" dirty="0" smtClean="0">
                <a:latin typeface="Courier New" pitchFamily="49" charset="0"/>
                <a:cs typeface="Courier New" pitchFamily="49" charset="0"/>
              </a:rPr>
              <a:t> de $Nom : $</a:t>
            </a:r>
            <a:r>
              <a:rPr lang="en-GB" sz="2100" dirty="0">
                <a:latin typeface="Courier New" pitchFamily="49" charset="0"/>
                <a:cs typeface="Courier New" pitchFamily="49" charset="0"/>
              </a:rPr>
              <a:t>M/20 </a:t>
            </a:r>
            <a:r>
              <a:rPr lang="en-GB" sz="2100" dirty="0" smtClean="0">
                <a:latin typeface="Courier New" pitchFamily="49" charset="0"/>
                <a:cs typeface="Courier New" pitchFamily="49" charset="0"/>
              </a:rPr>
              <a:t>”</a:t>
            </a:r>
          </a:p>
          <a:p>
            <a:pPr marL="457200" lvl="1" indent="0" eaLnBrk="1" hangingPunct="1">
              <a:lnSpc>
                <a:spcPct val="80000"/>
              </a:lnSpc>
              <a:buNone/>
            </a:pPr>
            <a:r>
              <a:rPr lang="en-GB" sz="2100" dirty="0">
                <a:latin typeface="Courier New" pitchFamily="49" charset="0"/>
                <a:cs typeface="Courier New" pitchFamily="49" charset="0"/>
              </a:rPr>
              <a:t>a</a:t>
            </a:r>
            <a:r>
              <a:rPr lang="en-GB" sz="2100" dirty="0" smtClean="0">
                <a:latin typeface="Courier New" pitchFamily="49" charset="0"/>
                <a:cs typeface="Courier New" pitchFamily="49" charset="0"/>
              </a:rPr>
              <a:t>ppend T ”</a:t>
            </a:r>
            <a:r>
              <a:rPr lang="en-GB" sz="2100" dirty="0" err="1" smtClean="0">
                <a:latin typeface="Courier New" pitchFamily="49" charset="0"/>
                <a:cs typeface="Courier New" pitchFamily="49" charset="0"/>
              </a:rPr>
              <a:t>Admis</a:t>
            </a:r>
            <a:r>
              <a:rPr lang="en-GB" sz="2100" dirty="0" smtClean="0">
                <a:latin typeface="Courier New" pitchFamily="49" charset="0"/>
                <a:cs typeface="Courier New" pitchFamily="49" charset="0"/>
              </a:rPr>
              <a:t> à </a:t>
            </a:r>
            <a:r>
              <a:rPr lang="en-GB" sz="2100" dirty="0" err="1" smtClean="0">
                <a:latin typeface="Courier New" pitchFamily="49" charset="0"/>
                <a:cs typeface="Courier New" pitchFamily="49" charset="0"/>
              </a:rPr>
              <a:t>l’examen</a:t>
            </a:r>
            <a:r>
              <a:rPr lang="en-GB" sz="2100" dirty="0" smtClean="0">
                <a:latin typeface="Courier New" pitchFamily="49" charset="0"/>
                <a:cs typeface="Courier New" pitchFamily="49" charset="0"/>
              </a:rPr>
              <a:t>”</a:t>
            </a:r>
            <a:r>
              <a:rPr lang="en-GB" sz="2100" b="1" dirty="0" smtClean="0"/>
              <a:t> </a:t>
            </a:r>
          </a:p>
          <a:p>
            <a:pPr lvl="1" eaLnBrk="1" hangingPunct="1">
              <a:lnSpc>
                <a:spcPct val="80000"/>
              </a:lnSpc>
            </a:pPr>
            <a:r>
              <a:rPr lang="en-GB" sz="1900" dirty="0" err="1" smtClean="0"/>
              <a:t>permet</a:t>
            </a:r>
            <a:r>
              <a:rPr lang="en-GB" sz="1900" dirty="0" smtClean="0"/>
              <a:t> de </a:t>
            </a:r>
            <a:r>
              <a:rPr lang="en-GB" sz="1900" dirty="0" err="1" smtClean="0"/>
              <a:t>concaténer</a:t>
            </a:r>
            <a:r>
              <a:rPr lang="en-GB" sz="1900" dirty="0" smtClean="0"/>
              <a:t> (</a:t>
            </a:r>
            <a:r>
              <a:rPr lang="en-GB" sz="1900" dirty="0" err="1" smtClean="0"/>
              <a:t>mettre</a:t>
            </a:r>
            <a:r>
              <a:rPr lang="en-GB" sz="1900" dirty="0" smtClean="0"/>
              <a:t> bout à bout)</a:t>
            </a:r>
            <a:endParaRPr lang="en-GB" sz="1900" dirty="0" smtClean="0">
              <a:latin typeface="Courier New" pitchFamily="49" charset="0"/>
              <a:cs typeface="Courier New" pitchFamily="49" charset="0"/>
            </a:endParaRP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smtClean="0"/>
              <a:t>[</a:t>
            </a:r>
            <a:r>
              <a:rPr lang="en-GB" sz="2100" b="1" dirty="0" smtClean="0">
                <a:latin typeface="Courier New" pitchFamily="49" charset="0"/>
                <a:cs typeface="Courier New" pitchFamily="49" charset="0"/>
              </a:rPr>
              <a:t>format </a:t>
            </a:r>
            <a:r>
              <a:rPr lang="en-GB" sz="2100" dirty="0" smtClean="0">
                <a:latin typeface="Courier New" pitchFamily="49" charset="0"/>
                <a:cs typeface="Courier New" pitchFamily="49" charset="0"/>
              </a:rPr>
              <a:t>”%-12s %5.2f” $T $M</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a:t>
            </a:r>
            <a:r>
              <a:rPr lang="en-GB" sz="1900" dirty="0" err="1" smtClean="0">
                <a:cs typeface="Courier New" pitchFamily="49" charset="0"/>
              </a:rPr>
              <a:t>rajouter</a:t>
            </a:r>
            <a:r>
              <a:rPr lang="en-GB" sz="1900" dirty="0" smtClean="0">
                <a:cs typeface="Courier New" pitchFamily="49" charset="0"/>
              </a:rPr>
              <a:t> des </a:t>
            </a:r>
            <a:r>
              <a:rPr lang="en-GB" sz="1900" dirty="0" err="1" smtClean="0">
                <a:cs typeface="Courier New" pitchFamily="49" charset="0"/>
              </a:rPr>
              <a:t>blancs</a:t>
            </a:r>
            <a:r>
              <a:rPr lang="en-GB" sz="1900" dirty="0" smtClean="0">
                <a:cs typeface="Courier New" pitchFamily="49" charset="0"/>
              </a:rPr>
              <a:t> pour les </a:t>
            </a:r>
            <a:r>
              <a:rPr lang="en-GB" sz="1900" dirty="0" err="1" smtClean="0">
                <a:cs typeface="Courier New" pitchFamily="49" charset="0"/>
              </a:rPr>
              <a:t>alignements</a:t>
            </a:r>
            <a:r>
              <a:rPr lang="en-GB" sz="1900" dirty="0" smtClean="0">
                <a:latin typeface="Courier New" pitchFamily="49" charset="0"/>
                <a:cs typeface="Courier New" pitchFamily="49" charset="0"/>
              </a:rPr>
              <a:t> </a:t>
            </a: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[join</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Liste</a:t>
            </a:r>
            <a:r>
              <a:rPr lang="en-GB" sz="2100" dirty="0" smtClean="0">
                <a:latin typeface="Courier New" pitchFamily="49" charset="0"/>
                <a:cs typeface="Courier New" pitchFamily="49" charset="0"/>
              </a:rPr>
              <a:t> ” ”</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passer des </a:t>
            </a:r>
            <a:r>
              <a:rPr lang="en-GB" sz="1900" dirty="0" err="1" smtClean="0">
                <a:cs typeface="Courier New" pitchFamily="49" charset="0"/>
              </a:rPr>
              <a:t>listes</a:t>
            </a:r>
            <a:r>
              <a:rPr lang="en-GB" sz="1900" dirty="0" smtClean="0">
                <a:cs typeface="Courier New" pitchFamily="49" charset="0"/>
              </a:rPr>
              <a:t> au </a:t>
            </a:r>
            <a:r>
              <a:rPr lang="en-GB" sz="1900" dirty="0" err="1" smtClean="0">
                <a:cs typeface="Courier New" pitchFamily="49" charset="0"/>
              </a:rPr>
              <a:t>texte</a:t>
            </a:r>
            <a:endParaRPr lang="en-GB" sz="1900" dirty="0" smtClean="0">
              <a:cs typeface="Courier New" pitchFamily="49" charset="0"/>
            </a:endParaRPr>
          </a:p>
          <a:p>
            <a:pPr eaLnBrk="1" hangingPunct="1">
              <a:lnSpc>
                <a:spcPct val="80000"/>
              </a:lnSpc>
            </a:pPr>
            <a:endParaRPr lang="en-GB" sz="2100" dirty="0" smtClean="0">
              <a:latin typeface="Courier New" pitchFamily="49" charset="0"/>
              <a:cs typeface="Courier New" pitchFamily="49" charset="0"/>
            </a:endParaRPr>
          </a:p>
          <a:p>
            <a:pPr eaLnBrk="1" hangingPunct="1">
              <a:lnSpc>
                <a:spcPct val="80000"/>
              </a:lnSpc>
            </a:pPr>
            <a:r>
              <a:rPr lang="en-GB" sz="2100" dirty="0" err="1" smtClean="0">
                <a:cs typeface="Courier New" pitchFamily="49" charset="0"/>
              </a:rPr>
              <a:t>L’afficher</a:t>
            </a:r>
            <a:r>
              <a:rPr lang="en-GB" sz="2100" dirty="0" smtClean="0">
                <a:latin typeface="Courier New" pitchFamily="49" charset="0"/>
                <a:cs typeface="Courier New" pitchFamily="49" charset="0"/>
              </a:rPr>
              <a:t> </a:t>
            </a:r>
          </a:p>
          <a:p>
            <a:pPr lvl="1" eaLnBrk="1" hangingPunct="1">
              <a:lnSpc>
                <a:spcPct val="80000"/>
              </a:lnSpc>
            </a:pPr>
            <a:r>
              <a:rPr lang="en-GB" sz="1900" dirty="0" smtClean="0">
                <a:latin typeface="Courier New" pitchFamily="49" charset="0"/>
                <a:cs typeface="Courier New" pitchFamily="49" charset="0"/>
              </a:rPr>
              <a:t>puts $T</a:t>
            </a:r>
          </a:p>
          <a:p>
            <a:pPr lvl="2" eaLnBrk="1" hangingPunct="1">
              <a:lnSpc>
                <a:spcPct val="80000"/>
              </a:lnSpc>
            </a:pPr>
            <a:r>
              <a:rPr lang="en-GB" sz="1800" dirty="0" smtClean="0">
                <a:cs typeface="Courier New" pitchFamily="49" charset="0"/>
              </a:rPr>
              <a:t>on </a:t>
            </a:r>
            <a:r>
              <a:rPr lang="en-GB" sz="1800" dirty="0" err="1" smtClean="0">
                <a:cs typeface="Courier New" pitchFamily="49" charset="0"/>
              </a:rPr>
              <a:t>écrit</a:t>
            </a:r>
            <a:r>
              <a:rPr lang="en-GB" sz="1800" dirty="0" smtClean="0">
                <a:cs typeface="Courier New" pitchFamily="49" charset="0"/>
              </a:rPr>
              <a:t> </a:t>
            </a:r>
            <a:r>
              <a:rPr lang="en-GB" sz="1800" dirty="0" err="1" smtClean="0">
                <a:cs typeface="Courier New" pitchFamily="49" charset="0"/>
              </a:rPr>
              <a:t>sur</a:t>
            </a:r>
            <a:r>
              <a:rPr lang="en-GB" sz="1800" dirty="0" smtClean="0">
                <a:cs typeface="Courier New" pitchFamily="49" charset="0"/>
              </a:rPr>
              <a:t> la sortie standard</a:t>
            </a:r>
          </a:p>
          <a:p>
            <a:pPr lvl="1" eaLnBrk="1" hangingPunct="1">
              <a:lnSpc>
                <a:spcPct val="80000"/>
              </a:lnSpc>
            </a:pPr>
            <a:r>
              <a:rPr lang="en-GB" sz="1900" dirty="0" smtClean="0">
                <a:latin typeface="Courier New" pitchFamily="49" charset="0"/>
                <a:cs typeface="Courier New" pitchFamily="49" charset="0"/>
              </a:rPr>
              <a:t>puts $Canal $T</a:t>
            </a:r>
          </a:p>
          <a:p>
            <a:pPr lvl="2" eaLnBrk="1" hangingPunct="1">
              <a:lnSpc>
                <a:spcPct val="80000"/>
              </a:lnSpc>
            </a:pPr>
            <a:r>
              <a:rPr lang="en-GB" sz="1800" dirty="0" smtClean="0"/>
              <a:t>on </a:t>
            </a:r>
            <a:r>
              <a:rPr lang="en-GB" sz="1800" dirty="0" err="1" smtClean="0"/>
              <a:t>écrit</a:t>
            </a:r>
            <a:r>
              <a:rPr lang="en-GB" sz="1800" dirty="0" smtClean="0"/>
              <a:t> </a:t>
            </a:r>
            <a:r>
              <a:rPr lang="en-GB" sz="1800" dirty="0" err="1" smtClean="0"/>
              <a:t>dans</a:t>
            </a:r>
            <a:r>
              <a:rPr lang="en-GB" sz="1800" dirty="0" smtClean="0"/>
              <a:t> un </a:t>
            </a:r>
            <a:r>
              <a:rPr lang="en-GB" sz="1800" dirty="0" err="1" smtClean="0"/>
              <a:t>fichier</a:t>
            </a:r>
            <a:r>
              <a:rPr lang="en-GB" sz="1800" dirty="0" smtClean="0"/>
              <a:t> </a:t>
            </a:r>
            <a:r>
              <a:rPr lang="en-GB" sz="1800" dirty="0" err="1" smtClean="0"/>
              <a:t>ouvert</a:t>
            </a:r>
            <a:r>
              <a:rPr lang="en-GB" sz="1800" dirty="0" smtClean="0"/>
              <a:t> par </a:t>
            </a:r>
          </a:p>
          <a:p>
            <a:pPr lvl="1" eaLnBrk="1" hangingPunct="1">
              <a:lnSpc>
                <a:spcPct val="80000"/>
              </a:lnSpc>
              <a:buFont typeface="Wingdings" pitchFamily="2" charset="2"/>
              <a:buNone/>
            </a:pPr>
            <a:r>
              <a:rPr lang="en-GB" sz="1900" dirty="0" smtClean="0"/>
              <a:t>        </a:t>
            </a:r>
            <a:r>
              <a:rPr lang="en-GB" sz="1900" dirty="0" smtClean="0">
                <a:latin typeface="Courier New" pitchFamily="49" charset="0"/>
                <a:cs typeface="Courier New" pitchFamily="49" charset="0"/>
              </a:rPr>
              <a:t>set Canal </a:t>
            </a:r>
            <a:r>
              <a:rPr lang="en-GB" sz="1900" b="1" dirty="0" smtClean="0">
                <a:latin typeface="Courier New" pitchFamily="49" charset="0"/>
                <a:cs typeface="Courier New" pitchFamily="49" charset="0"/>
              </a:rPr>
              <a:t>[open</a:t>
            </a:r>
            <a:r>
              <a:rPr lang="en-GB" sz="1900" dirty="0" smtClean="0">
                <a:latin typeface="Courier New" pitchFamily="49" charset="0"/>
                <a:cs typeface="Courier New" pitchFamily="49" charset="0"/>
              </a:rPr>
              <a:t> $</a:t>
            </a:r>
            <a:r>
              <a:rPr lang="en-GB" sz="1900" dirty="0" err="1" smtClean="0">
                <a:latin typeface="Courier New" pitchFamily="49" charset="0"/>
                <a:cs typeface="Courier New" pitchFamily="49" charset="0"/>
              </a:rPr>
              <a:t>Fichier</a:t>
            </a:r>
            <a:r>
              <a:rPr lang="en-GB" sz="1900" dirty="0" smtClean="0">
                <a:latin typeface="Courier New" pitchFamily="49" charset="0"/>
                <a:cs typeface="Courier New" pitchFamily="49" charset="0"/>
              </a:rPr>
              <a:t> ”w”</a:t>
            </a:r>
            <a:r>
              <a:rPr lang="en-GB" sz="1900" b="1" dirty="0" smtClean="0">
                <a:latin typeface="Courier New" pitchFamily="49" charset="0"/>
                <a:cs typeface="Courier New" pitchFamily="49" charset="0"/>
              </a:rPr>
              <a:t>]</a:t>
            </a:r>
          </a:p>
          <a:p>
            <a:pPr eaLnBrk="1" hangingPunct="1">
              <a:lnSpc>
                <a:spcPct val="80000"/>
              </a:lnSpc>
              <a:buFont typeface="Wingdings" pitchFamily="2" charset="2"/>
              <a:buNone/>
            </a:pPr>
            <a:endParaRPr lang="en-GB" sz="2100" dirty="0" smtClean="0">
              <a:latin typeface="Courier New" pitchFamily="49" charset="0"/>
              <a:cs typeface="Courier New" pitchFamily="49" charset="0"/>
            </a:endParaRPr>
          </a:p>
        </p:txBody>
      </p:sp>
    </p:spTree>
    <p:extLst>
      <p:ext uri="{BB962C8B-B14F-4D97-AF65-F5344CB8AC3E}">
        <p14:creationId xmlns:p14="http://schemas.microsoft.com/office/powerpoint/2010/main" val="10133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793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79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7939">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7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AutoShape 4"/>
          <p:cNvCxnSpPr>
            <a:cxnSpLocks noChangeShapeType="1"/>
            <a:stCxn id="24609" idx="4"/>
            <a:endCxn id="24589" idx="3"/>
          </p:cNvCxnSpPr>
          <p:nvPr/>
        </p:nvCxnSpPr>
        <p:spPr bwMode="auto">
          <a:xfrm flipH="1" flipV="1">
            <a:off x="8115300" y="4724400"/>
            <a:ext cx="190500" cy="792163"/>
          </a:xfrm>
          <a:prstGeom prst="straightConnector1">
            <a:avLst/>
          </a:prstGeom>
          <a:noFill/>
          <a:ln w="25400">
            <a:solidFill>
              <a:schemeClr val="bg2"/>
            </a:solidFill>
            <a:round/>
            <a:headEnd/>
            <a:tailEnd/>
          </a:ln>
        </p:spPr>
      </p:cxnSp>
      <p:sp>
        <p:nvSpPr>
          <p:cNvPr id="5123" name="Rectangle 6"/>
          <p:cNvSpPr>
            <a:spLocks noChangeArrowheads="1"/>
          </p:cNvSpPr>
          <p:nvPr/>
        </p:nvSpPr>
        <p:spPr bwMode="auto">
          <a:xfrm>
            <a:off x="762000" y="228600"/>
            <a:ext cx="7772400" cy="1143000"/>
          </a:xfrm>
          <a:prstGeom prst="rect">
            <a:avLst/>
          </a:prstGeom>
          <a:noFill/>
          <a:ln w="12700">
            <a:noFill/>
            <a:miter lim="800000"/>
            <a:headEnd/>
            <a:tailEnd/>
          </a:ln>
        </p:spPr>
        <p:txBody>
          <a:bodyPr lIns="90488" tIns="44450" rIns="90488" bIns="44450" anchor="ctr"/>
          <a:lstStyle/>
          <a:p>
            <a:r>
              <a:rPr lang="fr-FR" sz="2800">
                <a:solidFill>
                  <a:schemeClr val="tx2"/>
                </a:solidFill>
                <a:latin typeface="Arial" charset="0"/>
              </a:rPr>
              <a:t>Windows - Linux </a:t>
            </a:r>
            <a:br>
              <a:rPr lang="fr-FR" sz="2800">
                <a:solidFill>
                  <a:schemeClr val="tx2"/>
                </a:solidFill>
                <a:latin typeface="Arial" charset="0"/>
              </a:rPr>
            </a:br>
            <a:r>
              <a:rPr lang="fr-FR" sz="2800">
                <a:solidFill>
                  <a:schemeClr val="tx2"/>
                </a:solidFill>
                <a:latin typeface="Arial" charset="0"/>
              </a:rPr>
              <a:t>Disques - Processeurs</a:t>
            </a:r>
            <a:endParaRPr lang="en-GB" sz="2800">
              <a:solidFill>
                <a:schemeClr val="tx2"/>
              </a:solidFill>
              <a:latin typeface="Arial" charset="0"/>
            </a:endParaRPr>
          </a:p>
        </p:txBody>
      </p:sp>
      <p:sp>
        <p:nvSpPr>
          <p:cNvPr id="24583" name="laptop"/>
          <p:cNvSpPr>
            <a:spLocks noEditPoints="1" noChangeArrowheads="1"/>
          </p:cNvSpPr>
          <p:nvPr/>
        </p:nvSpPr>
        <p:spPr bwMode="auto">
          <a:xfrm>
            <a:off x="762000" y="2209800"/>
            <a:ext cx="1809750" cy="1362075"/>
          </a:xfrm>
          <a:custGeom>
            <a:avLst/>
            <a:gdLst>
              <a:gd name="T0" fmla="*/ 23600818 w 21600"/>
              <a:gd name="T1" fmla="*/ 0 h 21600"/>
              <a:gd name="T2" fmla="*/ 23600818 w 21600"/>
              <a:gd name="T3" fmla="*/ 28522983 h 21600"/>
              <a:gd name="T4" fmla="*/ 128653363 w 21600"/>
              <a:gd name="T5" fmla="*/ 0 h 21600"/>
              <a:gd name="T6" fmla="*/ 128653363 w 21600"/>
              <a:gd name="T7" fmla="*/ 28522983 h 21600"/>
              <a:gd name="T8" fmla="*/ 75814694 w 21600"/>
              <a:gd name="T9" fmla="*/ 0 h 21600"/>
              <a:gd name="T10" fmla="*/ 75814694 w 21600"/>
              <a:gd name="T11" fmla="*/ 85891126 h 21600"/>
              <a:gd name="T12" fmla="*/ 0 w 21600"/>
              <a:gd name="T13" fmla="*/ 85891126 h 21600"/>
              <a:gd name="T14" fmla="*/ 151629388 w 21600"/>
              <a:gd name="T15" fmla="*/ 8589112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400">
                <a:solidFill>
                  <a:schemeClr val="bg2"/>
                </a:solidFill>
                <a:latin typeface="Times New Roman" pitchFamily="18" charset="0"/>
              </a:rPr>
              <a:t>Windows</a:t>
            </a:r>
          </a:p>
          <a:p>
            <a:pPr algn="ctr" eaLnBrk="0" hangingPunct="0"/>
            <a:r>
              <a:rPr lang="fr-FR" sz="1400">
                <a:solidFill>
                  <a:schemeClr val="bg2"/>
                </a:solidFill>
                <a:latin typeface="Times New Roman" pitchFamily="18" charset="0"/>
              </a:rPr>
              <a:t>Mac OS</a:t>
            </a:r>
          </a:p>
          <a:p>
            <a:pPr algn="ctr" eaLnBrk="0" hangingPunct="0"/>
            <a:r>
              <a:rPr lang="fr-FR" sz="1400">
                <a:solidFill>
                  <a:schemeClr val="bg2"/>
                </a:solidFill>
                <a:latin typeface="Times New Roman" pitchFamily="18" charset="0"/>
              </a:rPr>
              <a:t>Linux</a:t>
            </a:r>
            <a:endParaRPr lang="en-GB" sz="1400">
              <a:solidFill>
                <a:schemeClr val="bg2"/>
              </a:solidFill>
              <a:latin typeface="Times New Roman" pitchFamily="18" charset="0"/>
            </a:endParaRPr>
          </a:p>
        </p:txBody>
      </p:sp>
      <p:sp>
        <p:nvSpPr>
          <p:cNvPr id="24584" name="mainfrm"/>
          <p:cNvSpPr>
            <a:spLocks noEditPoints="1" noChangeArrowheads="1"/>
          </p:cNvSpPr>
          <p:nvPr/>
        </p:nvSpPr>
        <p:spPr bwMode="auto">
          <a:xfrm>
            <a:off x="5029200" y="22098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44630601 w 21600"/>
              <a:gd name="T9" fmla="*/ 151629388 h 21600"/>
              <a:gd name="T10" fmla="*/ 75814694 w 21600"/>
              <a:gd name="T11" fmla="*/ 151629388 h 21600"/>
              <a:gd name="T12" fmla="*/ 8164151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24585" name="Firewall"/>
          <p:cNvSpPr>
            <a:spLocks noEditPoints="1" noChangeArrowheads="1"/>
          </p:cNvSpPr>
          <p:nvPr/>
        </p:nvSpPr>
        <p:spPr bwMode="auto">
          <a:xfrm>
            <a:off x="3581400" y="2514600"/>
            <a:ext cx="609600" cy="762000"/>
          </a:xfrm>
          <a:custGeom>
            <a:avLst/>
            <a:gdLst>
              <a:gd name="T0" fmla="*/ 0 w 21600"/>
              <a:gd name="T1" fmla="*/ 0 h 21600"/>
              <a:gd name="T2" fmla="*/ 8602134 w 21600"/>
              <a:gd name="T3" fmla="*/ 0 h 21600"/>
              <a:gd name="T4" fmla="*/ 17204267 w 21600"/>
              <a:gd name="T5" fmla="*/ 0 h 21600"/>
              <a:gd name="T6" fmla="*/ 16774161 w 21600"/>
              <a:gd name="T7" fmla="*/ 13440833 h 21600"/>
              <a:gd name="T8" fmla="*/ 16774161 w 21600"/>
              <a:gd name="T9" fmla="*/ 26881666 h 21600"/>
              <a:gd name="T10" fmla="*/ 8602134 w 21600"/>
              <a:gd name="T11" fmla="*/ 26881666 h 21600"/>
              <a:gd name="T12" fmla="*/ 430107 w 21600"/>
              <a:gd name="T13" fmla="*/ 26881666 h 21600"/>
              <a:gd name="T14" fmla="*/ 430107 w 21600"/>
              <a:gd name="T15" fmla="*/ 13440833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FF6600"/>
          </a:solidFill>
          <a:ln w="9525">
            <a:solidFill>
              <a:srgbClr val="000000"/>
            </a:solidFill>
            <a:prstDash val="dash"/>
            <a:miter lim="800000"/>
            <a:headEnd/>
            <a:tailEnd/>
          </a:ln>
        </p:spPr>
        <p:txBody>
          <a:bodyPr/>
          <a:lstStyle/>
          <a:p>
            <a:endParaRPr lang="fr-FR"/>
          </a:p>
        </p:txBody>
      </p:sp>
      <p:sp>
        <p:nvSpPr>
          <p:cNvPr id="24586" name="Rectangle 10"/>
          <p:cNvSpPr>
            <a:spLocks noChangeArrowheads="1"/>
          </p:cNvSpPr>
          <p:nvPr/>
        </p:nvSpPr>
        <p:spPr bwMode="auto">
          <a:xfrm>
            <a:off x="5483110" y="3214686"/>
            <a:ext cx="1415772" cy="461665"/>
          </a:xfrm>
          <a:prstGeom prst="rect">
            <a:avLst/>
          </a:prstGeom>
          <a:noFill/>
          <a:ln w="6350">
            <a:noFill/>
            <a:miter lim="800000"/>
            <a:headEnd/>
            <a:tailEnd/>
          </a:ln>
        </p:spPr>
        <p:txBody>
          <a:bodyPr wrap="none">
            <a:spAutoFit/>
          </a:bodyPr>
          <a:lstStyle/>
          <a:p>
            <a:pPr eaLnBrk="0" hangingPunct="0"/>
            <a:r>
              <a:rPr lang="fr-FR" sz="2400" dirty="0">
                <a:solidFill>
                  <a:schemeClr val="bg2"/>
                </a:solidFill>
                <a:latin typeface="Times New Roman" pitchFamily="18" charset="0"/>
              </a:rPr>
              <a:t>s</a:t>
            </a:r>
            <a:r>
              <a:rPr lang="fr-FR" sz="2400" dirty="0" smtClean="0">
                <a:solidFill>
                  <a:schemeClr val="bg2"/>
                </a:solidFill>
                <a:latin typeface="Times New Roman" pitchFamily="18" charset="0"/>
              </a:rPr>
              <a:t>sh.lbgi.fr</a:t>
            </a:r>
            <a:endParaRPr lang="en-GB" sz="2400" dirty="0">
              <a:solidFill>
                <a:schemeClr val="bg2"/>
              </a:solidFill>
              <a:latin typeface="Times New Roman" pitchFamily="18" charset="0"/>
            </a:endParaRPr>
          </a:p>
        </p:txBody>
      </p:sp>
      <p:sp>
        <p:nvSpPr>
          <p:cNvPr id="24587" name="server"/>
          <p:cNvSpPr>
            <a:spLocks noEditPoints="1" noChangeArrowheads="1"/>
          </p:cNvSpPr>
          <p:nvPr/>
        </p:nvSpPr>
        <p:spPr bwMode="auto">
          <a:xfrm>
            <a:off x="3581400" y="48006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51629388 w 21600"/>
              <a:gd name="T9" fmla="*/ 151629388 h 21600"/>
              <a:gd name="T10" fmla="*/ 75814694 w 21600"/>
              <a:gd name="T11" fmla="*/ 151629388 h 21600"/>
              <a:gd name="T12" fmla="*/ 0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99CCCC"/>
          </a:solidFill>
          <a:ln w="9525">
            <a:solidFill>
              <a:srgbClr val="000000"/>
            </a:solidFill>
            <a:miter lim="800000"/>
            <a:headEnd/>
            <a:tailEnd/>
          </a:ln>
        </p:spPr>
        <p:txBody>
          <a:bodyPr/>
          <a:lstStyle/>
          <a:p>
            <a:endParaRPr lang="fr-FR"/>
          </a:p>
        </p:txBody>
      </p:sp>
      <p:sp>
        <p:nvSpPr>
          <p:cNvPr id="24588" name="AutoShape 12"/>
          <p:cNvSpPr>
            <a:spLocks noChangeArrowheads="1"/>
          </p:cNvSpPr>
          <p:nvPr/>
        </p:nvSpPr>
        <p:spPr bwMode="auto">
          <a:xfrm>
            <a:off x="7696200" y="25908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89" name="AutoShape 13"/>
          <p:cNvSpPr>
            <a:spLocks noChangeArrowheads="1"/>
          </p:cNvSpPr>
          <p:nvPr/>
        </p:nvSpPr>
        <p:spPr bwMode="auto">
          <a:xfrm>
            <a:off x="7696200" y="3657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90" name="AutoShape 14"/>
          <p:cNvSpPr>
            <a:spLocks noChangeArrowheads="1"/>
          </p:cNvSpPr>
          <p:nvPr/>
        </p:nvSpPr>
        <p:spPr bwMode="auto">
          <a:xfrm>
            <a:off x="6400800" y="5181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cxnSp>
        <p:nvCxnSpPr>
          <p:cNvPr id="24591" name="AutoShape 15"/>
          <p:cNvCxnSpPr>
            <a:cxnSpLocks noChangeShapeType="1"/>
            <a:stCxn id="24583" idx="3"/>
            <a:endCxn id="24585" idx="7"/>
          </p:cNvCxnSpPr>
          <p:nvPr/>
        </p:nvCxnSpPr>
        <p:spPr bwMode="auto">
          <a:xfrm>
            <a:off x="2297113" y="2662238"/>
            <a:ext cx="1300162" cy="233362"/>
          </a:xfrm>
          <a:prstGeom prst="bentConnector3">
            <a:avLst>
              <a:gd name="adj1" fmla="val 59949"/>
            </a:avLst>
          </a:prstGeom>
          <a:noFill/>
          <a:ln w="25400">
            <a:solidFill>
              <a:schemeClr val="tx1"/>
            </a:solidFill>
            <a:miter lim="800000"/>
            <a:headEnd/>
            <a:tailEnd/>
          </a:ln>
        </p:spPr>
      </p:cxnSp>
      <p:cxnSp>
        <p:nvCxnSpPr>
          <p:cNvPr id="24592" name="AutoShape 16"/>
          <p:cNvCxnSpPr>
            <a:cxnSpLocks noChangeShapeType="1"/>
            <a:stCxn id="24585" idx="3"/>
            <a:endCxn id="24584" idx="7"/>
          </p:cNvCxnSpPr>
          <p:nvPr/>
        </p:nvCxnSpPr>
        <p:spPr bwMode="auto">
          <a:xfrm>
            <a:off x="4175125" y="2895600"/>
            <a:ext cx="854075" cy="219075"/>
          </a:xfrm>
          <a:prstGeom prst="bentConnector3">
            <a:avLst>
              <a:gd name="adj1" fmla="val 50931"/>
            </a:avLst>
          </a:prstGeom>
          <a:noFill/>
          <a:ln w="25400">
            <a:solidFill>
              <a:schemeClr val="tx1"/>
            </a:solidFill>
            <a:miter lim="800000"/>
            <a:headEnd/>
            <a:tailEnd type="triangle" w="med" len="med"/>
          </a:ln>
        </p:spPr>
      </p:cxnSp>
      <p:sp>
        <p:nvSpPr>
          <p:cNvPr id="24593" name="Rectangle 17"/>
          <p:cNvSpPr>
            <a:spLocks noChangeArrowheads="1"/>
          </p:cNvSpPr>
          <p:nvPr/>
        </p:nvSpPr>
        <p:spPr bwMode="auto">
          <a:xfrm>
            <a:off x="4572000" y="6019800"/>
            <a:ext cx="611065" cy="461665"/>
          </a:xfrm>
          <a:prstGeom prst="rect">
            <a:avLst/>
          </a:prstGeom>
          <a:noFill/>
          <a:ln w="6350">
            <a:noFill/>
            <a:miter lim="800000"/>
            <a:headEnd/>
            <a:tailEnd/>
          </a:ln>
        </p:spPr>
        <p:txBody>
          <a:bodyPr wrap="none">
            <a:spAutoFit/>
          </a:bodyPr>
          <a:lstStyle/>
          <a:p>
            <a:pPr eaLnBrk="0" hangingPunct="0"/>
            <a:r>
              <a:rPr lang="fr-FR" sz="2400" dirty="0" err="1" smtClean="0">
                <a:solidFill>
                  <a:schemeClr val="bg2"/>
                </a:solidFill>
                <a:latin typeface="Times New Roman" pitchFamily="18" charset="0"/>
              </a:rPr>
              <a:t>ena</a:t>
            </a:r>
            <a:endParaRPr lang="en-GB" sz="2400" dirty="0">
              <a:solidFill>
                <a:schemeClr val="bg2"/>
              </a:solidFill>
              <a:latin typeface="Times New Roman" pitchFamily="18" charset="0"/>
            </a:endParaRPr>
          </a:p>
        </p:txBody>
      </p:sp>
      <p:sp>
        <p:nvSpPr>
          <p:cNvPr id="24594" name="Text Box 18"/>
          <p:cNvSpPr txBox="1">
            <a:spLocks noChangeArrowheads="1"/>
          </p:cNvSpPr>
          <p:nvPr/>
        </p:nvSpPr>
        <p:spPr bwMode="auto">
          <a:xfrm>
            <a:off x="2743200" y="22860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595" name="Text Box 19"/>
          <p:cNvSpPr txBox="1">
            <a:spLocks noChangeArrowheads="1"/>
          </p:cNvSpPr>
          <p:nvPr/>
        </p:nvSpPr>
        <p:spPr bwMode="auto">
          <a:xfrm>
            <a:off x="4191000" y="25146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596" name="AutoShape 20"/>
          <p:cNvCxnSpPr>
            <a:cxnSpLocks noChangeShapeType="1"/>
            <a:stCxn id="24584" idx="5"/>
            <a:endCxn id="24587" idx="1"/>
          </p:cNvCxnSpPr>
          <p:nvPr/>
        </p:nvCxnSpPr>
        <p:spPr bwMode="auto">
          <a:xfrm rot="5400000">
            <a:off x="4819650" y="3686175"/>
            <a:ext cx="781050" cy="1447800"/>
          </a:xfrm>
          <a:prstGeom prst="bentConnector3">
            <a:avLst>
              <a:gd name="adj1" fmla="val 50000"/>
            </a:avLst>
          </a:prstGeom>
          <a:noFill/>
          <a:ln w="25400">
            <a:solidFill>
              <a:schemeClr val="tx1"/>
            </a:solidFill>
            <a:miter lim="800000"/>
            <a:headEnd type="triangle" w="med" len="med"/>
            <a:tailEnd type="triangle" w="med" len="med"/>
          </a:ln>
        </p:spPr>
      </p:cxnSp>
      <p:cxnSp>
        <p:nvCxnSpPr>
          <p:cNvPr id="24597" name="AutoShape 21"/>
          <p:cNvCxnSpPr>
            <a:cxnSpLocks noChangeShapeType="1"/>
            <a:stCxn id="24584" idx="3"/>
            <a:endCxn id="24588" idx="2"/>
          </p:cNvCxnSpPr>
          <p:nvPr/>
        </p:nvCxnSpPr>
        <p:spPr bwMode="auto">
          <a:xfrm>
            <a:off x="6838950" y="3114675"/>
            <a:ext cx="857250" cy="9525"/>
          </a:xfrm>
          <a:prstGeom prst="straightConnector1">
            <a:avLst/>
          </a:prstGeom>
          <a:noFill/>
          <a:ln w="25400">
            <a:solidFill>
              <a:schemeClr val="tx1"/>
            </a:solidFill>
            <a:round/>
            <a:headEnd/>
            <a:tailEnd/>
          </a:ln>
        </p:spPr>
      </p:cxnSp>
      <p:cxnSp>
        <p:nvCxnSpPr>
          <p:cNvPr id="24598" name="AutoShape 22"/>
          <p:cNvCxnSpPr>
            <a:cxnSpLocks noChangeShapeType="1"/>
            <a:stCxn id="24584" idx="3"/>
            <a:endCxn id="24589" idx="2"/>
          </p:cNvCxnSpPr>
          <p:nvPr/>
        </p:nvCxnSpPr>
        <p:spPr bwMode="auto">
          <a:xfrm>
            <a:off x="6838950" y="3114675"/>
            <a:ext cx="857250" cy="1076325"/>
          </a:xfrm>
          <a:prstGeom prst="straightConnector1">
            <a:avLst/>
          </a:prstGeom>
          <a:noFill/>
          <a:ln w="25400">
            <a:solidFill>
              <a:schemeClr val="tx1"/>
            </a:solidFill>
            <a:round/>
            <a:headEnd/>
            <a:tailEnd/>
          </a:ln>
        </p:spPr>
      </p:cxnSp>
      <p:cxnSp>
        <p:nvCxnSpPr>
          <p:cNvPr id="24601" name="AutoShape 25"/>
          <p:cNvCxnSpPr>
            <a:cxnSpLocks noChangeShapeType="1"/>
            <a:stCxn id="24587" idx="3"/>
            <a:endCxn id="24589" idx="2"/>
          </p:cNvCxnSpPr>
          <p:nvPr/>
        </p:nvCxnSpPr>
        <p:spPr bwMode="auto">
          <a:xfrm flipV="1">
            <a:off x="5391150" y="4191000"/>
            <a:ext cx="2305050" cy="1514475"/>
          </a:xfrm>
          <a:prstGeom prst="straightConnector1">
            <a:avLst/>
          </a:prstGeom>
          <a:noFill/>
          <a:ln w="25400">
            <a:solidFill>
              <a:schemeClr val="tx1"/>
            </a:solidFill>
            <a:round/>
            <a:headEnd/>
            <a:tailEnd/>
          </a:ln>
        </p:spPr>
      </p:cxnSp>
      <p:cxnSp>
        <p:nvCxnSpPr>
          <p:cNvPr id="24602" name="AutoShape 26"/>
          <p:cNvCxnSpPr>
            <a:cxnSpLocks noChangeShapeType="1"/>
            <a:stCxn id="24587" idx="3"/>
            <a:endCxn id="24590" idx="2"/>
          </p:cNvCxnSpPr>
          <p:nvPr/>
        </p:nvCxnSpPr>
        <p:spPr bwMode="auto">
          <a:xfrm>
            <a:off x="5391150" y="5705475"/>
            <a:ext cx="1009650" cy="9525"/>
          </a:xfrm>
          <a:prstGeom prst="straightConnector1">
            <a:avLst/>
          </a:prstGeom>
          <a:noFill/>
          <a:ln w="25400">
            <a:solidFill>
              <a:schemeClr val="tx1"/>
            </a:solidFill>
            <a:round/>
            <a:headEnd/>
            <a:tailEnd/>
          </a:ln>
        </p:spPr>
      </p:cxnSp>
      <p:sp>
        <p:nvSpPr>
          <p:cNvPr id="24603" name="Text Box 27"/>
          <p:cNvSpPr txBox="1">
            <a:spLocks noChangeArrowheads="1"/>
          </p:cNvSpPr>
          <p:nvPr/>
        </p:nvSpPr>
        <p:spPr bwMode="auto">
          <a:xfrm>
            <a:off x="4860925" y="4003675"/>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604" name="AutoShape 28"/>
          <p:cNvCxnSpPr>
            <a:cxnSpLocks noChangeShapeType="1"/>
            <a:stCxn id="24585" idx="7"/>
            <a:endCxn id="24585" idx="3"/>
          </p:cNvCxnSpPr>
          <p:nvPr/>
        </p:nvCxnSpPr>
        <p:spPr bwMode="auto">
          <a:xfrm>
            <a:off x="3597275" y="2895600"/>
            <a:ext cx="577850" cy="0"/>
          </a:xfrm>
          <a:prstGeom prst="straightConnector1">
            <a:avLst/>
          </a:prstGeom>
          <a:noFill/>
          <a:ln w="25400">
            <a:solidFill>
              <a:srgbClr val="CCFFFF"/>
            </a:solidFill>
            <a:prstDash val="dash"/>
            <a:round/>
            <a:headEnd/>
            <a:tailEnd/>
          </a:ln>
        </p:spPr>
      </p:cxnSp>
      <p:sp>
        <p:nvSpPr>
          <p:cNvPr id="24605" name="Text Box 29"/>
          <p:cNvSpPr txBox="1">
            <a:spLocks noChangeArrowheads="1"/>
          </p:cNvSpPr>
          <p:nvPr/>
        </p:nvSpPr>
        <p:spPr bwMode="auto">
          <a:xfrm>
            <a:off x="7696200" y="1524000"/>
            <a:ext cx="944563"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/home</a:t>
            </a:r>
            <a:endParaRPr lang="en-GB" sz="2400">
              <a:latin typeface="Times New Roman" pitchFamily="18" charset="0"/>
            </a:endParaRPr>
          </a:p>
        </p:txBody>
      </p:sp>
      <p:sp>
        <p:nvSpPr>
          <p:cNvPr id="24606" name="Text Box 30"/>
          <p:cNvSpPr txBox="1">
            <a:spLocks noChangeArrowheads="1"/>
          </p:cNvSpPr>
          <p:nvPr/>
        </p:nvSpPr>
        <p:spPr bwMode="auto">
          <a:xfrm>
            <a:off x="7620000" y="1981200"/>
            <a:ext cx="14351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/genomics</a:t>
            </a:r>
            <a:endParaRPr lang="en-GB" sz="2400">
              <a:latin typeface="Times New Roman" pitchFamily="18" charset="0"/>
            </a:endParaRPr>
          </a:p>
        </p:txBody>
      </p:sp>
      <p:sp>
        <p:nvSpPr>
          <p:cNvPr id="24607" name="Freeform 31"/>
          <p:cNvSpPr>
            <a:spLocks/>
          </p:cNvSpPr>
          <p:nvPr/>
        </p:nvSpPr>
        <p:spPr bwMode="auto">
          <a:xfrm>
            <a:off x="2627313" y="1773238"/>
            <a:ext cx="3816350" cy="4321175"/>
          </a:xfrm>
          <a:custGeom>
            <a:avLst/>
            <a:gdLst>
              <a:gd name="T0" fmla="*/ 0 w 2880"/>
              <a:gd name="T1" fmla="*/ 4321175 h 2832"/>
              <a:gd name="T2" fmla="*/ 1272117 w 2880"/>
              <a:gd name="T3" fmla="*/ 952123 h 2832"/>
              <a:gd name="T4" fmla="*/ 3816350 w 2880"/>
              <a:gd name="T5" fmla="*/ 0 h 2832"/>
              <a:gd name="T6" fmla="*/ 0 60000 65536"/>
              <a:gd name="T7" fmla="*/ 0 60000 65536"/>
              <a:gd name="T8" fmla="*/ 0 60000 65536"/>
              <a:gd name="T9" fmla="*/ 0 w 2880"/>
              <a:gd name="T10" fmla="*/ 0 h 2832"/>
              <a:gd name="T11" fmla="*/ 2880 w 2880"/>
              <a:gd name="T12" fmla="*/ 2832 h 2832"/>
            </a:gdLst>
            <a:ahLst/>
            <a:cxnLst>
              <a:cxn ang="T6">
                <a:pos x="T0" y="T1"/>
              </a:cxn>
              <a:cxn ang="T7">
                <a:pos x="T2" y="T3"/>
              </a:cxn>
              <a:cxn ang="T8">
                <a:pos x="T4" y="T5"/>
              </a:cxn>
            </a:cxnLst>
            <a:rect l="T9" t="T10" r="T11" b="T12"/>
            <a:pathLst>
              <a:path w="2880" h="2832">
                <a:moveTo>
                  <a:pt x="0" y="2832"/>
                </a:moveTo>
                <a:cubicBezTo>
                  <a:pt x="240" y="1964"/>
                  <a:pt x="480" y="1096"/>
                  <a:pt x="960" y="624"/>
                </a:cubicBezTo>
                <a:cubicBezTo>
                  <a:pt x="1440" y="152"/>
                  <a:pt x="2560" y="104"/>
                  <a:pt x="2880" y="0"/>
                </a:cubicBezTo>
              </a:path>
            </a:pathLst>
          </a:custGeom>
          <a:noFill/>
          <a:ln w="25400">
            <a:solidFill>
              <a:srgbClr val="FF0000"/>
            </a:solidFill>
            <a:round/>
            <a:headEnd/>
            <a:tailEnd/>
          </a:ln>
        </p:spPr>
        <p:txBody>
          <a:bodyPr/>
          <a:lstStyle/>
          <a:p>
            <a:endParaRPr lang="fr-FR"/>
          </a:p>
        </p:txBody>
      </p:sp>
      <p:sp>
        <p:nvSpPr>
          <p:cNvPr id="24608" name="Text Box 32"/>
          <p:cNvSpPr txBox="1">
            <a:spLocks noChangeArrowheads="1"/>
          </p:cNvSpPr>
          <p:nvPr/>
        </p:nvSpPr>
        <p:spPr bwMode="auto">
          <a:xfrm>
            <a:off x="3214678" y="3789363"/>
            <a:ext cx="1713931" cy="461665"/>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r</a:t>
            </a:r>
            <a:r>
              <a:rPr lang="fr-FR" sz="2400" dirty="0" smtClean="0">
                <a:latin typeface="Times New Roman" pitchFamily="18" charset="0"/>
              </a:rPr>
              <a:t>ue Humann</a:t>
            </a:r>
            <a:endParaRPr lang="en-GB" sz="2400" dirty="0">
              <a:latin typeface="Times New Roman" pitchFamily="18" charset="0"/>
            </a:endParaRPr>
          </a:p>
        </p:txBody>
      </p:sp>
      <p:sp>
        <p:nvSpPr>
          <p:cNvPr id="24609" name="laptop"/>
          <p:cNvSpPr>
            <a:spLocks noEditPoints="1" noChangeArrowheads="1"/>
          </p:cNvSpPr>
          <p:nvPr/>
        </p:nvSpPr>
        <p:spPr bwMode="auto">
          <a:xfrm>
            <a:off x="7620000" y="5516563"/>
            <a:ext cx="1371600" cy="1139825"/>
          </a:xfrm>
          <a:custGeom>
            <a:avLst/>
            <a:gdLst>
              <a:gd name="T0" fmla="*/ 13556424 w 21600"/>
              <a:gd name="T1" fmla="*/ 0 h 21600"/>
              <a:gd name="T2" fmla="*/ 13556424 w 21600"/>
              <a:gd name="T3" fmla="*/ 19974219 h 21600"/>
              <a:gd name="T4" fmla="*/ 73899083 w 21600"/>
              <a:gd name="T5" fmla="*/ 0 h 21600"/>
              <a:gd name="T6" fmla="*/ 73899083 w 21600"/>
              <a:gd name="T7" fmla="*/ 19974219 h 21600"/>
              <a:gd name="T8" fmla="*/ 43548300 w 21600"/>
              <a:gd name="T9" fmla="*/ 0 h 21600"/>
              <a:gd name="T10" fmla="*/ 43548300 w 21600"/>
              <a:gd name="T11" fmla="*/ 60148200 h 21600"/>
              <a:gd name="T12" fmla="*/ 0 w 21600"/>
              <a:gd name="T13" fmla="*/ 60148200 h 21600"/>
              <a:gd name="T14" fmla="*/ 87096600 w 21600"/>
              <a:gd name="T15" fmla="*/ 60148200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Mac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cxnSp>
        <p:nvCxnSpPr>
          <p:cNvPr id="24610" name="AutoShape 34"/>
          <p:cNvCxnSpPr>
            <a:cxnSpLocks noChangeShapeType="1"/>
            <a:stCxn id="24609" idx="1"/>
            <a:endCxn id="24590" idx="4"/>
          </p:cNvCxnSpPr>
          <p:nvPr/>
        </p:nvCxnSpPr>
        <p:spPr bwMode="auto">
          <a:xfrm flipH="1" flipV="1">
            <a:off x="7239000" y="5715000"/>
            <a:ext cx="593725" cy="179388"/>
          </a:xfrm>
          <a:prstGeom prst="straightConnector1">
            <a:avLst/>
          </a:prstGeom>
          <a:noFill/>
          <a:ln w="25400">
            <a:solidFill>
              <a:schemeClr val="bg2"/>
            </a:solidFill>
            <a:round/>
            <a:headEnd/>
            <a:tailEnd/>
          </a:ln>
        </p:spPr>
      </p:cxnSp>
      <p:cxnSp>
        <p:nvCxnSpPr>
          <p:cNvPr id="24611" name="AutoShape 35"/>
          <p:cNvCxnSpPr>
            <a:cxnSpLocks noChangeShapeType="1"/>
            <a:stCxn id="24609" idx="6"/>
            <a:endCxn id="24587" idx="4"/>
          </p:cNvCxnSpPr>
          <p:nvPr/>
        </p:nvCxnSpPr>
        <p:spPr bwMode="auto">
          <a:xfrm flipH="1" flipV="1">
            <a:off x="5391150" y="6610350"/>
            <a:ext cx="2228850" cy="46038"/>
          </a:xfrm>
          <a:prstGeom prst="straightConnector1">
            <a:avLst/>
          </a:prstGeom>
          <a:noFill/>
          <a:ln w="25400">
            <a:solidFill>
              <a:schemeClr val="bg2"/>
            </a:solidFill>
            <a:round/>
            <a:headEnd/>
            <a:tailEnd/>
          </a:ln>
        </p:spPr>
      </p:cxnSp>
      <p:sp>
        <p:nvSpPr>
          <p:cNvPr id="24612" name="Text Box 36"/>
          <p:cNvSpPr txBox="1">
            <a:spLocks noChangeArrowheads="1"/>
          </p:cNvSpPr>
          <p:nvPr/>
        </p:nvSpPr>
        <p:spPr bwMode="auto">
          <a:xfrm>
            <a:off x="5795963" y="6237288"/>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613" name="Text Box 37"/>
          <p:cNvSpPr txBox="1">
            <a:spLocks noChangeArrowheads="1"/>
          </p:cNvSpPr>
          <p:nvPr/>
        </p:nvSpPr>
        <p:spPr bwMode="auto">
          <a:xfrm>
            <a:off x="3348038" y="1989138"/>
            <a:ext cx="1063625" cy="366712"/>
          </a:xfrm>
          <a:prstGeom prst="rect">
            <a:avLst/>
          </a:prstGeom>
          <a:noFill/>
          <a:ln w="9525">
            <a:noFill/>
            <a:miter lim="800000"/>
            <a:headEnd/>
            <a:tailEnd/>
          </a:ln>
        </p:spPr>
        <p:txBody>
          <a:bodyPr wrap="none">
            <a:spAutoFit/>
          </a:bodyPr>
          <a:lstStyle/>
          <a:p>
            <a:r>
              <a:rPr lang="en-GB"/>
              <a:t>Firewall</a:t>
            </a:r>
          </a:p>
        </p:txBody>
      </p:sp>
      <p:sp>
        <p:nvSpPr>
          <p:cNvPr id="24614" name="Text Box 38"/>
          <p:cNvSpPr txBox="1">
            <a:spLocks noChangeArrowheads="1"/>
          </p:cNvSpPr>
          <p:nvPr/>
        </p:nvSpPr>
        <p:spPr bwMode="auto">
          <a:xfrm>
            <a:off x="3282950" y="3248025"/>
            <a:ext cx="1504950" cy="396875"/>
          </a:xfrm>
          <a:prstGeom prst="rect">
            <a:avLst/>
          </a:prstGeom>
          <a:noFill/>
          <a:ln w="25400">
            <a:noFill/>
            <a:miter lim="800000"/>
            <a:headEnd/>
            <a:tailEnd/>
          </a:ln>
        </p:spPr>
        <p:txBody>
          <a:bodyPr wrap="none">
            <a:spAutoFit/>
          </a:bodyPr>
          <a:lstStyle/>
          <a:p>
            <a:pPr eaLnBrk="0" hangingPunct="0"/>
            <a:r>
              <a:rPr lang="fr-FR" sz="2000">
                <a:latin typeface="Times New Roman" pitchFamily="18" charset="0"/>
              </a:rPr>
              <a:t> </a:t>
            </a:r>
            <a:r>
              <a:rPr lang="fr-FR">
                <a:latin typeface="Times New Roman" pitchFamily="18" charset="0"/>
              </a:rPr>
              <a:t>http, smtp, …</a:t>
            </a:r>
            <a:endParaRPr lang="en-GB">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out)">
                                      <p:cBhvr>
                                        <p:cTn id="7" dur="500"/>
                                        <p:tgtEl>
                                          <p:spTgt spid="2458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607"/>
                                        </p:tgtEl>
                                        <p:attrNameLst>
                                          <p:attrName>style.visibility</p:attrName>
                                        </p:attrNameLst>
                                      </p:cBhvr>
                                      <p:to>
                                        <p:strVal val="visible"/>
                                      </p:to>
                                    </p:set>
                                    <p:animEffect transition="in" filter="box(out)">
                                      <p:cBhvr>
                                        <p:cTn id="10" dur="500"/>
                                        <p:tgtEl>
                                          <p:spTgt spid="24607"/>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4608"/>
                                        </p:tgtEl>
                                        <p:attrNameLst>
                                          <p:attrName>style.visibility</p:attrName>
                                        </p:attrNameLst>
                                      </p:cBhvr>
                                      <p:to>
                                        <p:strVal val="visible"/>
                                      </p:to>
                                    </p:set>
                                    <p:animEffect transition="in" filter="box(out)">
                                      <p:cBhvr>
                                        <p:cTn id="13" dur="500"/>
                                        <p:tgtEl>
                                          <p:spTgt spid="24608"/>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4584"/>
                                        </p:tgtEl>
                                        <p:attrNameLst>
                                          <p:attrName>style.visibility</p:attrName>
                                        </p:attrNameLst>
                                      </p:cBhvr>
                                      <p:to>
                                        <p:strVal val="visible"/>
                                      </p:to>
                                    </p:set>
                                    <p:animEffect transition="in" filter="box(out)">
                                      <p:cBhvr>
                                        <p:cTn id="16" dur="500"/>
                                        <p:tgtEl>
                                          <p:spTgt spid="2458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ox(out)">
                                      <p:cBhvr>
                                        <p:cTn id="19" dur="500"/>
                                        <p:tgtEl>
                                          <p:spTgt spid="24586"/>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box(out)">
                                      <p:cBhvr>
                                        <p:cTn id="22" dur="500"/>
                                        <p:tgtEl>
                                          <p:spTgt spid="24587"/>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24593"/>
                                        </p:tgtEl>
                                        <p:attrNameLst>
                                          <p:attrName>style.visibility</p:attrName>
                                        </p:attrNameLst>
                                      </p:cBhvr>
                                      <p:to>
                                        <p:strVal val="visible"/>
                                      </p:to>
                                    </p:set>
                                    <p:animEffect transition="in" filter="box(out)">
                                      <p:cBhvr>
                                        <p:cTn id="26" dur="500"/>
                                        <p:tgtEl>
                                          <p:spTgt spid="2459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box(out)">
                                      <p:cBhvr>
                                        <p:cTn id="31" dur="500"/>
                                        <p:tgtEl>
                                          <p:spTgt spid="24588"/>
                                        </p:tgtEl>
                                      </p:cBhvr>
                                    </p:animEffect>
                                  </p:childTnLst>
                                </p:cTn>
                              </p:par>
                              <p:par>
                                <p:cTn id="32" presetID="4" presetClass="entr" presetSubtype="32" fill="hold" nodeType="withEffect">
                                  <p:stCondLst>
                                    <p:cond delay="0"/>
                                  </p:stCondLst>
                                  <p:childTnLst>
                                    <p:set>
                                      <p:cBhvr>
                                        <p:cTn id="33" dur="1" fill="hold">
                                          <p:stCondLst>
                                            <p:cond delay="0"/>
                                          </p:stCondLst>
                                        </p:cTn>
                                        <p:tgtEl>
                                          <p:spTgt spid="24597"/>
                                        </p:tgtEl>
                                        <p:attrNameLst>
                                          <p:attrName>style.visibility</p:attrName>
                                        </p:attrNameLst>
                                      </p:cBhvr>
                                      <p:to>
                                        <p:strVal val="visible"/>
                                      </p:to>
                                    </p:set>
                                    <p:animEffect transition="in" filter="box(out)">
                                      <p:cBhvr>
                                        <p:cTn id="34" dur="500"/>
                                        <p:tgtEl>
                                          <p:spTgt spid="2459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ox(out)">
                                      <p:cBhvr>
                                        <p:cTn id="37" dur="500"/>
                                        <p:tgtEl>
                                          <p:spTgt spid="24589"/>
                                        </p:tgtEl>
                                      </p:cBhvr>
                                    </p:animEffect>
                                  </p:childTnLst>
                                </p:cTn>
                              </p:par>
                              <p:par>
                                <p:cTn id="38" presetID="4" presetClass="entr" presetSubtype="32" fill="hold" nodeType="withEffect">
                                  <p:stCondLst>
                                    <p:cond delay="0"/>
                                  </p:stCondLst>
                                  <p:childTnLst>
                                    <p:set>
                                      <p:cBhvr>
                                        <p:cTn id="39" dur="1" fill="hold">
                                          <p:stCondLst>
                                            <p:cond delay="0"/>
                                          </p:stCondLst>
                                        </p:cTn>
                                        <p:tgtEl>
                                          <p:spTgt spid="24598"/>
                                        </p:tgtEl>
                                        <p:attrNameLst>
                                          <p:attrName>style.visibility</p:attrName>
                                        </p:attrNameLst>
                                      </p:cBhvr>
                                      <p:to>
                                        <p:strVal val="visible"/>
                                      </p:to>
                                    </p:set>
                                    <p:animEffect transition="in" filter="box(out)">
                                      <p:cBhvr>
                                        <p:cTn id="40" dur="500"/>
                                        <p:tgtEl>
                                          <p:spTgt spid="2459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out)">
                                      <p:cBhvr>
                                        <p:cTn id="43" dur="500"/>
                                        <p:tgtEl>
                                          <p:spTgt spid="24590"/>
                                        </p:tgtEl>
                                      </p:cBhvr>
                                    </p:animEffect>
                                  </p:childTnLst>
                                </p:cTn>
                              </p:par>
                              <p:par>
                                <p:cTn id="44" presetID="4" presetClass="entr" presetSubtype="32" fill="hold" nodeType="withEffect">
                                  <p:stCondLst>
                                    <p:cond delay="0"/>
                                  </p:stCondLst>
                                  <p:childTnLst>
                                    <p:set>
                                      <p:cBhvr>
                                        <p:cTn id="45" dur="1" fill="hold">
                                          <p:stCondLst>
                                            <p:cond delay="0"/>
                                          </p:stCondLst>
                                        </p:cTn>
                                        <p:tgtEl>
                                          <p:spTgt spid="24602"/>
                                        </p:tgtEl>
                                        <p:attrNameLst>
                                          <p:attrName>style.visibility</p:attrName>
                                        </p:attrNameLst>
                                      </p:cBhvr>
                                      <p:to>
                                        <p:strVal val="visible"/>
                                      </p:to>
                                    </p:set>
                                    <p:animEffect transition="in" filter="box(out)">
                                      <p:cBhvr>
                                        <p:cTn id="46" dur="500"/>
                                        <p:tgtEl>
                                          <p:spTgt spid="24602"/>
                                        </p:tgtEl>
                                      </p:cBhvr>
                                    </p:animEffect>
                                  </p:childTnLst>
                                </p:cTn>
                              </p:par>
                              <p:par>
                                <p:cTn id="47" presetID="4" presetClass="entr" presetSubtype="32" fill="hold" nodeType="withEffect">
                                  <p:stCondLst>
                                    <p:cond delay="0"/>
                                  </p:stCondLst>
                                  <p:childTnLst>
                                    <p:set>
                                      <p:cBhvr>
                                        <p:cTn id="48" dur="1" fill="hold">
                                          <p:stCondLst>
                                            <p:cond delay="0"/>
                                          </p:stCondLst>
                                        </p:cTn>
                                        <p:tgtEl>
                                          <p:spTgt spid="24601"/>
                                        </p:tgtEl>
                                        <p:attrNameLst>
                                          <p:attrName>style.visibility</p:attrName>
                                        </p:attrNameLst>
                                      </p:cBhvr>
                                      <p:to>
                                        <p:strVal val="visible"/>
                                      </p:to>
                                    </p:set>
                                    <p:animEffect transition="in" filter="box(out)">
                                      <p:cBhvr>
                                        <p:cTn id="49" dur="500"/>
                                        <p:tgtEl>
                                          <p:spTgt spid="246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24596"/>
                                        </p:tgtEl>
                                        <p:attrNameLst>
                                          <p:attrName>style.visibility</p:attrName>
                                        </p:attrNameLst>
                                      </p:cBhvr>
                                      <p:to>
                                        <p:strVal val="visible"/>
                                      </p:to>
                                    </p:set>
                                    <p:animEffect transition="in" filter="box(out)">
                                      <p:cBhvr>
                                        <p:cTn id="54" dur="500"/>
                                        <p:tgtEl>
                                          <p:spTgt spid="24596"/>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24603"/>
                                        </p:tgtEl>
                                        <p:attrNameLst>
                                          <p:attrName>style.visibility</p:attrName>
                                        </p:attrNameLst>
                                      </p:cBhvr>
                                      <p:to>
                                        <p:strVal val="visible"/>
                                      </p:to>
                                    </p:set>
                                    <p:animEffect transition="in" filter="box(out)">
                                      <p:cBhvr>
                                        <p:cTn id="57" dur="500"/>
                                        <p:tgtEl>
                                          <p:spTgt spid="2460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4605"/>
                                        </p:tgtEl>
                                        <p:attrNameLst>
                                          <p:attrName>style.visibility</p:attrName>
                                        </p:attrNameLst>
                                      </p:cBhvr>
                                      <p:to>
                                        <p:strVal val="visible"/>
                                      </p:to>
                                    </p:set>
                                    <p:animEffect transition="in" filter="box(out)">
                                      <p:cBhvr>
                                        <p:cTn id="62" dur="500"/>
                                        <p:tgtEl>
                                          <p:spTgt spid="2460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4606"/>
                                        </p:tgtEl>
                                        <p:attrNameLst>
                                          <p:attrName>style.visibility</p:attrName>
                                        </p:attrNameLst>
                                      </p:cBhvr>
                                      <p:to>
                                        <p:strVal val="visible"/>
                                      </p:to>
                                    </p:set>
                                    <p:animEffect transition="in" filter="box(out)">
                                      <p:cBhvr>
                                        <p:cTn id="67" dur="500"/>
                                        <p:tgtEl>
                                          <p:spTgt spid="2460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box(out)">
                                      <p:cBhvr>
                                        <p:cTn id="72" dur="500"/>
                                        <p:tgtEl>
                                          <p:spTgt spid="2458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46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24591"/>
                                        </p:tgtEl>
                                        <p:attrNameLst>
                                          <p:attrName>style.visibility</p:attrName>
                                        </p:attrNameLst>
                                      </p:cBhvr>
                                      <p:to>
                                        <p:strVal val="visible"/>
                                      </p:to>
                                    </p:set>
                                    <p:animEffect transition="in" filter="box(out)">
                                      <p:cBhvr>
                                        <p:cTn id="79" dur="500"/>
                                        <p:tgtEl>
                                          <p:spTgt spid="24591"/>
                                        </p:tgtEl>
                                      </p:cBhvr>
                                    </p:animEffect>
                                  </p:childTnLst>
                                </p:cTn>
                              </p:par>
                              <p:par>
                                <p:cTn id="80" presetID="4" presetClass="entr" presetSubtype="32" fill="hold" nodeType="withEffect">
                                  <p:stCondLst>
                                    <p:cond delay="0"/>
                                  </p:stCondLst>
                                  <p:childTnLst>
                                    <p:set>
                                      <p:cBhvr>
                                        <p:cTn id="81" dur="1" fill="hold">
                                          <p:stCondLst>
                                            <p:cond delay="0"/>
                                          </p:stCondLst>
                                        </p:cTn>
                                        <p:tgtEl>
                                          <p:spTgt spid="24604"/>
                                        </p:tgtEl>
                                        <p:attrNameLst>
                                          <p:attrName>style.visibility</p:attrName>
                                        </p:attrNameLst>
                                      </p:cBhvr>
                                      <p:to>
                                        <p:strVal val="visible"/>
                                      </p:to>
                                    </p:set>
                                    <p:animEffect transition="in" filter="box(out)">
                                      <p:cBhvr>
                                        <p:cTn id="82" dur="500"/>
                                        <p:tgtEl>
                                          <p:spTgt spid="24604"/>
                                        </p:tgtEl>
                                      </p:cBhvr>
                                    </p:animEffect>
                                  </p:childTnLst>
                                </p:cTn>
                              </p:par>
                              <p:par>
                                <p:cTn id="83" presetID="4" presetClass="entr" presetSubtype="32" fill="hold" nodeType="withEffect">
                                  <p:stCondLst>
                                    <p:cond delay="0"/>
                                  </p:stCondLst>
                                  <p:childTnLst>
                                    <p:set>
                                      <p:cBhvr>
                                        <p:cTn id="84" dur="1" fill="hold">
                                          <p:stCondLst>
                                            <p:cond delay="0"/>
                                          </p:stCondLst>
                                        </p:cTn>
                                        <p:tgtEl>
                                          <p:spTgt spid="24592"/>
                                        </p:tgtEl>
                                        <p:attrNameLst>
                                          <p:attrName>style.visibility</p:attrName>
                                        </p:attrNameLst>
                                      </p:cBhvr>
                                      <p:to>
                                        <p:strVal val="visible"/>
                                      </p:to>
                                    </p:set>
                                    <p:animEffect transition="in" filter="box(out)">
                                      <p:cBhvr>
                                        <p:cTn id="85" dur="500"/>
                                        <p:tgtEl>
                                          <p:spTgt spid="24592"/>
                                        </p:tgtEl>
                                      </p:cBhvr>
                                    </p:animEffect>
                                  </p:childTnLst>
                                </p:cTn>
                              </p:par>
                              <p:par>
                                <p:cTn id="86" presetID="4" presetClass="entr" presetSubtype="32" fill="hold" grpId="0" nodeType="withEffect">
                                  <p:stCondLst>
                                    <p:cond delay="0"/>
                                  </p:stCondLst>
                                  <p:childTnLst>
                                    <p:set>
                                      <p:cBhvr>
                                        <p:cTn id="87" dur="1" fill="hold">
                                          <p:stCondLst>
                                            <p:cond delay="0"/>
                                          </p:stCondLst>
                                        </p:cTn>
                                        <p:tgtEl>
                                          <p:spTgt spid="24594"/>
                                        </p:tgtEl>
                                        <p:attrNameLst>
                                          <p:attrName>style.visibility</p:attrName>
                                        </p:attrNameLst>
                                      </p:cBhvr>
                                      <p:to>
                                        <p:strVal val="visible"/>
                                      </p:to>
                                    </p:set>
                                    <p:animEffect transition="in" filter="box(out)">
                                      <p:cBhvr>
                                        <p:cTn id="88" dur="500"/>
                                        <p:tgtEl>
                                          <p:spTgt spid="24594"/>
                                        </p:tgtEl>
                                      </p:cBhvr>
                                    </p:animEffect>
                                  </p:childTnLst>
                                </p:cTn>
                              </p:par>
                              <p:par>
                                <p:cTn id="89" presetID="4" presetClass="entr" presetSubtype="32" fill="hold" grpId="0" nodeType="withEffect">
                                  <p:stCondLst>
                                    <p:cond delay="0"/>
                                  </p:stCondLst>
                                  <p:childTnLst>
                                    <p:set>
                                      <p:cBhvr>
                                        <p:cTn id="90" dur="1" fill="hold">
                                          <p:stCondLst>
                                            <p:cond delay="0"/>
                                          </p:stCondLst>
                                        </p:cTn>
                                        <p:tgtEl>
                                          <p:spTgt spid="24595"/>
                                        </p:tgtEl>
                                        <p:attrNameLst>
                                          <p:attrName>style.visibility</p:attrName>
                                        </p:attrNameLst>
                                      </p:cBhvr>
                                      <p:to>
                                        <p:strVal val="visible"/>
                                      </p:to>
                                    </p:set>
                                    <p:animEffect transition="in" filter="box(out)">
                                      <p:cBhvr>
                                        <p:cTn id="91" dur="500"/>
                                        <p:tgtEl>
                                          <p:spTgt spid="24595"/>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46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4609"/>
                                        </p:tgtEl>
                                        <p:attrNameLst>
                                          <p:attrName>style.visibility</p:attrName>
                                        </p:attrNameLst>
                                      </p:cBhvr>
                                      <p:to>
                                        <p:strVal val="visible"/>
                                      </p:to>
                                    </p:set>
                                    <p:anim calcmode="lin" valueType="num">
                                      <p:cBhvr additive="base">
                                        <p:cTn id="98" dur="500" fill="hold"/>
                                        <p:tgtEl>
                                          <p:spTgt spid="24609"/>
                                        </p:tgtEl>
                                        <p:attrNameLst>
                                          <p:attrName>ppt_x</p:attrName>
                                        </p:attrNameLst>
                                      </p:cBhvr>
                                      <p:tavLst>
                                        <p:tav tm="0">
                                          <p:val>
                                            <p:strVal val="0-#ppt_w/2"/>
                                          </p:val>
                                        </p:tav>
                                        <p:tav tm="100000">
                                          <p:val>
                                            <p:strVal val="#ppt_x"/>
                                          </p:val>
                                        </p:tav>
                                      </p:tavLst>
                                    </p:anim>
                                    <p:anim calcmode="lin" valueType="num">
                                      <p:cBhvr additive="base">
                                        <p:cTn id="99" dur="500" fill="hold"/>
                                        <p:tgtEl>
                                          <p:spTgt spid="2460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nodeType="clickEffect">
                                  <p:stCondLst>
                                    <p:cond delay="0"/>
                                  </p:stCondLst>
                                  <p:childTnLst>
                                    <p:set>
                                      <p:cBhvr>
                                        <p:cTn id="103" dur="1" fill="hold">
                                          <p:stCondLst>
                                            <p:cond delay="0"/>
                                          </p:stCondLst>
                                        </p:cTn>
                                        <p:tgtEl>
                                          <p:spTgt spid="24610"/>
                                        </p:tgtEl>
                                        <p:attrNameLst>
                                          <p:attrName>style.visibility</p:attrName>
                                        </p:attrNameLst>
                                      </p:cBhvr>
                                      <p:to>
                                        <p:strVal val="visible"/>
                                      </p:to>
                                    </p:set>
                                    <p:animEffect transition="in" filter="box(out)">
                                      <p:cBhvr>
                                        <p:cTn id="104" dur="500"/>
                                        <p:tgtEl>
                                          <p:spTgt spid="24610"/>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32" fill="hold" nodeType="clickEffect">
                                  <p:stCondLst>
                                    <p:cond delay="0"/>
                                  </p:stCondLst>
                                  <p:childTnLst>
                                    <p:set>
                                      <p:cBhvr>
                                        <p:cTn id="108" dur="1" fill="hold">
                                          <p:stCondLst>
                                            <p:cond delay="0"/>
                                          </p:stCondLst>
                                        </p:cTn>
                                        <p:tgtEl>
                                          <p:spTgt spid="24580"/>
                                        </p:tgtEl>
                                        <p:attrNameLst>
                                          <p:attrName>style.visibility</p:attrName>
                                        </p:attrNameLst>
                                      </p:cBhvr>
                                      <p:to>
                                        <p:strVal val="visible"/>
                                      </p:to>
                                    </p:set>
                                    <p:animEffect transition="in" filter="box(out)">
                                      <p:cBhvr>
                                        <p:cTn id="109" dur="500"/>
                                        <p:tgtEl>
                                          <p:spTgt spid="2458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4611"/>
                                        </p:tgtEl>
                                        <p:attrNameLst>
                                          <p:attrName>style.visibility</p:attrName>
                                        </p:attrNameLst>
                                      </p:cBhvr>
                                      <p:to>
                                        <p:strVal val="visible"/>
                                      </p:to>
                                    </p:set>
                                  </p:childTnLst>
                                </p:cTn>
                              </p:par>
                              <p:par>
                                <p:cTn id="114" presetID="4" presetClass="entr" presetSubtype="32" fill="hold" grpId="0" nodeType="withEffect">
                                  <p:stCondLst>
                                    <p:cond delay="0"/>
                                  </p:stCondLst>
                                  <p:childTnLst>
                                    <p:set>
                                      <p:cBhvr>
                                        <p:cTn id="115" dur="1" fill="hold">
                                          <p:stCondLst>
                                            <p:cond delay="0"/>
                                          </p:stCondLst>
                                        </p:cTn>
                                        <p:tgtEl>
                                          <p:spTgt spid="24612"/>
                                        </p:tgtEl>
                                        <p:attrNameLst>
                                          <p:attrName>style.visibility</p:attrName>
                                        </p:attrNameLst>
                                      </p:cBhvr>
                                      <p:to>
                                        <p:strVal val="visible"/>
                                      </p:to>
                                    </p:set>
                                    <p:animEffect transition="in" filter="box(out)">
                                      <p:cBhvr>
                                        <p:cTn id="116" dur="500"/>
                                        <p:tgtEl>
                                          <p:spTgt spid="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P spid="24584" grpId="0" animBg="1" autoUpdateAnimBg="0"/>
      <p:bldP spid="24585" grpId="0" animBg="1"/>
      <p:bldP spid="24586" grpId="0" autoUpdateAnimBg="0"/>
      <p:bldP spid="24587" grpId="0" animBg="1"/>
      <p:bldP spid="24588" grpId="0" animBg="1"/>
      <p:bldP spid="24589" grpId="0" animBg="1"/>
      <p:bldP spid="24590" grpId="0" animBg="1"/>
      <p:bldP spid="24593" grpId="0" autoUpdateAnimBg="0"/>
      <p:bldP spid="24594" grpId="0" autoUpdateAnimBg="0"/>
      <p:bldP spid="24595" grpId="0" autoUpdateAnimBg="0"/>
      <p:bldP spid="24603" grpId="0" autoUpdateAnimBg="0"/>
      <p:bldP spid="24605" grpId="0" autoUpdateAnimBg="0"/>
      <p:bldP spid="24606" grpId="0" autoUpdateAnimBg="0"/>
      <p:bldP spid="24607" grpId="0" animBg="1"/>
      <p:bldP spid="24608" grpId="0" autoUpdateAnimBg="0"/>
      <p:bldP spid="24609" grpId="0" animBg="1" autoUpdateAnimBg="0"/>
      <p:bldP spid="24612" grpId="0" autoUpdateAnimBg="0"/>
      <p:bldP spid="24613" grpId="0"/>
      <p:bldP spid="246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Lire un fichier puis composer un texte</a:t>
            </a:r>
            <a:br>
              <a:rPr lang="en-GB" sz="3200" smtClean="0"/>
            </a:br>
            <a:r>
              <a:rPr lang="en-GB" sz="2000" smtClean="0"/>
              <a:t>calculer la moyenne, réafficher la ligne et le résultat</a:t>
            </a:r>
          </a:p>
        </p:txBody>
      </p:sp>
      <p:pic>
        <p:nvPicPr>
          <p:cNvPr id="69635" name="Picture 5"/>
          <p:cNvPicPr>
            <a:picLocks noChangeAspect="1" noChangeArrowheads="1"/>
          </p:cNvPicPr>
          <p:nvPr/>
        </p:nvPicPr>
        <p:blipFill>
          <a:blip r:embed="rId3"/>
          <a:srcRect l="3677" t="25903" r="2632" b="4996"/>
          <a:stretch>
            <a:fillRect/>
          </a:stretch>
        </p:blipFill>
        <p:spPr bwMode="auto">
          <a:xfrm>
            <a:off x="1116013" y="1620838"/>
            <a:ext cx="7488237" cy="3536950"/>
          </a:xfrm>
          <a:prstGeom prst="rect">
            <a:avLst/>
          </a:prstGeom>
          <a:noFill/>
          <a:ln w="38100">
            <a:noFill/>
            <a:miter lim="800000"/>
            <a:headEnd/>
            <a:tailEnd/>
          </a:ln>
        </p:spPr>
      </p:pic>
      <p:sp>
        <p:nvSpPr>
          <p:cNvPr id="172040" name="Oval 8"/>
          <p:cNvSpPr>
            <a:spLocks noChangeArrowheads="1"/>
          </p:cNvSpPr>
          <p:nvPr/>
        </p:nvSpPr>
        <p:spPr bwMode="auto">
          <a:xfrm>
            <a:off x="5148263" y="3716338"/>
            <a:ext cx="647700" cy="433387"/>
          </a:xfrm>
          <a:prstGeom prst="ellipse">
            <a:avLst/>
          </a:prstGeom>
          <a:noFill/>
          <a:ln w="38100">
            <a:solidFill>
              <a:srgbClr val="FF0000"/>
            </a:solidFill>
            <a:round/>
            <a:headEnd/>
            <a:tailEnd/>
          </a:ln>
        </p:spPr>
        <p:txBody>
          <a:bodyPr wrap="none" anchor="ctr"/>
          <a:lstStyle/>
          <a:p>
            <a:endParaRPr lang="fr-FR"/>
          </a:p>
        </p:txBody>
      </p:sp>
      <p:pic>
        <p:nvPicPr>
          <p:cNvPr id="172041" name="Picture 9"/>
          <p:cNvPicPr>
            <a:picLocks noChangeAspect="1" noChangeArrowheads="1"/>
          </p:cNvPicPr>
          <p:nvPr/>
        </p:nvPicPr>
        <p:blipFill>
          <a:blip r:embed="rId4"/>
          <a:srcRect/>
          <a:stretch>
            <a:fillRect/>
          </a:stretch>
        </p:blipFill>
        <p:spPr bwMode="auto">
          <a:xfrm>
            <a:off x="1979613" y="4581525"/>
            <a:ext cx="6480175" cy="2035175"/>
          </a:xfrm>
          <a:prstGeom prst="rect">
            <a:avLst/>
          </a:prstGeom>
          <a:noFill/>
          <a:ln w="38100">
            <a:noFill/>
            <a:miter lim="800000"/>
            <a:headEnd/>
            <a:tailEnd/>
          </a:ln>
        </p:spPr>
      </p:pic>
      <p:pic>
        <p:nvPicPr>
          <p:cNvPr id="172042" name="Picture 10"/>
          <p:cNvPicPr>
            <a:picLocks noChangeAspect="1" noChangeArrowheads="1"/>
          </p:cNvPicPr>
          <p:nvPr/>
        </p:nvPicPr>
        <p:blipFill rotWithShape="1">
          <a:blip r:embed="rId5"/>
          <a:srcRect l="3333" t="56299" r="17500" b="21186"/>
          <a:stretch/>
        </p:blipFill>
        <p:spPr bwMode="auto">
          <a:xfrm>
            <a:off x="323851" y="5285937"/>
            <a:ext cx="6624414" cy="1383423"/>
          </a:xfrm>
          <a:prstGeom prst="rect">
            <a:avLst/>
          </a:prstGeom>
          <a:noFill/>
          <a:ln w="38100">
            <a:noFill/>
            <a:miter lim="800000"/>
            <a:headEnd/>
            <a:tailEnd/>
          </a:ln>
        </p:spPr>
      </p:pic>
      <p:sp>
        <p:nvSpPr>
          <p:cNvPr id="71688" name="Oval 8"/>
          <p:cNvSpPr>
            <a:spLocks noChangeArrowheads="1"/>
          </p:cNvSpPr>
          <p:nvPr/>
        </p:nvSpPr>
        <p:spPr bwMode="auto">
          <a:xfrm>
            <a:off x="1476375" y="3338513"/>
            <a:ext cx="719138" cy="287337"/>
          </a:xfrm>
          <a:prstGeom prst="ellipse">
            <a:avLst/>
          </a:prstGeom>
          <a:noFill/>
          <a:ln w="38100">
            <a:solidFill>
              <a:srgbClr val="FF0000"/>
            </a:solidFill>
            <a:round/>
            <a:headEnd/>
            <a:tailEnd/>
          </a:ln>
        </p:spPr>
        <p:txBody>
          <a:bodyPr wrap="none" anchor="ctr"/>
          <a:lstStyle/>
          <a:p>
            <a:endParaRPr lang="fr-FR"/>
          </a:p>
        </p:txBody>
      </p:sp>
      <p:sp>
        <p:nvSpPr>
          <p:cNvPr id="71690" name="Freeform 10"/>
          <p:cNvSpPr>
            <a:spLocks/>
          </p:cNvSpPr>
          <p:nvPr/>
        </p:nvSpPr>
        <p:spPr bwMode="auto">
          <a:xfrm flipV="1">
            <a:off x="3563938" y="3602038"/>
            <a:ext cx="2879725" cy="719137"/>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1" name="Freeform 11"/>
          <p:cNvSpPr>
            <a:spLocks/>
          </p:cNvSpPr>
          <p:nvPr/>
        </p:nvSpPr>
        <p:spPr bwMode="auto">
          <a:xfrm>
            <a:off x="3995738" y="2565400"/>
            <a:ext cx="2808287" cy="792163"/>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2" name="Freeform 12"/>
          <p:cNvSpPr>
            <a:spLocks/>
          </p:cNvSpPr>
          <p:nvPr/>
        </p:nvSpPr>
        <p:spPr bwMode="auto">
          <a:xfrm>
            <a:off x="3203575" y="1773238"/>
            <a:ext cx="2663825" cy="1584325"/>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6" name="Text Box 16"/>
          <p:cNvSpPr txBox="1">
            <a:spLocks noChangeArrowheads="1"/>
          </p:cNvSpPr>
          <p:nvPr/>
        </p:nvSpPr>
        <p:spPr bwMode="auto">
          <a:xfrm>
            <a:off x="7800975" y="5407025"/>
            <a:ext cx="576263" cy="366713"/>
          </a:xfrm>
          <a:prstGeom prst="rect">
            <a:avLst/>
          </a:prstGeom>
          <a:solidFill>
            <a:srgbClr val="FF0000"/>
          </a:solidFill>
          <a:ln w="38100">
            <a:noFill/>
            <a:miter lim="800000"/>
            <a:headEnd/>
            <a:tailEnd/>
          </a:ln>
        </p:spPr>
        <p:txBody>
          <a:bodyPr>
            <a:spAutoFit/>
          </a:bodyPr>
          <a:lstStyle/>
          <a:p>
            <a:pPr>
              <a:spcBef>
                <a:spcPct val="50000"/>
              </a:spcBef>
            </a:pPr>
            <a:r>
              <a:rPr lang="en-GB"/>
              <a:t>8.6</a:t>
            </a:r>
          </a:p>
        </p:txBody>
      </p:sp>
    </p:spTree>
    <p:extLst>
      <p:ext uri="{BB962C8B-B14F-4D97-AF65-F5344CB8AC3E}">
        <p14:creationId xmlns:p14="http://schemas.microsoft.com/office/powerpoint/2010/main" val="28016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42"/>
                                        </p:tgtEl>
                                        <p:attrNameLst>
                                          <p:attrName>style.visibility</p:attrName>
                                        </p:attrNameLst>
                                      </p:cBhvr>
                                      <p:to>
                                        <p:strVal val="visible"/>
                                      </p:to>
                                    </p:set>
                                    <p:animEffect transition="in" filter="blinds(horizontal)">
                                      <p:cBhvr>
                                        <p:cTn id="7" dur="500"/>
                                        <p:tgtEl>
                                          <p:spTgt spid="1720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71692"/>
                                        </p:tgtEl>
                                        <p:attrNameLst>
                                          <p:attrName>style.visibility</p:attrName>
                                        </p:attrNameLst>
                                      </p:cBhvr>
                                      <p:to>
                                        <p:strVal val="visible"/>
                                      </p:to>
                                    </p:set>
                                    <p:anim calcmode="lin" valueType="num">
                                      <p:cBhvr>
                                        <p:cTn id="16" dur="500" fill="hold"/>
                                        <p:tgtEl>
                                          <p:spTgt spid="71692"/>
                                        </p:tgtEl>
                                        <p:attrNameLst>
                                          <p:attrName>ppt_w</p:attrName>
                                        </p:attrNameLst>
                                      </p:cBhvr>
                                      <p:tavLst>
                                        <p:tav tm="0">
                                          <p:val>
                                            <p:fltVal val="0"/>
                                          </p:val>
                                        </p:tav>
                                        <p:tav tm="100000">
                                          <p:val>
                                            <p:strVal val="#ppt_w"/>
                                          </p:val>
                                        </p:tav>
                                      </p:tavLst>
                                    </p:anim>
                                    <p:anim calcmode="lin" valueType="num">
                                      <p:cBhvr>
                                        <p:cTn id="17"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1690"/>
                                        </p:tgtEl>
                                        <p:attrNameLst>
                                          <p:attrName>style.visibility</p:attrName>
                                        </p:attrNameLst>
                                      </p:cBhvr>
                                      <p:to>
                                        <p:strVal val="visible"/>
                                      </p:to>
                                    </p:set>
                                    <p:anim calcmode="lin" valueType="num">
                                      <p:cBhvr>
                                        <p:cTn id="22" dur="500" fill="hold"/>
                                        <p:tgtEl>
                                          <p:spTgt spid="71690"/>
                                        </p:tgtEl>
                                        <p:attrNameLst>
                                          <p:attrName>ppt_w</p:attrName>
                                        </p:attrNameLst>
                                      </p:cBhvr>
                                      <p:tavLst>
                                        <p:tav tm="0">
                                          <p:val>
                                            <p:fltVal val="0"/>
                                          </p:val>
                                        </p:tav>
                                        <p:tav tm="100000">
                                          <p:val>
                                            <p:strVal val="#ppt_w"/>
                                          </p:val>
                                        </p:tav>
                                      </p:tavLst>
                                    </p:anim>
                                    <p:anim calcmode="lin" valueType="num">
                                      <p:cBhvr>
                                        <p:cTn id="23"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1691"/>
                                        </p:tgtEl>
                                        <p:attrNameLst>
                                          <p:attrName>style.visibility</p:attrName>
                                        </p:attrNameLst>
                                      </p:cBhvr>
                                      <p:to>
                                        <p:strVal val="visible"/>
                                      </p:to>
                                    </p:set>
                                    <p:anim calcmode="lin" valueType="num">
                                      <p:cBhvr>
                                        <p:cTn id="28" dur="500" fill="hold"/>
                                        <p:tgtEl>
                                          <p:spTgt spid="71691"/>
                                        </p:tgtEl>
                                        <p:attrNameLst>
                                          <p:attrName>ppt_w</p:attrName>
                                        </p:attrNameLst>
                                      </p:cBhvr>
                                      <p:tavLst>
                                        <p:tav tm="0">
                                          <p:val>
                                            <p:fltVal val="0"/>
                                          </p:val>
                                        </p:tav>
                                        <p:tav tm="100000">
                                          <p:val>
                                            <p:strVal val="#ppt_w"/>
                                          </p:val>
                                        </p:tav>
                                      </p:tavLst>
                                    </p:anim>
                                    <p:anim calcmode="lin" valueType="num">
                                      <p:cBhvr>
                                        <p:cTn id="29" dur="500" fill="hold"/>
                                        <p:tgtEl>
                                          <p:spTgt spid="7169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169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169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169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168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72041"/>
                                        </p:tgtEl>
                                        <p:attrNameLst>
                                          <p:attrName>style.visibility</p:attrName>
                                        </p:attrNameLst>
                                      </p:cBhvr>
                                      <p:to>
                                        <p:strVal val="visible"/>
                                      </p:to>
                                    </p:set>
                                    <p:anim calcmode="lin" valueType="num">
                                      <p:cBhvr>
                                        <p:cTn id="44" dur="1000" fill="hold"/>
                                        <p:tgtEl>
                                          <p:spTgt spid="172041"/>
                                        </p:tgtEl>
                                        <p:attrNameLst>
                                          <p:attrName>ppt_w</p:attrName>
                                        </p:attrNameLst>
                                      </p:cBhvr>
                                      <p:tavLst>
                                        <p:tav tm="0">
                                          <p:val>
                                            <p:fltVal val="0"/>
                                          </p:val>
                                        </p:tav>
                                        <p:tav tm="100000">
                                          <p:val>
                                            <p:strVal val="#ppt_w"/>
                                          </p:val>
                                        </p:tav>
                                      </p:tavLst>
                                    </p:anim>
                                    <p:anim calcmode="lin" valueType="num">
                                      <p:cBhvr>
                                        <p:cTn id="45" dur="1000" fill="hold"/>
                                        <p:tgtEl>
                                          <p:spTgt spid="172041"/>
                                        </p:tgtEl>
                                        <p:attrNameLst>
                                          <p:attrName>ppt_h</p:attrName>
                                        </p:attrNameLst>
                                      </p:cBhvr>
                                      <p:tavLst>
                                        <p:tav tm="0">
                                          <p:val>
                                            <p:fltVal val="0"/>
                                          </p:val>
                                        </p:tav>
                                        <p:tav tm="100000">
                                          <p:val>
                                            <p:strVal val="#ppt_h"/>
                                          </p:val>
                                        </p:tav>
                                      </p:tavLst>
                                    </p:anim>
                                    <p:anim calcmode="lin" valueType="num">
                                      <p:cBhvr>
                                        <p:cTn id="46" dur="1000" fill="hold"/>
                                        <p:tgtEl>
                                          <p:spTgt spid="17204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2041"/>
                                        </p:tgtEl>
                                        <p:attrNameLst>
                                          <p:attrName>ppt_y</p:attrName>
                                        </p:attrNameLst>
                                      </p:cBhvr>
                                      <p:tavLst>
                                        <p:tav tm="0" fmla="#ppt_y+(sin(-2*pi*(1-$))*-#ppt_x+cos(-2*pi*(1-$))*(1-#ppt_y))*(1-$)">
                                          <p:val>
                                            <p:fltVal val="0"/>
                                          </p:val>
                                        </p:tav>
                                        <p:tav tm="100000">
                                          <p:val>
                                            <p:fltVal val="1"/>
                                          </p:val>
                                        </p:tav>
                                      </p:tavLst>
                                    </p:anim>
                                  </p:childTnLst>
                                </p:cTn>
                              </p:par>
                              <p:par>
                                <p:cTn id="48" presetID="3" presetClass="exit" presetSubtype="10" fill="hold" nodeType="withEffect">
                                  <p:stCondLst>
                                    <p:cond delay="0"/>
                                  </p:stCondLst>
                                  <p:childTnLst>
                                    <p:animEffect transition="out" filter="blinds(horizontal)">
                                      <p:cBhvr>
                                        <p:cTn id="49" dur="500"/>
                                        <p:tgtEl>
                                          <p:spTgt spid="172042"/>
                                        </p:tgtEl>
                                      </p:cBhvr>
                                    </p:animEffect>
                                    <p:set>
                                      <p:cBhvr>
                                        <p:cTn id="50" dur="1" fill="hold">
                                          <p:stCondLst>
                                            <p:cond delay="499"/>
                                          </p:stCondLst>
                                        </p:cTn>
                                        <p:tgtEl>
                                          <p:spTgt spid="17204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720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72040"/>
                                        </p:tgtEl>
                                        <p:attrNameLst>
                                          <p:attrName>style.visibility</p:attrName>
                                        </p:attrNameLst>
                                      </p:cBhvr>
                                      <p:to>
                                        <p:strVal val="visible"/>
                                      </p:to>
                                    </p:set>
                                    <p:animEffect transition="in" filter="checkerboard(across)">
                                      <p:cBhvr>
                                        <p:cTn id="59" dur="500"/>
                                        <p:tgtEl>
                                          <p:spTgt spid="1720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20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71696"/>
                                        </p:tgtEl>
                                        <p:attrNameLst>
                                          <p:attrName>style.visibility</p:attrName>
                                        </p:attrNameLst>
                                      </p:cBhvr>
                                      <p:to>
                                        <p:strVal val="visible"/>
                                      </p:to>
                                    </p:set>
                                    <p:animEffect transition="in" filter="checkerboard(across)">
                                      <p:cBhvr>
                                        <p:cTn id="68" dur="5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P spid="71688" grpId="0" animBg="1"/>
      <p:bldP spid="71688" grpId="1" animBg="1"/>
      <p:bldP spid="71690" grpId="0" animBg="1"/>
      <p:bldP spid="71690" grpId="1" animBg="1"/>
      <p:bldP spid="71691" grpId="0" animBg="1"/>
      <p:bldP spid="71691" grpId="1" animBg="1"/>
      <p:bldP spid="71692" grpId="0" animBg="1"/>
      <p:bldP spid="71692" grpId="1" animBg="1"/>
      <p:bldP spid="716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Composer un texte</a:t>
            </a:r>
            <a:br>
              <a:rPr lang="en-GB" sz="3200" smtClean="0"/>
            </a:br>
            <a:r>
              <a:rPr lang="en-GB" sz="2000" smtClean="0"/>
              <a:t>(en le formattant)</a:t>
            </a:r>
          </a:p>
        </p:txBody>
      </p:sp>
      <p:pic>
        <p:nvPicPr>
          <p:cNvPr id="70659" name="Picture 5"/>
          <p:cNvPicPr>
            <a:picLocks noChangeAspect="1" noChangeArrowheads="1"/>
          </p:cNvPicPr>
          <p:nvPr/>
        </p:nvPicPr>
        <p:blipFill>
          <a:blip r:embed="rId3"/>
          <a:srcRect l="3171" t="23338" r="22066" b="13570"/>
          <a:stretch>
            <a:fillRect/>
          </a:stretch>
        </p:blipFill>
        <p:spPr bwMode="auto">
          <a:xfrm>
            <a:off x="1042988" y="1700213"/>
            <a:ext cx="7488237" cy="3703637"/>
          </a:xfrm>
          <a:prstGeom prst="rect">
            <a:avLst/>
          </a:prstGeom>
          <a:noFill/>
          <a:ln w="38100">
            <a:noFill/>
            <a:miter lim="800000"/>
            <a:headEnd/>
            <a:tailEnd/>
          </a:ln>
        </p:spPr>
      </p:pic>
      <p:pic>
        <p:nvPicPr>
          <p:cNvPr id="174086" name="Picture 6"/>
          <p:cNvPicPr>
            <a:picLocks noChangeAspect="1" noChangeArrowheads="1"/>
          </p:cNvPicPr>
          <p:nvPr/>
        </p:nvPicPr>
        <p:blipFill>
          <a:blip r:embed="rId4"/>
          <a:srcRect/>
          <a:stretch>
            <a:fillRect/>
          </a:stretch>
        </p:blipFill>
        <p:spPr bwMode="auto">
          <a:xfrm>
            <a:off x="1263650" y="4868863"/>
            <a:ext cx="7556500" cy="1644650"/>
          </a:xfrm>
          <a:prstGeom prst="rect">
            <a:avLst/>
          </a:prstGeom>
          <a:noFill/>
          <a:ln w="38100">
            <a:noFill/>
            <a:miter lim="800000"/>
            <a:headEnd/>
            <a:tailEnd/>
          </a:ln>
        </p:spPr>
      </p:pic>
      <p:sp>
        <p:nvSpPr>
          <p:cNvPr id="174090" name="Rectangle 10"/>
          <p:cNvSpPr>
            <a:spLocks noChangeArrowheads="1"/>
          </p:cNvSpPr>
          <p:nvPr/>
        </p:nvSpPr>
        <p:spPr bwMode="auto">
          <a:xfrm>
            <a:off x="2627313" y="5387975"/>
            <a:ext cx="1081087" cy="215900"/>
          </a:xfrm>
          <a:prstGeom prst="rect">
            <a:avLst/>
          </a:prstGeom>
          <a:noFill/>
          <a:ln w="38100">
            <a:solidFill>
              <a:srgbClr val="FF0000"/>
            </a:solidFill>
            <a:miter lim="800000"/>
            <a:headEnd/>
            <a:tailEnd/>
          </a:ln>
        </p:spPr>
        <p:txBody>
          <a:bodyPr wrap="none" anchor="ctr"/>
          <a:lstStyle/>
          <a:p>
            <a:endParaRPr lang="fr-FR"/>
          </a:p>
        </p:txBody>
      </p:sp>
      <p:sp>
        <p:nvSpPr>
          <p:cNvPr id="174091" name="Rectangle 11"/>
          <p:cNvSpPr>
            <a:spLocks noChangeArrowheads="1"/>
          </p:cNvSpPr>
          <p:nvPr/>
        </p:nvSpPr>
        <p:spPr bwMode="auto">
          <a:xfrm>
            <a:off x="3059113" y="4221163"/>
            <a:ext cx="649287" cy="287337"/>
          </a:xfrm>
          <a:prstGeom prst="rect">
            <a:avLst/>
          </a:prstGeom>
          <a:noFill/>
          <a:ln w="38100">
            <a:solidFill>
              <a:srgbClr val="FF0000"/>
            </a:solidFill>
            <a:miter lim="800000"/>
            <a:headEnd/>
            <a:tailEnd/>
          </a:ln>
        </p:spPr>
        <p:txBody>
          <a:bodyPr wrap="none" anchor="ctr"/>
          <a:lstStyle/>
          <a:p>
            <a:endParaRPr lang="fr-FR"/>
          </a:p>
        </p:txBody>
      </p:sp>
      <p:sp>
        <p:nvSpPr>
          <p:cNvPr id="174092" name="Rectangle 12"/>
          <p:cNvSpPr>
            <a:spLocks noChangeArrowheads="1"/>
          </p:cNvSpPr>
          <p:nvPr/>
        </p:nvSpPr>
        <p:spPr bwMode="auto">
          <a:xfrm>
            <a:off x="3986213" y="4508500"/>
            <a:ext cx="863600" cy="215900"/>
          </a:xfrm>
          <a:prstGeom prst="rect">
            <a:avLst/>
          </a:prstGeom>
          <a:noFill/>
          <a:ln w="38100">
            <a:solidFill>
              <a:srgbClr val="FF0000"/>
            </a:solidFill>
            <a:miter lim="800000"/>
            <a:headEnd/>
            <a:tailEnd/>
          </a:ln>
        </p:spPr>
        <p:txBody>
          <a:bodyPr wrap="none" anchor="ctr"/>
          <a:lstStyle/>
          <a:p>
            <a:endParaRPr lang="fr-FR"/>
          </a:p>
        </p:txBody>
      </p:sp>
      <p:sp>
        <p:nvSpPr>
          <p:cNvPr id="72713" name="Rectangle 9"/>
          <p:cNvSpPr>
            <a:spLocks noChangeArrowheads="1"/>
          </p:cNvSpPr>
          <p:nvPr/>
        </p:nvSpPr>
        <p:spPr bwMode="auto">
          <a:xfrm>
            <a:off x="755650" y="4149725"/>
            <a:ext cx="8208963" cy="2519363"/>
          </a:xfrm>
          <a:prstGeom prst="rect">
            <a:avLst/>
          </a:prstGeom>
          <a:solidFill>
            <a:schemeClr val="bg1"/>
          </a:solidFill>
          <a:ln w="38100">
            <a:noFill/>
            <a:miter lim="800000"/>
            <a:headEnd/>
            <a:tailEnd/>
          </a:ln>
        </p:spPr>
        <p:txBody>
          <a:bodyPr wrap="none" anchor="ctr"/>
          <a:lstStyle/>
          <a:p>
            <a:endParaRPr lang="fr-FR"/>
          </a:p>
        </p:txBody>
      </p:sp>
      <p:sp>
        <p:nvSpPr>
          <p:cNvPr id="72714" name="Oval 10"/>
          <p:cNvSpPr>
            <a:spLocks noChangeArrowheads="1"/>
          </p:cNvSpPr>
          <p:nvPr/>
        </p:nvSpPr>
        <p:spPr bwMode="auto">
          <a:xfrm>
            <a:off x="5013325" y="3744913"/>
            <a:ext cx="936625" cy="40481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41376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27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27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74086"/>
                                        </p:tgtEl>
                                        <p:attrNameLst>
                                          <p:attrName>style.visibility</p:attrName>
                                        </p:attrNameLst>
                                      </p:cBhvr>
                                      <p:to>
                                        <p:strVal val="visible"/>
                                      </p:to>
                                    </p:set>
                                    <p:anim calcmode="lin" valueType="num">
                                      <p:cBhvr>
                                        <p:cTn id="23" dur="1000" fill="hold"/>
                                        <p:tgtEl>
                                          <p:spTgt spid="174086"/>
                                        </p:tgtEl>
                                        <p:attrNameLst>
                                          <p:attrName>ppt_w</p:attrName>
                                        </p:attrNameLst>
                                      </p:cBhvr>
                                      <p:tavLst>
                                        <p:tav tm="0">
                                          <p:val>
                                            <p:fltVal val="0"/>
                                          </p:val>
                                        </p:tav>
                                        <p:tav tm="100000">
                                          <p:val>
                                            <p:strVal val="#ppt_w"/>
                                          </p:val>
                                        </p:tav>
                                      </p:tavLst>
                                    </p:anim>
                                    <p:anim calcmode="lin" valueType="num">
                                      <p:cBhvr>
                                        <p:cTn id="24" dur="1000" fill="hold"/>
                                        <p:tgtEl>
                                          <p:spTgt spid="174086"/>
                                        </p:tgtEl>
                                        <p:attrNameLst>
                                          <p:attrName>ppt_h</p:attrName>
                                        </p:attrNameLst>
                                      </p:cBhvr>
                                      <p:tavLst>
                                        <p:tav tm="0">
                                          <p:val>
                                            <p:fltVal val="0"/>
                                          </p:val>
                                        </p:tav>
                                        <p:tav tm="100000">
                                          <p:val>
                                            <p:strVal val="#ppt_h"/>
                                          </p:val>
                                        </p:tav>
                                      </p:tavLst>
                                    </p:anim>
                                    <p:anim calcmode="lin" valueType="num">
                                      <p:cBhvr>
                                        <p:cTn id="25" dur="1000" fill="hold"/>
                                        <p:tgtEl>
                                          <p:spTgt spid="1740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40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4091"/>
                                        </p:tgtEl>
                                        <p:attrNameLst>
                                          <p:attrName>style.visibility</p:attrName>
                                        </p:attrNameLst>
                                      </p:cBhvr>
                                      <p:to>
                                        <p:strVal val="visible"/>
                                      </p:to>
                                    </p:set>
                                    <p:animEffect transition="in" filter="checkerboard(across)">
                                      <p:cBhvr>
                                        <p:cTn id="31" dur="500"/>
                                        <p:tgtEl>
                                          <p:spTgt spid="17409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090"/>
                                        </p:tgtEl>
                                        <p:attrNameLst>
                                          <p:attrName>style.visibility</p:attrName>
                                        </p:attrNameLst>
                                      </p:cBhvr>
                                      <p:to>
                                        <p:strVal val="visible"/>
                                      </p:to>
                                    </p:set>
                                    <p:animEffect transition="in" filter="checkerboard(across)">
                                      <p:cBhvr>
                                        <p:cTn id="34" dur="500"/>
                                        <p:tgtEl>
                                          <p:spTgt spid="17409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4092"/>
                                        </p:tgtEl>
                                        <p:attrNameLst>
                                          <p:attrName>style.visibility</p:attrName>
                                        </p:attrNameLst>
                                      </p:cBhvr>
                                      <p:to>
                                        <p:strVal val="visible"/>
                                      </p:to>
                                    </p:set>
                                    <p:animEffect transition="in" filter="checkerboard(across)">
                                      <p:cBhvr>
                                        <p:cTn id="37"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animBg="1"/>
      <p:bldP spid="174091" grpId="0" animBg="1"/>
      <p:bldP spid="174092" grpId="0" animBg="1"/>
      <p:bldP spid="72713" grpId="0" animBg="1"/>
      <p:bldP spid="72713" grpId="1" animBg="1"/>
      <p:bldP spid="72714" grpId="0" animBg="1"/>
      <p:bldP spid="727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idx="4294967295"/>
          </p:nvPr>
        </p:nvSpPr>
        <p:spPr>
          <a:xfrm>
            <a:off x="1403350" y="333375"/>
            <a:ext cx="7313613" cy="792163"/>
          </a:xfrm>
        </p:spPr>
        <p:txBody>
          <a:bodyPr/>
          <a:lstStyle/>
          <a:p>
            <a:pPr algn="ctr" eaLnBrk="1" hangingPunct="1"/>
            <a:r>
              <a:rPr lang="en-GB" sz="3200" smtClean="0"/>
              <a:t>Calcul de la moyenne</a:t>
            </a:r>
            <a:br>
              <a:rPr lang="en-GB" sz="3200" smtClean="0"/>
            </a:br>
            <a:r>
              <a:rPr lang="en-GB" sz="2000" smtClean="0"/>
              <a:t>comment faire avec un nombre de notes non connu lors de l’écriture du programme</a:t>
            </a:r>
          </a:p>
        </p:txBody>
      </p:sp>
      <p:pic>
        <p:nvPicPr>
          <p:cNvPr id="71683" name="Picture 5"/>
          <p:cNvPicPr>
            <a:picLocks noChangeAspect="1" noChangeArrowheads="1"/>
          </p:cNvPicPr>
          <p:nvPr/>
        </p:nvPicPr>
        <p:blipFill>
          <a:blip r:embed="rId3"/>
          <a:srcRect l="3955" t="18765" r="18338" b="12978"/>
          <a:stretch>
            <a:fillRect/>
          </a:stretch>
        </p:blipFill>
        <p:spPr bwMode="auto">
          <a:xfrm>
            <a:off x="971550" y="1574800"/>
            <a:ext cx="6696075" cy="4878388"/>
          </a:xfrm>
          <a:prstGeom prst="rect">
            <a:avLst/>
          </a:prstGeom>
          <a:noFill/>
          <a:ln w="38100">
            <a:noFill/>
            <a:miter lim="800000"/>
            <a:headEnd/>
            <a:tailEnd/>
          </a:ln>
        </p:spPr>
      </p:pic>
      <p:pic>
        <p:nvPicPr>
          <p:cNvPr id="177158" name="Picture 6"/>
          <p:cNvPicPr>
            <a:picLocks noChangeAspect="1" noChangeArrowheads="1"/>
          </p:cNvPicPr>
          <p:nvPr/>
        </p:nvPicPr>
        <p:blipFill>
          <a:blip r:embed="rId4"/>
          <a:srcRect/>
          <a:stretch>
            <a:fillRect/>
          </a:stretch>
        </p:blipFill>
        <p:spPr bwMode="auto">
          <a:xfrm>
            <a:off x="3092450" y="5311775"/>
            <a:ext cx="5616575" cy="1443038"/>
          </a:xfrm>
          <a:prstGeom prst="rect">
            <a:avLst/>
          </a:prstGeom>
          <a:noFill/>
          <a:ln w="38100">
            <a:noFill/>
            <a:miter lim="800000"/>
            <a:headEnd/>
            <a:tailEnd/>
          </a:ln>
        </p:spPr>
      </p:pic>
      <p:sp>
        <p:nvSpPr>
          <p:cNvPr id="177161" name="Rectangle 9"/>
          <p:cNvSpPr>
            <a:spLocks noChangeArrowheads="1"/>
          </p:cNvSpPr>
          <p:nvPr/>
        </p:nvSpPr>
        <p:spPr bwMode="auto">
          <a:xfrm>
            <a:off x="3736975" y="5032375"/>
            <a:ext cx="935038" cy="287338"/>
          </a:xfrm>
          <a:prstGeom prst="rect">
            <a:avLst/>
          </a:prstGeom>
          <a:noFill/>
          <a:ln w="38100">
            <a:solidFill>
              <a:srgbClr val="FF0000"/>
            </a:solidFill>
            <a:miter lim="800000"/>
            <a:headEnd/>
            <a:tailEnd/>
          </a:ln>
        </p:spPr>
        <p:txBody>
          <a:bodyPr wrap="none" anchor="ctr"/>
          <a:lstStyle/>
          <a:p>
            <a:endParaRPr lang="fr-FR"/>
          </a:p>
        </p:txBody>
      </p:sp>
      <p:sp>
        <p:nvSpPr>
          <p:cNvPr id="177162" name="Rectangle 10"/>
          <p:cNvSpPr>
            <a:spLocks noChangeArrowheads="1"/>
          </p:cNvSpPr>
          <p:nvPr/>
        </p:nvSpPr>
        <p:spPr bwMode="auto">
          <a:xfrm>
            <a:off x="6967538" y="5876925"/>
            <a:ext cx="503237" cy="287338"/>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8798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 calcmode="lin" valueType="num">
                                      <p:cBhvr>
                                        <p:cTn id="7" dur="1000" fill="hold"/>
                                        <p:tgtEl>
                                          <p:spTgt spid="177158"/>
                                        </p:tgtEl>
                                        <p:attrNameLst>
                                          <p:attrName>ppt_w</p:attrName>
                                        </p:attrNameLst>
                                      </p:cBhvr>
                                      <p:tavLst>
                                        <p:tav tm="0">
                                          <p:val>
                                            <p:fltVal val="0"/>
                                          </p:val>
                                        </p:tav>
                                        <p:tav tm="100000">
                                          <p:val>
                                            <p:strVal val="#ppt_w"/>
                                          </p:val>
                                        </p:tav>
                                      </p:tavLst>
                                    </p:anim>
                                    <p:anim calcmode="lin" valueType="num">
                                      <p:cBhvr>
                                        <p:cTn id="8" dur="1000" fill="hold"/>
                                        <p:tgtEl>
                                          <p:spTgt spid="177158"/>
                                        </p:tgtEl>
                                        <p:attrNameLst>
                                          <p:attrName>ppt_h</p:attrName>
                                        </p:attrNameLst>
                                      </p:cBhvr>
                                      <p:tavLst>
                                        <p:tav tm="0">
                                          <p:val>
                                            <p:fltVal val="0"/>
                                          </p:val>
                                        </p:tav>
                                        <p:tav tm="100000">
                                          <p:val>
                                            <p:strVal val="#ppt_h"/>
                                          </p:val>
                                        </p:tav>
                                      </p:tavLst>
                                    </p:anim>
                                    <p:anim calcmode="lin" valueType="num">
                                      <p:cBhvr>
                                        <p:cTn id="9" dur="1000" fill="hold"/>
                                        <p:tgtEl>
                                          <p:spTgt spid="1771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7161"/>
                                        </p:tgtEl>
                                        <p:attrNameLst>
                                          <p:attrName>style.visibility</p:attrName>
                                        </p:attrNameLst>
                                      </p:cBhvr>
                                      <p:to>
                                        <p:strVal val="visible"/>
                                      </p:to>
                                    </p:set>
                                    <p:animEffect transition="in" filter="checkerboard(across)">
                                      <p:cBhvr>
                                        <p:cTn id="15" dur="500"/>
                                        <p:tgtEl>
                                          <p:spTgt spid="17716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7162"/>
                                        </p:tgtEl>
                                        <p:attrNameLst>
                                          <p:attrName>style.visibility</p:attrName>
                                        </p:attrNameLst>
                                      </p:cBhvr>
                                      <p:to>
                                        <p:strVal val="visible"/>
                                      </p:to>
                                    </p:set>
                                    <p:animEffect transition="in" filter="checkerboard(across)">
                                      <p:cBhvr>
                                        <p:cTn id="18" dur="500"/>
                                        <p:tgtEl>
                                          <p:spTgt spid="17716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71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716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7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nimBg="1"/>
      <p:bldP spid="177161" grpId="1" animBg="1"/>
      <p:bldP spid="177162" grpId="0" animBg="1"/>
      <p:bldP spid="1771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70013" y="301625"/>
            <a:ext cx="7313612" cy="750888"/>
          </a:xfrm>
        </p:spPr>
        <p:txBody>
          <a:bodyPr/>
          <a:lstStyle/>
          <a:p>
            <a:pPr algn="ctr" eaLnBrk="1" hangingPunct="1"/>
            <a:r>
              <a:rPr lang="en-GB" smtClean="0"/>
              <a:t>Ouvrir, lire et fermer un fichier</a:t>
            </a:r>
          </a:p>
        </p:txBody>
      </p:sp>
      <p:sp>
        <p:nvSpPr>
          <p:cNvPr id="72707" name="Rectangle 3"/>
          <p:cNvSpPr>
            <a:spLocks noGrp="1" noChangeArrowheads="1"/>
          </p:cNvSpPr>
          <p:nvPr>
            <p:ph type="body" idx="4294967295"/>
          </p:nvPr>
        </p:nvSpPr>
        <p:spPr>
          <a:xfrm>
            <a:off x="1187450" y="1827213"/>
            <a:ext cx="7777163" cy="4770437"/>
          </a:xfrm>
        </p:spPr>
        <p:txBody>
          <a:bodyPr/>
          <a:lstStyle/>
          <a:p>
            <a:pPr eaLnBrk="1" hangingPunct="1">
              <a:lnSpc>
                <a:spcPct val="90000"/>
              </a:lnSpc>
            </a:pPr>
            <a:r>
              <a:rPr lang="en-GB" sz="2500" dirty="0" err="1" smtClean="0">
                <a:cs typeface="Courier New" pitchFamily="49" charset="0"/>
              </a:rPr>
              <a:t>Ouverture</a:t>
            </a:r>
            <a:r>
              <a:rPr lang="en-GB" sz="2500" dirty="0" smtClean="0">
                <a:cs typeface="Courier New" pitchFamily="49" charset="0"/>
              </a:rPr>
              <a:t> du </a:t>
            </a:r>
            <a:r>
              <a:rPr lang="en-GB" sz="2500" dirty="0" err="1" smtClean="0">
                <a:cs typeface="Courier New" pitchFamily="49" charset="0"/>
              </a:rPr>
              <a:t>fichier</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canal [</a:t>
            </a:r>
            <a:r>
              <a:rPr lang="en-GB" sz="2100" b="1" dirty="0" smtClean="0">
                <a:latin typeface="Courier New" pitchFamily="49" charset="0"/>
                <a:cs typeface="Courier New" pitchFamily="49" charset="0"/>
              </a:rPr>
              <a:t>open</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truc</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machin</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r</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smtClean="0"/>
              <a:t> </a:t>
            </a:r>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ligne</a:t>
            </a:r>
            <a:r>
              <a:rPr lang="en-GB" sz="2500" dirty="0" smtClean="0">
                <a:cs typeface="Courier New" pitchFamily="49" charset="0"/>
              </a:rPr>
              <a:t> par </a:t>
            </a:r>
            <a:r>
              <a:rPr lang="en-GB" sz="2500" dirty="0" err="1" smtClean="0">
                <a:cs typeface="Courier New" pitchFamily="49" charset="0"/>
              </a:rPr>
              <a:t>ligne</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while {[</a:t>
            </a:r>
            <a:r>
              <a:rPr lang="en-GB" sz="2100" b="1" dirty="0" smtClean="0">
                <a:latin typeface="Courier New" pitchFamily="49" charset="0"/>
                <a:cs typeface="Courier New" pitchFamily="49" charset="0"/>
              </a:rPr>
              <a:t>gets</a:t>
            </a:r>
            <a:r>
              <a:rPr lang="en-GB" sz="2100" dirty="0" smtClean="0">
                <a:latin typeface="Courier New" pitchFamily="49" charset="0"/>
                <a:cs typeface="Courier New" pitchFamily="49" charset="0"/>
              </a:rPr>
              <a:t> $canal </a:t>
            </a:r>
            <a:r>
              <a:rPr lang="en-GB" sz="2100" dirty="0" err="1" smtClean="0">
                <a:latin typeface="Courier New" pitchFamily="49" charset="0"/>
                <a:cs typeface="Courier New" pitchFamily="49" charset="0"/>
              </a:rPr>
              <a:t>Ligne</a:t>
            </a:r>
            <a:r>
              <a:rPr lang="en-GB" sz="2100" dirty="0" smtClean="0">
                <a:latin typeface="Courier New" pitchFamily="49" charset="0"/>
                <a:cs typeface="Courier New" pitchFamily="49" charset="0"/>
              </a:rPr>
              <a:t>]&gt;=0} {…}</a:t>
            </a:r>
            <a:endParaRPr lang="en-GB" sz="1400" dirty="0" smtClean="0"/>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en</a:t>
            </a:r>
            <a:r>
              <a:rPr lang="en-GB" sz="2500" dirty="0" smtClean="0">
                <a:cs typeface="Courier New" pitchFamily="49" charset="0"/>
              </a:rPr>
              <a:t> </a:t>
            </a:r>
            <a:r>
              <a:rPr lang="en-GB" sz="2500" dirty="0" err="1" smtClean="0">
                <a:cs typeface="Courier New" pitchFamily="49" charset="0"/>
              </a:rPr>
              <a:t>une</a:t>
            </a:r>
            <a:r>
              <a:rPr lang="en-GB" sz="2500" dirty="0" smtClean="0">
                <a:cs typeface="Courier New" pitchFamily="49" charset="0"/>
              </a:rPr>
              <a:t> </a:t>
            </a:r>
            <a:r>
              <a:rPr lang="en-GB" sz="2500" dirty="0" err="1" smtClean="0">
                <a:cs typeface="Courier New" pitchFamily="49" charset="0"/>
              </a:rPr>
              <a:t>fois</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read</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nonewline</a:t>
            </a:r>
            <a:r>
              <a:rPr lang="en-GB" sz="2100" dirty="0" smtClean="0">
                <a:latin typeface="Courier New" pitchFamily="49" charset="0"/>
                <a:cs typeface="Courier New" pitchFamily="49" charset="0"/>
              </a:rPr>
              <a:t> $canal]</a:t>
            </a:r>
          </a:p>
          <a:p>
            <a:pPr eaLnBrk="1" hangingPunct="1">
              <a:lnSpc>
                <a:spcPct val="90000"/>
              </a:lnSpc>
            </a:pPr>
            <a:r>
              <a:rPr lang="en-GB" sz="2500" b="1" dirty="0" err="1" smtClean="0">
                <a:latin typeface="Courier New" pitchFamily="49" charset="0"/>
                <a:cs typeface="Courier New" pitchFamily="49" charset="0"/>
              </a:rPr>
              <a:t>Fermeture</a:t>
            </a:r>
            <a:r>
              <a:rPr lang="en-GB" sz="2500" b="1" dirty="0" smtClean="0">
                <a:latin typeface="Courier New" pitchFamily="49" charset="0"/>
                <a:cs typeface="Courier New" pitchFamily="49" charset="0"/>
              </a:rPr>
              <a:t> du </a:t>
            </a:r>
            <a:r>
              <a:rPr lang="en-GB" sz="2500" b="1" dirty="0" err="1" smtClean="0">
                <a:latin typeface="Courier New" pitchFamily="49" charset="0"/>
                <a:cs typeface="Courier New" pitchFamily="49" charset="0"/>
              </a:rPr>
              <a:t>fichier</a:t>
            </a:r>
            <a:r>
              <a:rPr lang="en-GB" sz="2500" b="1" dirty="0" smtClean="0">
                <a:latin typeface="Courier New" pitchFamily="49" charset="0"/>
                <a:cs typeface="Courier New" pitchFamily="49" charset="0"/>
              </a:rPr>
              <a:t> </a:t>
            </a:r>
          </a:p>
          <a:p>
            <a:pPr lvl="1" eaLnBrk="1" hangingPunct="1">
              <a:lnSpc>
                <a:spcPct val="90000"/>
              </a:lnSpc>
            </a:pPr>
            <a:r>
              <a:rPr lang="en-GB" sz="2100" b="1" dirty="0" smtClean="0">
                <a:latin typeface="Courier New" pitchFamily="49" charset="0"/>
                <a:cs typeface="Courier New" pitchFamily="49" charset="0"/>
              </a:rPr>
              <a:t>close</a:t>
            </a:r>
            <a:r>
              <a:rPr lang="en-GB" sz="2100" dirty="0" smtClean="0">
                <a:latin typeface="Courier New" pitchFamily="49" charset="0"/>
                <a:cs typeface="Courier New" pitchFamily="49" charset="0"/>
              </a:rPr>
              <a:t> $canal</a:t>
            </a:r>
          </a:p>
          <a:p>
            <a:pPr eaLnBrk="1" hangingPunct="1">
              <a:lnSpc>
                <a:spcPct val="90000"/>
              </a:lnSpc>
            </a:pPr>
            <a:endParaRPr lang="en-GB" sz="2500" dirty="0" smtClean="0">
              <a:latin typeface="Courier New" pitchFamily="49" charset="0"/>
              <a:cs typeface="Courier New" pitchFamily="49" charset="0"/>
            </a:endParaRPr>
          </a:p>
          <a:p>
            <a:pPr eaLnBrk="1" hangingPunct="1">
              <a:lnSpc>
                <a:spcPct val="90000"/>
              </a:lnSpc>
            </a:pPr>
            <a:endParaRPr lang="en-GB" sz="2500" dirty="0" smtClean="0"/>
          </a:p>
          <a:p>
            <a:pPr eaLnBrk="1" hangingPunct="1">
              <a:lnSpc>
                <a:spcPct val="90000"/>
              </a:lnSpc>
            </a:pPr>
            <a:r>
              <a:rPr lang="en-GB" sz="1800" dirty="0" err="1" smtClean="0"/>
              <a:t>foreach</a:t>
            </a:r>
            <a:r>
              <a:rPr lang="en-GB" sz="1800" dirty="0" smtClean="0"/>
              <a:t> </a:t>
            </a:r>
            <a:r>
              <a:rPr lang="en-GB" sz="1800" dirty="0" err="1" smtClean="0"/>
              <a:t>Ligne</a:t>
            </a:r>
            <a:r>
              <a:rPr lang="en-GB" sz="1800" dirty="0" smtClean="0"/>
              <a:t> [</a:t>
            </a:r>
            <a:r>
              <a:rPr lang="en-GB" sz="1800" dirty="0" err="1" smtClean="0"/>
              <a:t>LinesFromFile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a:p>
            <a:pPr eaLnBrk="1" hangingPunct="1">
              <a:lnSpc>
                <a:spcPct val="90000"/>
              </a:lnSpc>
            </a:pPr>
            <a:r>
              <a:rPr lang="en-GB" sz="1800" dirty="0" smtClean="0"/>
              <a:t>set </a:t>
            </a:r>
            <a:r>
              <a:rPr lang="en-GB" sz="1800" dirty="0" err="1" smtClean="0"/>
              <a:t>Texte</a:t>
            </a:r>
            <a:r>
              <a:rPr lang="en-GB" sz="1800" dirty="0" smtClean="0"/>
              <a:t> [</a:t>
            </a:r>
            <a:r>
              <a:rPr lang="en-GB" sz="1800" dirty="0" err="1" smtClean="0"/>
              <a:t>TextFromFile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p:txBody>
      </p:sp>
    </p:spTree>
    <p:extLst>
      <p:ext uri="{BB962C8B-B14F-4D97-AF65-F5344CB8AC3E}">
        <p14:creationId xmlns:p14="http://schemas.microsoft.com/office/powerpoint/2010/main" val="260951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notesAvecGets"/>
          <p:cNvPicPr>
            <a:picLocks noChangeAspect="1" noChangeArrowheads="1"/>
          </p:cNvPicPr>
          <p:nvPr/>
        </p:nvPicPr>
        <p:blipFill>
          <a:blip r:embed="rId3"/>
          <a:srcRect l="2338" t="10825" r="35875" b="27795"/>
          <a:stretch>
            <a:fillRect/>
          </a:stretch>
        </p:blipFill>
        <p:spPr bwMode="auto">
          <a:xfrm>
            <a:off x="1042988" y="1196975"/>
            <a:ext cx="7705725" cy="5392738"/>
          </a:xfrm>
          <a:prstGeom prst="rect">
            <a:avLst/>
          </a:prstGeom>
          <a:noFill/>
          <a:ln w="9525">
            <a:noFill/>
            <a:miter lim="800000"/>
            <a:headEnd/>
            <a:tailEnd/>
          </a:ln>
        </p:spPr>
      </p:pic>
      <p:sp>
        <p:nvSpPr>
          <p:cNvPr id="73731" name="Rectangle 4"/>
          <p:cNvSpPr>
            <a:spLocks noGrp="1" noChangeArrowheads="1"/>
          </p:cNvSpPr>
          <p:nvPr>
            <p:ph type="title" idx="4294967295"/>
          </p:nvPr>
        </p:nvSpPr>
        <p:spPr>
          <a:xfrm>
            <a:off x="1370013" y="301625"/>
            <a:ext cx="7313612" cy="823913"/>
          </a:xfrm>
        </p:spPr>
        <p:txBody>
          <a:bodyPr/>
          <a:lstStyle/>
          <a:p>
            <a:pPr algn="ctr" eaLnBrk="1" hangingPunct="1"/>
            <a:r>
              <a:rPr lang="en-GB" sz="3200" smtClean="0"/>
              <a:t>Ouvrir, lire et fermer un fichier </a:t>
            </a:r>
            <a:br>
              <a:rPr lang="en-GB" sz="3200" smtClean="0"/>
            </a:br>
            <a:r>
              <a:rPr lang="en-GB" sz="2400" smtClean="0"/>
              <a:t>(avec open gets close)</a:t>
            </a:r>
          </a:p>
        </p:txBody>
      </p:sp>
      <p:sp>
        <p:nvSpPr>
          <p:cNvPr id="181255" name="Rectangle 7"/>
          <p:cNvSpPr>
            <a:spLocks noChangeArrowheads="1"/>
          </p:cNvSpPr>
          <p:nvPr/>
        </p:nvSpPr>
        <p:spPr bwMode="auto">
          <a:xfrm>
            <a:off x="971550" y="2317750"/>
            <a:ext cx="5688013" cy="287338"/>
          </a:xfrm>
          <a:prstGeom prst="rect">
            <a:avLst/>
          </a:prstGeom>
          <a:solidFill>
            <a:schemeClr val="bg1"/>
          </a:solidFill>
          <a:ln w="38100">
            <a:noFill/>
            <a:miter lim="800000"/>
            <a:headEnd/>
            <a:tailEnd/>
          </a:ln>
        </p:spPr>
        <p:txBody>
          <a:bodyPr wrap="none" anchor="ctr"/>
          <a:lstStyle/>
          <a:p>
            <a:endParaRPr lang="fr-FR"/>
          </a:p>
        </p:txBody>
      </p:sp>
      <p:sp>
        <p:nvSpPr>
          <p:cNvPr id="181256" name="Rectangle 8"/>
          <p:cNvSpPr>
            <a:spLocks noChangeArrowheads="1"/>
          </p:cNvSpPr>
          <p:nvPr/>
        </p:nvSpPr>
        <p:spPr bwMode="auto">
          <a:xfrm>
            <a:off x="971550" y="2565400"/>
            <a:ext cx="3744913" cy="431800"/>
          </a:xfrm>
          <a:prstGeom prst="rect">
            <a:avLst/>
          </a:prstGeom>
          <a:noFill/>
          <a:ln w="38100">
            <a:solidFill>
              <a:srgbClr val="FF0000"/>
            </a:solidFill>
            <a:miter lim="800000"/>
            <a:headEnd/>
            <a:tailEnd/>
          </a:ln>
        </p:spPr>
        <p:txBody>
          <a:bodyPr wrap="none" anchor="ctr"/>
          <a:lstStyle/>
          <a:p>
            <a:endParaRPr lang="fr-FR"/>
          </a:p>
        </p:txBody>
      </p:sp>
      <p:sp>
        <p:nvSpPr>
          <p:cNvPr id="181257" name="Rectangle 9"/>
          <p:cNvSpPr>
            <a:spLocks noChangeArrowheads="1"/>
          </p:cNvSpPr>
          <p:nvPr/>
        </p:nvSpPr>
        <p:spPr bwMode="auto">
          <a:xfrm>
            <a:off x="971550" y="6021388"/>
            <a:ext cx="1009650" cy="260350"/>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737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81255"/>
                                        </p:tgtEl>
                                      </p:cBhvr>
                                    </p:animEffect>
                                    <p:set>
                                      <p:cBhvr>
                                        <p:cTn id="11" dur="1" fill="hold">
                                          <p:stCondLst>
                                            <p:cond delay="499"/>
                                          </p:stCondLst>
                                        </p:cTn>
                                        <p:tgtEl>
                                          <p:spTgt spid="18125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812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5" grpId="1" animBg="1"/>
      <p:bldP spid="181256" grpId="0" animBg="1"/>
      <p:bldP spid="1812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55650" y="301625"/>
            <a:ext cx="8280400" cy="1039813"/>
          </a:xfrm>
        </p:spPr>
        <p:txBody>
          <a:bodyPr/>
          <a:lstStyle/>
          <a:p>
            <a:pPr algn="ctr" eaLnBrk="1" hangingPunct="1"/>
            <a:r>
              <a:rPr lang="en-GB" sz="3200" smtClean="0"/>
              <a:t>Ouvrir, lire et fermer un fichier</a:t>
            </a:r>
            <a:br>
              <a:rPr lang="en-GB" sz="3200" smtClean="0"/>
            </a:br>
            <a:r>
              <a:rPr lang="en-GB" sz="2400" smtClean="0"/>
              <a:t>(petits outils)</a:t>
            </a:r>
          </a:p>
        </p:txBody>
      </p:sp>
      <p:pic>
        <p:nvPicPr>
          <p:cNvPr id="74755" name="Picture 3"/>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Tree>
    <p:extLst>
      <p:ext uri="{BB962C8B-B14F-4D97-AF65-F5344CB8AC3E}">
        <p14:creationId xmlns:p14="http://schemas.microsoft.com/office/powerpoint/2010/main" val="114203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70013" y="301625"/>
            <a:ext cx="7313612" cy="1039813"/>
          </a:xfrm>
        </p:spPr>
        <p:txBody>
          <a:bodyPr/>
          <a:lstStyle/>
          <a:p>
            <a:pPr algn="ctr" eaLnBrk="1" hangingPunct="1"/>
            <a:r>
              <a:rPr lang="en-GB" sz="3200" smtClean="0"/>
              <a:t>Ecrire dans un fichier</a:t>
            </a:r>
            <a:br>
              <a:rPr lang="en-GB" sz="3200" smtClean="0"/>
            </a:br>
            <a:r>
              <a:rPr lang="en-GB" sz="2400" smtClean="0"/>
              <a:t>(open puts close)</a:t>
            </a:r>
          </a:p>
        </p:txBody>
      </p:sp>
      <p:sp>
        <p:nvSpPr>
          <p:cNvPr id="75779" name="Rectangle 3"/>
          <p:cNvSpPr>
            <a:spLocks noGrp="1" noChangeArrowheads="1"/>
          </p:cNvSpPr>
          <p:nvPr>
            <p:ph type="body" idx="4294967295"/>
          </p:nvPr>
        </p:nvSpPr>
        <p:spPr/>
        <p:txBody>
          <a:bodyPr/>
          <a:lstStyle/>
          <a:p>
            <a:pPr eaLnBrk="1" hangingPunct="1"/>
            <a:r>
              <a:rPr lang="en-GB" sz="2500" dirty="0" smtClean="0">
                <a:latin typeface="Courier New" pitchFamily="49" charset="0"/>
                <a:cs typeface="Courier New" pitchFamily="49" charset="0"/>
              </a:rPr>
              <a:t>set canal [</a:t>
            </a:r>
            <a:r>
              <a:rPr lang="en-GB" sz="2500" b="1" dirty="0" smtClean="0">
                <a:latin typeface="Courier New" pitchFamily="49" charset="0"/>
                <a:cs typeface="Courier New" pitchFamily="49" charset="0"/>
              </a:rPr>
              <a:t>open</a:t>
            </a:r>
            <a:r>
              <a:rPr lang="en-GB" sz="2500" dirty="0" smtClean="0">
                <a:latin typeface="Courier New" pitchFamily="49" charset="0"/>
                <a:cs typeface="Courier New" pitchFamily="49" charset="0"/>
              </a:rPr>
              <a:t> </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truc</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machin</a:t>
            </a:r>
            <a:r>
              <a:rPr lang="en-GB" sz="2500" dirty="0">
                <a:latin typeface="Courier New" pitchFamily="49" charset="0"/>
                <a:cs typeface="Courier New" pitchFamily="49" charset="0"/>
              </a:rPr>
              <a:t>" "</a:t>
            </a:r>
            <a:r>
              <a:rPr lang="en-GB" sz="2500" dirty="0" smtClean="0">
                <a:latin typeface="Courier New" pitchFamily="49" charset="0"/>
                <a:cs typeface="Courier New" pitchFamily="49" charset="0"/>
              </a:rPr>
              <a:t>w</a:t>
            </a:r>
            <a:r>
              <a:rPr lang="en-GB" sz="2500" dirty="0">
                <a:latin typeface="Courier New" pitchFamily="49" charset="0"/>
                <a:cs typeface="Courier New" pitchFamily="49" charset="0"/>
              </a:rPr>
              <a:t>"]</a:t>
            </a:r>
            <a:r>
              <a:rPr lang="en-GB" sz="2500" dirty="0" smtClean="0"/>
              <a:t> </a:t>
            </a:r>
          </a:p>
          <a:p>
            <a:pPr lvl="1" eaLnBrk="1" hangingPunct="1"/>
            <a:r>
              <a:rPr lang="en-GB" sz="2100" dirty="0" smtClean="0"/>
              <a:t> avec </a:t>
            </a:r>
            <a:r>
              <a:rPr lang="en-GB" sz="2400" dirty="0">
                <a:latin typeface="Courier New" pitchFamily="49" charset="0"/>
                <a:cs typeface="Courier New" pitchFamily="49" charset="0"/>
              </a:rPr>
              <a:t>"</a:t>
            </a:r>
            <a:r>
              <a:rPr lang="en-GB" sz="2100" dirty="0" smtClean="0"/>
              <a:t>w</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write </a:t>
            </a:r>
          </a:p>
          <a:p>
            <a:pPr lvl="1" eaLnBrk="1" hangingPunct="1"/>
            <a:r>
              <a:rPr lang="en-GB" sz="2100" dirty="0" smtClean="0"/>
              <a:t> </a:t>
            </a:r>
            <a:r>
              <a:rPr lang="en-GB" sz="2100" dirty="0" err="1" smtClean="0"/>
              <a:t>ou</a:t>
            </a:r>
            <a:r>
              <a:rPr lang="en-GB" sz="2100" dirty="0" smtClean="0"/>
              <a:t> </a:t>
            </a:r>
            <a:r>
              <a:rPr lang="en-GB" sz="2400" dirty="0">
                <a:latin typeface="Courier New" pitchFamily="49" charset="0"/>
                <a:cs typeface="Courier New" pitchFamily="49" charset="0"/>
              </a:rPr>
              <a:t>"</a:t>
            </a:r>
            <a:r>
              <a:rPr lang="en-GB" sz="2100" dirty="0" smtClean="0"/>
              <a:t>a</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append</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Ligne</a:t>
            </a:r>
            <a:r>
              <a:rPr lang="en-GB" sz="2500" dirty="0" smtClean="0"/>
              <a:t>  </a:t>
            </a:r>
            <a:r>
              <a:rPr lang="en-GB" sz="1800" dirty="0" smtClean="0"/>
              <a:t> (</a:t>
            </a:r>
            <a:r>
              <a:rPr lang="en-GB" sz="1800" dirty="0" err="1" smtClean="0"/>
              <a:t>dans</a:t>
            </a:r>
            <a:r>
              <a:rPr lang="en-GB" sz="1800" dirty="0" smtClean="0"/>
              <a:t> </a:t>
            </a:r>
            <a:r>
              <a:rPr lang="en-GB" sz="1800" dirty="0" err="1" smtClean="0"/>
              <a:t>une</a:t>
            </a:r>
            <a:r>
              <a:rPr lang="en-GB" sz="1800" dirty="0" smtClean="0"/>
              <a:t> boucle)</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Texte</a:t>
            </a:r>
            <a:r>
              <a:rPr lang="en-GB" sz="2500" dirty="0" smtClean="0"/>
              <a:t> </a:t>
            </a:r>
            <a:r>
              <a:rPr lang="en-GB" sz="1800" dirty="0" smtClean="0"/>
              <a:t>  (… </a:t>
            </a:r>
            <a:r>
              <a:rPr lang="en-GB" sz="1800" dirty="0" err="1" smtClean="0"/>
              <a:t>ou</a:t>
            </a:r>
            <a:r>
              <a:rPr lang="en-GB" sz="1800" dirty="0" smtClean="0"/>
              <a:t> </a:t>
            </a:r>
            <a:r>
              <a:rPr lang="en-GB" sz="1800" dirty="0" err="1" smtClean="0"/>
              <a:t>en</a:t>
            </a:r>
            <a:r>
              <a:rPr lang="en-GB" sz="1800" dirty="0" smtClean="0"/>
              <a:t> </a:t>
            </a:r>
            <a:r>
              <a:rPr lang="en-GB" sz="1800" dirty="0" err="1" smtClean="0"/>
              <a:t>une</a:t>
            </a:r>
            <a:r>
              <a:rPr lang="en-GB" sz="1800" dirty="0" smtClean="0"/>
              <a:t> </a:t>
            </a:r>
            <a:r>
              <a:rPr lang="en-GB" sz="1800" dirty="0" err="1" smtClean="0"/>
              <a:t>fois</a:t>
            </a:r>
            <a:r>
              <a:rPr lang="en-GB" sz="1800" dirty="0" smtClean="0"/>
              <a:t>)</a:t>
            </a:r>
            <a:r>
              <a:rPr lang="en-GB" sz="2500" dirty="0" smtClean="0"/>
              <a:t> </a:t>
            </a:r>
          </a:p>
          <a:p>
            <a:pPr eaLnBrk="1" hangingPunct="1"/>
            <a:r>
              <a:rPr lang="en-GB" sz="2500" b="1" dirty="0" smtClean="0">
                <a:latin typeface="Courier New" pitchFamily="49" charset="0"/>
                <a:cs typeface="Courier New" pitchFamily="49" charset="0"/>
              </a:rPr>
              <a:t>close</a:t>
            </a:r>
            <a:r>
              <a:rPr lang="en-GB" sz="2500" dirty="0" smtClean="0">
                <a:latin typeface="Courier New" pitchFamily="49" charset="0"/>
                <a:cs typeface="Courier New" pitchFamily="49" charset="0"/>
              </a:rPr>
              <a:t> $canal</a:t>
            </a:r>
          </a:p>
          <a:p>
            <a:pPr eaLnBrk="1" hangingPunct="1"/>
            <a:endParaRPr lang="en-GB" sz="2500" dirty="0" smtClean="0"/>
          </a:p>
          <a:p>
            <a:pPr eaLnBrk="1" hangingPunct="1"/>
            <a:r>
              <a:rPr lang="en-GB" sz="1800" dirty="0" err="1" smtClean="0">
                <a:latin typeface="Courier New" pitchFamily="49" charset="0"/>
                <a:cs typeface="Courier New" pitchFamily="49" charset="0"/>
              </a:rPr>
              <a:t>LinesToFile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Lignes</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a:p>
            <a:pPr eaLnBrk="1" hangingPunct="1"/>
            <a:r>
              <a:rPr lang="en-GB" sz="1800" dirty="0" err="1" smtClean="0">
                <a:latin typeface="Courier New" pitchFamily="49" charset="0"/>
                <a:cs typeface="Courier New" pitchFamily="49" charset="0"/>
              </a:rPr>
              <a:t>TextToFile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Texte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p:txBody>
      </p:sp>
    </p:spTree>
    <p:extLst>
      <p:ext uri="{BB962C8B-B14F-4D97-AF65-F5344CB8AC3E}">
        <p14:creationId xmlns:p14="http://schemas.microsoft.com/office/powerpoint/2010/main" val="61307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55650" y="301625"/>
            <a:ext cx="7848600" cy="1039813"/>
          </a:xfrm>
        </p:spPr>
        <p:txBody>
          <a:bodyPr/>
          <a:lstStyle/>
          <a:p>
            <a:pPr algn="ctr" eaLnBrk="1" hangingPunct="1"/>
            <a:r>
              <a:rPr lang="en-GB" sz="3200" smtClean="0"/>
              <a:t> Ecrire dans un fichier</a:t>
            </a:r>
            <a:br>
              <a:rPr lang="en-GB" sz="3200" smtClean="0"/>
            </a:br>
            <a:r>
              <a:rPr lang="en-GB" sz="3200" smtClean="0"/>
              <a:t>(petits outils)</a:t>
            </a:r>
          </a:p>
        </p:txBody>
      </p:sp>
      <p:pic>
        <p:nvPicPr>
          <p:cNvPr id="76803" name="Picture 3"/>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extLst>
      <p:ext uri="{BB962C8B-B14F-4D97-AF65-F5344CB8AC3E}">
        <p14:creationId xmlns:p14="http://schemas.microsoft.com/office/powerpoint/2010/main" val="1731907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971550" y="115888"/>
            <a:ext cx="7993063" cy="1225550"/>
          </a:xfrm>
        </p:spPr>
        <p:txBody>
          <a:bodyPr/>
          <a:lstStyle/>
          <a:p>
            <a:pPr algn="ctr" eaLnBrk="1" hangingPunct="1"/>
            <a:r>
              <a:rPr lang="en-GB" sz="3200" dirty="0" err="1" smtClean="0"/>
              <a:t>manuel</a:t>
            </a:r>
            <a:r>
              <a:rPr lang="en-GB" sz="3200" dirty="0" smtClean="0"/>
              <a:t>  </a:t>
            </a:r>
            <a:r>
              <a:rPr lang="en-GB" sz="3200" dirty="0" err="1" smtClean="0"/>
              <a:t>tcl</a:t>
            </a:r>
            <a:r>
              <a:rPr lang="en-GB" sz="2800" dirty="0" smtClean="0"/>
              <a:t>  8.6</a:t>
            </a:r>
            <a:r>
              <a:rPr lang="en-GB" sz="3200" dirty="0" smtClean="0"/>
              <a:t/>
            </a:r>
            <a:br>
              <a:rPr lang="en-GB" sz="3200" dirty="0" smtClean="0"/>
            </a:br>
            <a:r>
              <a:rPr lang="en-GB" sz="2800" dirty="0" smtClean="0"/>
              <a:t> http://www.tcl.tk/man/tcl/TclCmd/contents.htm</a:t>
            </a:r>
          </a:p>
        </p:txBody>
      </p:sp>
      <p:pic>
        <p:nvPicPr>
          <p:cNvPr id="20483" name="Picture 5"/>
          <p:cNvPicPr>
            <a:picLocks noChangeAspect="1" noChangeArrowheads="1"/>
          </p:cNvPicPr>
          <p:nvPr/>
        </p:nvPicPr>
        <p:blipFill>
          <a:blip r:embed="rId3"/>
          <a:srcRect t="15569" r="11295" b="5110"/>
          <a:stretch>
            <a:fillRect/>
          </a:stretch>
        </p:blipFill>
        <p:spPr bwMode="auto">
          <a:xfrm>
            <a:off x="1908175" y="1552575"/>
            <a:ext cx="5832475" cy="51276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extLst>
      <p:ext uri="{BB962C8B-B14F-4D97-AF65-F5344CB8AC3E}">
        <p14:creationId xmlns:p14="http://schemas.microsoft.com/office/powerpoint/2010/main" val="363535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200" dirty="0" err="1" smtClean="0"/>
              <a:t>ssh</a:t>
            </a:r>
            <a:r>
              <a:rPr lang="en-GB" sz="3200" dirty="0" smtClean="0"/>
              <a:t/>
            </a:r>
            <a:br>
              <a:rPr lang="en-GB" sz="3200" dirty="0" smtClean="0"/>
            </a:br>
            <a:r>
              <a:rPr lang="en-GB" sz="3200" dirty="0" smtClean="0"/>
              <a:t>Passage en mode console au </a:t>
            </a:r>
            <a:r>
              <a:rPr lang="en-GB" sz="3200" dirty="0" err="1" smtClean="0"/>
              <a:t>lbgi</a:t>
            </a:r>
            <a:endParaRPr lang="en-GB" sz="3200" dirty="0" smtClean="0"/>
          </a:p>
        </p:txBody>
      </p:sp>
      <p:sp>
        <p:nvSpPr>
          <p:cNvPr id="26627" name="Rectangle 3"/>
          <p:cNvSpPr>
            <a:spLocks noGrp="1" noChangeArrowheads="1"/>
          </p:cNvSpPr>
          <p:nvPr>
            <p:ph type="body" idx="1"/>
          </p:nvPr>
        </p:nvSpPr>
        <p:spPr>
          <a:xfrm>
            <a:off x="685800" y="1981200"/>
            <a:ext cx="7772400" cy="4327525"/>
          </a:xfrm>
        </p:spPr>
        <p:txBody>
          <a:bodyPr/>
          <a:lstStyle/>
          <a:p>
            <a:pPr eaLnBrk="1" hangingPunct="1"/>
            <a:r>
              <a:rPr lang="en-GB" sz="1900" dirty="0" err="1" smtClean="0">
                <a:solidFill>
                  <a:srgbClr val="99CCCC"/>
                </a:solidFill>
                <a:latin typeface="Courier New" pitchFamily="49" charset="0"/>
                <a:cs typeface="Courier New" pitchFamily="49" charset="0"/>
              </a:rPr>
              <a:t>mon_pc</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ripp@ssh.lbgi.fr</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lbgi_ripp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ena</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solidFill>
                  <a:schemeClr val="tx2"/>
                </a:solidFill>
                <a:latin typeface="Courier New" pitchFamily="49" charset="0"/>
                <a:cs typeface="Courier New" pitchFamily="49" charset="0"/>
              </a:rPr>
              <a:t>  /home/</a:t>
            </a:r>
            <a:r>
              <a:rPr lang="en-GB" sz="2000" b="1" dirty="0" err="1" smtClean="0">
                <a:solidFill>
                  <a:schemeClr val="tx2"/>
                </a:solidFill>
                <a:latin typeface="Courier New" pitchFamily="49" charset="0"/>
                <a:cs typeface="Courier New" pitchFamily="49" charset="0"/>
              </a:rPr>
              <a:t>ripp</a:t>
            </a:r>
            <a:r>
              <a:rPr lang="en-GB" sz="2000" b="1" dirty="0" smtClean="0">
                <a:solidFill>
                  <a:schemeClr val="tx2"/>
                </a:solidFill>
                <a:latin typeface="Courier New" pitchFamily="49" charset="0"/>
                <a:cs typeface="Courier New" pitchFamily="49" charset="0"/>
              </a:rPr>
              <a:t>      (en fait /</a:t>
            </a:r>
            <a:r>
              <a:rPr lang="en-GB" sz="2000" b="1" dirty="0" err="1" smtClean="0">
                <a:solidFill>
                  <a:schemeClr val="tx2"/>
                </a:solidFill>
                <a:latin typeface="Courier New" pitchFamily="49" charset="0"/>
                <a:cs typeface="Courier New" pitchFamily="49" charset="0"/>
              </a:rPr>
              <a:t>maison/ripp</a:t>
            </a:r>
            <a:r>
              <a:rPr lang="en-GB" sz="2000" b="1" dirty="0" smtClean="0">
                <a:solidFill>
                  <a:schemeClr val="tx2"/>
                </a:solidFill>
                <a:latin typeface="Courier New" pitchFamily="49" charset="0"/>
                <a:cs typeface="Courier New" pitchFamily="49" charset="0"/>
              </a:rPr>
              <a:t>)</a:t>
            </a: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cd</a:t>
            </a:r>
            <a:r>
              <a:rPr lang="en-GB" sz="2000" b="1" dirty="0" smtClean="0">
                <a:latin typeface="Courier New" pitchFamily="49" charset="0"/>
                <a:cs typeface="Courier New" pitchFamily="49" charset="0"/>
              </a:rPr>
              <a:t> www/</a:t>
            </a:r>
            <a:r>
              <a:rPr lang="en-GB" sz="2000" b="1" dirty="0" err="1" smtClean="0">
                <a:latin typeface="Courier New" pitchFamily="49" charset="0"/>
                <a:cs typeface="Courier New" pitchFamily="49" charset="0"/>
              </a:rPr>
              <a:t>PublicDirectory/TclRipp</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ls</a:t>
            </a:r>
            <a:r>
              <a:rPr lang="en-GB" sz="2000" b="1" dirty="0" smtClean="0">
                <a:latin typeface="Courier New" pitchFamily="49" charset="0"/>
                <a:cs typeface="Courier New" pitchFamily="49" charset="0"/>
              </a:rPr>
              <a:t> A*.</a:t>
            </a:r>
            <a:r>
              <a:rPr lang="en-GB" sz="2000" b="1" dirty="0" err="1" smtClean="0">
                <a:latin typeface="Courier New" pitchFamily="49" charset="0"/>
                <a:cs typeface="Courier New" pitchFamily="49" charset="0"/>
              </a:rPr>
              <a:t>tcl</a:t>
            </a:r>
            <a:endParaRPr lang="pt-BR" sz="2000" b="1" dirty="0" smtClean="0">
              <a:latin typeface="Courier New" pitchFamily="49" charset="0"/>
              <a:cs typeface="Courier New" pitchFamily="49" charset="0"/>
            </a:endParaRPr>
          </a:p>
          <a:p>
            <a:pPr eaLnBrk="1" hangingPunct="1">
              <a:buFont typeface="Wingdings" pitchFamily="2" charset="2"/>
              <a:buNone/>
            </a:pPr>
            <a:r>
              <a:rPr lang="pt-BR" sz="2000" dirty="0" smtClean="0">
                <a:solidFill>
                  <a:schemeClr val="tx2"/>
                </a:solidFill>
                <a:latin typeface="Courier New" pitchFamily="49" charset="0"/>
                <a:cs typeface="Courier New" pitchFamily="49" charset="0"/>
              </a:rPr>
              <a:t>  </a:t>
            </a:r>
            <a:r>
              <a:rPr lang="pt-BR" sz="2000" b="1" dirty="0" smtClean="0">
                <a:solidFill>
                  <a:schemeClr val="tx2"/>
                </a:solidFill>
                <a:latin typeface="Courier New" pitchFamily="49" charset="0"/>
                <a:cs typeface="Courier New" pitchFamily="49" charset="0"/>
              </a:rPr>
              <a:t>A1.tcl  A2.tcl  A3.tcl  A4.tcl</a:t>
            </a: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sz="1900"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gedit</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CarnetAdresse.txt</a:t>
            </a:r>
            <a:endParaRPr lang="en-GB" sz="2000" b="1" dirty="0" smtClean="0">
              <a:latin typeface="Courier New" pitchFamily="49" charset="0"/>
              <a:cs typeface="Courier New" pitchFamily="49" charset="0"/>
            </a:endParaRPr>
          </a:p>
        </p:txBody>
      </p:sp>
      <p:pic>
        <p:nvPicPr>
          <p:cNvPr id="26628" name="Picture 4"/>
          <p:cNvPicPr>
            <a:picLocks noChangeAspect="1" noChangeArrowheads="1"/>
          </p:cNvPicPr>
          <p:nvPr/>
        </p:nvPicPr>
        <p:blipFill>
          <a:blip r:embed="rId3"/>
          <a:srcRect t="53444" r="35260" b="6828"/>
          <a:stretch>
            <a:fillRect/>
          </a:stretch>
        </p:blipFill>
        <p:spPr bwMode="auto">
          <a:xfrm>
            <a:off x="2357422" y="2643182"/>
            <a:ext cx="6480175" cy="2982913"/>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r>
              <a:rPr lang="en-GB" dirty="0" smtClean="0"/>
              <a:t/>
            </a:r>
            <a:br>
              <a:rPr lang="en-GB" dirty="0" smtClean="0"/>
            </a:br>
            <a:r>
              <a:rPr lang="en-GB" sz="2800" dirty="0" err="1" smtClean="0"/>
              <a:t>deuxième</a:t>
            </a:r>
            <a:r>
              <a:rPr lang="en-GB" sz="2800" dirty="0" smtClean="0"/>
              <a:t> </a:t>
            </a:r>
            <a:r>
              <a:rPr lang="en-GB" sz="2800" dirty="0" err="1" smtClean="0"/>
              <a:t>partie</a:t>
            </a:r>
            <a:endParaRPr lang="en-GB" sz="2800" dirty="0" smtClean="0"/>
          </a:p>
        </p:txBody>
      </p:sp>
      <p:sp>
        <p:nvSpPr>
          <p:cNvPr id="3075" name="Rectangle 3"/>
          <p:cNvSpPr>
            <a:spLocks noGrp="1" noChangeArrowheads="1"/>
          </p:cNvSpPr>
          <p:nvPr>
            <p:ph type="subTitle" idx="1"/>
          </p:nvPr>
        </p:nvSpPr>
        <p:spPr>
          <a:xfrm>
            <a:off x="1443038" y="4869160"/>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18 </a:t>
            </a:r>
            <a:r>
              <a:rPr lang="en-GB" sz="1800" dirty="0" err="1" smtClean="0"/>
              <a:t>janvier</a:t>
            </a:r>
            <a:r>
              <a:rPr lang="en-GB" sz="1800" dirty="0" smtClean="0"/>
              <a:t> 2018</a:t>
            </a:r>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5849678" cy="2031325"/>
          </a:xfrm>
          <a:prstGeom prst="rect">
            <a:avLst/>
          </a:prstGeom>
          <a:noFill/>
          <a:ln w="15875">
            <a:noFill/>
            <a:miter lim="800000"/>
            <a:headEnd/>
            <a:tailEnd/>
          </a:ln>
        </p:spPr>
        <p:txBody>
          <a:bodyPr wrap="none">
            <a:spAutoFit/>
          </a:bodyPr>
          <a:lstStyle/>
          <a:p>
            <a:pPr>
              <a:buFontTx/>
              <a:buChar char="•"/>
            </a:pPr>
            <a:r>
              <a:rPr lang="en-GB" dirty="0"/>
              <a:t> </a:t>
            </a:r>
            <a:r>
              <a:rPr lang="en-GB" dirty="0" err="1" smtClean="0"/>
              <a:t>Différents</a:t>
            </a:r>
            <a:r>
              <a:rPr lang="en-GB" dirty="0" smtClean="0"/>
              <a:t> </a:t>
            </a:r>
            <a:r>
              <a:rPr lang="en-GB" dirty="0" err="1" smtClean="0"/>
              <a:t>langages</a:t>
            </a:r>
            <a:r>
              <a:rPr lang="en-GB" dirty="0" smtClean="0"/>
              <a:t> </a:t>
            </a:r>
            <a:r>
              <a:rPr lang="en-GB" dirty="0" err="1" smtClean="0"/>
              <a:t>mais</a:t>
            </a:r>
            <a:r>
              <a:rPr lang="en-GB" dirty="0" smtClean="0"/>
              <a:t> </a:t>
            </a:r>
            <a:r>
              <a:rPr lang="en-GB" dirty="0" err="1" smtClean="0"/>
              <a:t>même</a:t>
            </a:r>
            <a:r>
              <a:rPr lang="en-GB" dirty="0" smtClean="0"/>
              <a:t> </a:t>
            </a:r>
            <a:r>
              <a:rPr lang="en-GB" dirty="0" err="1" smtClean="0"/>
              <a:t>fonctionnalités</a:t>
            </a:r>
            <a:endParaRPr lang="en-GB" dirty="0"/>
          </a:p>
          <a:p>
            <a:pPr>
              <a:buFontTx/>
              <a:buChar char="•"/>
            </a:pPr>
            <a:endParaRPr lang="en-GB" dirty="0" smtClean="0"/>
          </a:p>
          <a:p>
            <a:pPr>
              <a:buFontTx/>
              <a:buChar char="•"/>
            </a:pPr>
            <a:r>
              <a:rPr lang="en-GB" dirty="0" smtClean="0"/>
              <a:t> Les </a:t>
            </a:r>
            <a:r>
              <a:rPr lang="en-GB" dirty="0" err="1" smtClean="0"/>
              <a:t>commandes</a:t>
            </a:r>
            <a:r>
              <a:rPr lang="en-GB" dirty="0" smtClean="0"/>
              <a:t> </a:t>
            </a:r>
            <a:r>
              <a:rPr lang="en-GB" dirty="0" err="1" smtClean="0"/>
              <a:t>disponibles</a:t>
            </a:r>
            <a:endParaRPr lang="en-GB" dirty="0" smtClean="0"/>
          </a:p>
          <a:p>
            <a:pPr>
              <a:buFontTx/>
              <a:buChar char="•"/>
            </a:pPr>
            <a:endParaRPr lang="en-GB" dirty="0" smtClean="0"/>
          </a:p>
          <a:p>
            <a:pPr>
              <a:buFontTx/>
              <a:buChar char="•"/>
            </a:pPr>
            <a:r>
              <a:rPr lang="en-GB" dirty="0"/>
              <a:t> </a:t>
            </a:r>
            <a:r>
              <a:rPr lang="en-GB" dirty="0" smtClean="0"/>
              <a:t>Les </a:t>
            </a:r>
            <a:r>
              <a:rPr lang="en-GB" dirty="0" err="1" smtClean="0"/>
              <a:t>bonnes</a:t>
            </a:r>
            <a:r>
              <a:rPr lang="en-GB" dirty="0" smtClean="0"/>
              <a:t> </a:t>
            </a:r>
            <a:r>
              <a:rPr lang="en-GB" dirty="0" err="1" smtClean="0"/>
              <a:t>pratiques</a:t>
            </a:r>
            <a:endParaRPr lang="en-GB" dirty="0" smtClean="0"/>
          </a:p>
          <a:p>
            <a:pPr>
              <a:buFontTx/>
              <a:buChar char="•"/>
            </a:pPr>
            <a:endParaRPr lang="en-GB" dirty="0"/>
          </a:p>
          <a:p>
            <a:pPr>
              <a:buFontTx/>
              <a:buChar char="•"/>
            </a:pPr>
            <a:r>
              <a:rPr lang="en-GB" dirty="0" smtClean="0"/>
              <a:t> </a:t>
            </a:r>
            <a:r>
              <a:rPr lang="en-GB" dirty="0" err="1" smtClean="0"/>
              <a:t>Exemples</a:t>
            </a:r>
            <a:endParaRPr lang="en-GB" dirty="0"/>
          </a:p>
        </p:txBody>
      </p:sp>
    </p:spTree>
    <p:extLst>
      <p:ext uri="{BB962C8B-B14F-4D97-AF65-F5344CB8AC3E}">
        <p14:creationId xmlns:p14="http://schemas.microsoft.com/office/powerpoint/2010/main" val="38749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301625"/>
            <a:ext cx="8352927" cy="967135"/>
          </a:xfrm>
        </p:spPr>
        <p:txBody>
          <a:bodyPr/>
          <a:lstStyle/>
          <a:p>
            <a:pPr algn="ctr"/>
            <a:r>
              <a:rPr lang="fr-FR" sz="3200" dirty="0" smtClean="0"/>
              <a:t>Passer du texte à la liste et réciproquement</a:t>
            </a:r>
            <a:br>
              <a:rPr lang="fr-FR" sz="3200" dirty="0" smtClean="0"/>
            </a:br>
            <a:r>
              <a:rPr lang="fr-FR" sz="2400" dirty="0" smtClean="0"/>
              <a:t>dans différents langages</a:t>
            </a:r>
            <a:endParaRPr lang="fr-FR" sz="2400" dirty="0"/>
          </a:p>
        </p:txBody>
      </p:sp>
      <p:sp>
        <p:nvSpPr>
          <p:cNvPr id="8" name="ZoneTexte 7"/>
          <p:cNvSpPr txBox="1"/>
          <p:nvPr/>
        </p:nvSpPr>
        <p:spPr>
          <a:xfrm>
            <a:off x="1187624" y="1700808"/>
            <a:ext cx="7713971" cy="5570756"/>
          </a:xfrm>
          <a:prstGeom prst="rect">
            <a:avLst/>
          </a:prstGeom>
          <a:noFill/>
        </p:spPr>
        <p:txBody>
          <a:bodyPr wrap="none" rtlCol="0">
            <a:spAutoFit/>
          </a:bodyPr>
          <a:lstStyle/>
          <a:p>
            <a:r>
              <a:rPr lang="fr-FR" sz="1600" b="1" dirty="0" smtClean="0">
                <a:latin typeface="Courier New" panose="02070309020205020404" pitchFamily="49" charset="0"/>
                <a:cs typeface="Courier New" panose="02070309020205020404" pitchFamily="49" charset="0"/>
              </a:rPr>
              <a:t>  Du </a:t>
            </a:r>
            <a:r>
              <a:rPr lang="fr-FR" sz="1600" b="1" dirty="0">
                <a:latin typeface="Courier New" panose="02070309020205020404" pitchFamily="49" charset="0"/>
                <a:cs typeface="Courier New" panose="02070309020205020404" pitchFamily="49" charset="0"/>
              </a:rPr>
              <a:t>texte à la liste : </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Tcl</a:t>
            </a:r>
            <a:r>
              <a:rPr lang="fr-FR" sz="1600" b="1" dirty="0">
                <a:latin typeface="Courier New" panose="02070309020205020404" pitchFamily="49" charset="0"/>
                <a:cs typeface="Courier New" panose="02070309020205020404" pitchFamily="49" charset="0"/>
              </a:rPr>
              <a:t>           set L [split $T " "] </a:t>
            </a:r>
          </a:p>
          <a:p>
            <a:r>
              <a:rPr lang="fr-FR" sz="1600" b="1" dirty="0">
                <a:latin typeface="Courier New" panose="02070309020205020404" pitchFamily="49" charset="0"/>
                <a:cs typeface="Courier New" panose="02070309020205020404" pitchFamily="49" charset="0"/>
              </a:rPr>
              <a:t>                  Python        L = </a:t>
            </a:r>
            <a:r>
              <a:rPr lang="fr-FR" sz="1600" b="1" dirty="0" err="1">
                <a:latin typeface="Courier New" panose="02070309020205020404" pitchFamily="49" charset="0"/>
                <a:cs typeface="Courier New" panose="02070309020205020404" pitchFamily="49" charset="0"/>
              </a:rPr>
              <a:t>T.split</a:t>
            </a:r>
            <a:r>
              <a:rPr lang="fr-FR" sz="1600" b="1" dirty="0">
                <a:latin typeface="Courier New" panose="02070309020205020404" pitchFamily="49" charset="0"/>
                <a:cs typeface="Courier New" panose="02070309020205020404" pitchFamily="49" charset="0"/>
              </a:rPr>
              <a:t>(" ")</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Javascript</a:t>
            </a:r>
            <a:r>
              <a:rPr lang="fr-FR" sz="1600" b="1" dirty="0">
                <a:latin typeface="Courier New" panose="02070309020205020404" pitchFamily="49" charset="0"/>
                <a:cs typeface="Courier New" panose="02070309020205020404" pitchFamily="49" charset="0"/>
              </a:rPr>
              <a:t>    L = </a:t>
            </a:r>
            <a:r>
              <a:rPr lang="fr-FR" sz="1600" b="1" dirty="0" err="1">
                <a:latin typeface="Courier New" panose="02070309020205020404" pitchFamily="49" charset="0"/>
                <a:cs typeface="Courier New" panose="02070309020205020404" pitchFamily="49" charset="0"/>
              </a:rPr>
              <a:t>T.split</a:t>
            </a:r>
            <a:r>
              <a:rPr lang="fr-FR" sz="1600" b="1" dirty="0">
                <a:latin typeface="Courier New" panose="02070309020205020404" pitchFamily="49" charset="0"/>
                <a:cs typeface="Courier New" panose="02070309020205020404" pitchFamily="49" charset="0"/>
              </a:rPr>
              <a:t>(" ")</a:t>
            </a:r>
          </a:p>
          <a:p>
            <a:r>
              <a:rPr lang="fr-FR" sz="1600" b="1" dirty="0">
                <a:latin typeface="Courier New" panose="02070309020205020404" pitchFamily="49" charset="0"/>
                <a:cs typeface="Courier New" panose="02070309020205020404" pitchFamily="49" charset="0"/>
              </a:rPr>
              <a:t>                  PHP           $L = </a:t>
            </a:r>
            <a:r>
              <a:rPr lang="fr-FR" sz="1600" b="1" dirty="0" err="1">
                <a:latin typeface="Courier New" panose="02070309020205020404" pitchFamily="49" charset="0"/>
                <a:cs typeface="Courier New" panose="02070309020205020404" pitchFamily="49" charset="0"/>
              </a:rPr>
              <a:t>explode</a:t>
            </a:r>
            <a:r>
              <a:rPr lang="fr-FR" sz="1600" b="1" dirty="0">
                <a:latin typeface="Courier New" panose="02070309020205020404" pitchFamily="49" charset="0"/>
                <a:cs typeface="Courier New" panose="02070309020205020404" pitchFamily="49" charset="0"/>
              </a:rPr>
              <a:t>(" ", $T)</a:t>
            </a:r>
          </a:p>
          <a:p>
            <a:r>
              <a:rPr lang="fr-FR" sz="1600" b="1" dirty="0">
                <a:latin typeface="Courier New" panose="02070309020205020404" pitchFamily="49" charset="0"/>
                <a:cs typeface="Courier New" panose="02070309020205020404" pitchFamily="49" charset="0"/>
              </a:rPr>
              <a:t>  De la liste au texte :  </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Tcl</a:t>
            </a:r>
            <a:r>
              <a:rPr lang="fr-FR" sz="1600" b="1" dirty="0">
                <a:latin typeface="Courier New" panose="02070309020205020404" pitchFamily="49" charset="0"/>
                <a:cs typeface="Courier New" panose="02070309020205020404" pitchFamily="49" charset="0"/>
              </a:rPr>
              <a:t>           set T [</a:t>
            </a:r>
            <a:r>
              <a:rPr lang="fr-FR" sz="1600" b="1" dirty="0" err="1">
                <a:latin typeface="Courier New" panose="02070309020205020404" pitchFamily="49" charset="0"/>
                <a:cs typeface="Courier New" panose="02070309020205020404" pitchFamily="49" charset="0"/>
              </a:rPr>
              <a:t>join</a:t>
            </a:r>
            <a:r>
              <a:rPr lang="fr-FR" sz="1600" b="1" dirty="0">
                <a:latin typeface="Courier New" panose="02070309020205020404" pitchFamily="49" charset="0"/>
                <a:cs typeface="Courier New" panose="02070309020205020404" pitchFamily="49" charset="0"/>
              </a:rPr>
              <a:t> $L " "]</a:t>
            </a:r>
          </a:p>
          <a:p>
            <a:r>
              <a:rPr lang="fr-FR" sz="1600" b="1" dirty="0">
                <a:latin typeface="Courier New" panose="02070309020205020404" pitchFamily="49" charset="0"/>
                <a:cs typeface="Courier New" panose="02070309020205020404" pitchFamily="49" charset="0"/>
              </a:rPr>
              <a:t>                  Python        T = " ".</a:t>
            </a:r>
            <a:r>
              <a:rPr lang="fr-FR" sz="1600" b="1" dirty="0" err="1">
                <a:latin typeface="Courier New" panose="02070309020205020404" pitchFamily="49" charset="0"/>
                <a:cs typeface="Courier New" panose="02070309020205020404" pitchFamily="49" charset="0"/>
              </a:rPr>
              <a:t>join</a:t>
            </a:r>
            <a:r>
              <a:rPr lang="fr-FR" sz="1600" b="1" dirty="0">
                <a:latin typeface="Courier New" panose="02070309020205020404" pitchFamily="49" charset="0"/>
                <a:cs typeface="Courier New" panose="02070309020205020404" pitchFamily="49" charset="0"/>
              </a:rPr>
              <a:t>(L)</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Javascript</a:t>
            </a:r>
            <a:r>
              <a:rPr lang="fr-FR" sz="1600" b="1" dirty="0">
                <a:latin typeface="Courier New" panose="02070309020205020404" pitchFamily="49" charset="0"/>
                <a:cs typeface="Courier New" panose="02070309020205020404" pitchFamily="49" charset="0"/>
              </a:rPr>
              <a:t>    T = </a:t>
            </a:r>
            <a:r>
              <a:rPr lang="fr-FR" sz="1600" b="1" dirty="0" err="1">
                <a:latin typeface="Courier New" panose="02070309020205020404" pitchFamily="49" charset="0"/>
                <a:cs typeface="Courier New" panose="02070309020205020404" pitchFamily="49" charset="0"/>
              </a:rPr>
              <a:t>L.join</a:t>
            </a:r>
            <a:r>
              <a:rPr lang="fr-FR" sz="1600" b="1" dirty="0">
                <a:latin typeface="Courier New" panose="02070309020205020404" pitchFamily="49" charset="0"/>
                <a:cs typeface="Courier New" panose="02070309020205020404" pitchFamily="49" charset="0"/>
              </a:rPr>
              <a:t>(" ")</a:t>
            </a:r>
          </a:p>
          <a:p>
            <a:r>
              <a:rPr lang="fr-FR" sz="1600" b="1" dirty="0">
                <a:latin typeface="Courier New" panose="02070309020205020404" pitchFamily="49" charset="0"/>
                <a:cs typeface="Courier New" panose="02070309020205020404" pitchFamily="49" charset="0"/>
              </a:rPr>
              <a:t>                  PHP           T = </a:t>
            </a:r>
            <a:r>
              <a:rPr lang="fr-FR" sz="1600" b="1" dirty="0" err="1">
                <a:latin typeface="Courier New" panose="02070309020205020404" pitchFamily="49" charset="0"/>
                <a:cs typeface="Courier New" panose="02070309020205020404" pitchFamily="49" charset="0"/>
              </a:rPr>
              <a:t>implode</a:t>
            </a:r>
            <a:r>
              <a:rPr lang="fr-FR" sz="1600" b="1" dirty="0">
                <a:latin typeface="Courier New" panose="02070309020205020404" pitchFamily="49" charset="0"/>
                <a:cs typeface="Courier New" panose="02070309020205020404" pitchFamily="49" charset="0"/>
              </a:rPr>
              <a:t>(" ", L)</a:t>
            </a:r>
          </a:p>
          <a:p>
            <a:r>
              <a:rPr lang="fr-FR" sz="1600" b="1" dirty="0">
                <a:latin typeface="Courier New" panose="02070309020205020404" pitchFamily="49" charset="0"/>
                <a:cs typeface="Courier New" panose="02070309020205020404" pitchFamily="49" charset="0"/>
              </a:rPr>
              <a:t>  Rajouter un élément à la liste :  </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Tcl</a:t>
            </a:r>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lappend</a:t>
            </a:r>
            <a:r>
              <a:rPr lang="fr-FR" sz="1600" b="1" dirty="0">
                <a:latin typeface="Courier New" panose="02070309020205020404" pitchFamily="49" charset="0"/>
                <a:cs typeface="Courier New" panose="02070309020205020404" pitchFamily="49" charset="0"/>
              </a:rPr>
              <a:t> L "Coucou"</a:t>
            </a:r>
          </a:p>
          <a:p>
            <a:r>
              <a:rPr lang="fr-FR" sz="1600" b="1" dirty="0">
                <a:latin typeface="Courier New" panose="02070309020205020404" pitchFamily="49" charset="0"/>
                <a:cs typeface="Courier New" panose="02070309020205020404" pitchFamily="49" charset="0"/>
              </a:rPr>
              <a:t>                  Python        </a:t>
            </a:r>
            <a:r>
              <a:rPr lang="fr-FR" sz="1600" b="1" dirty="0" err="1">
                <a:latin typeface="Courier New" panose="02070309020205020404" pitchFamily="49" charset="0"/>
                <a:cs typeface="Courier New" panose="02070309020205020404" pitchFamily="49" charset="0"/>
              </a:rPr>
              <a:t>L.append</a:t>
            </a:r>
            <a:r>
              <a:rPr lang="fr-FR" sz="1600" b="1" dirty="0">
                <a:latin typeface="Courier New" panose="02070309020205020404" pitchFamily="49" charset="0"/>
                <a:cs typeface="Courier New" panose="02070309020205020404" pitchFamily="49" charset="0"/>
              </a:rPr>
              <a:t>("Coucou")</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Javascript</a:t>
            </a:r>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L.push</a:t>
            </a:r>
            <a:r>
              <a:rPr lang="fr-FR" sz="1600" b="1" dirty="0">
                <a:latin typeface="Courier New" panose="02070309020205020404" pitchFamily="49" charset="0"/>
                <a:cs typeface="Courier New" panose="02070309020205020404" pitchFamily="49" charset="0"/>
              </a:rPr>
              <a:t>("Coucou")</a:t>
            </a:r>
          </a:p>
          <a:p>
            <a:r>
              <a:rPr lang="fr-FR" sz="1600" b="1" dirty="0">
                <a:latin typeface="Courier New" panose="02070309020205020404" pitchFamily="49" charset="0"/>
                <a:cs typeface="Courier New" panose="02070309020205020404" pitchFamily="49" charset="0"/>
              </a:rPr>
              <a:t>                  PHP           </a:t>
            </a:r>
            <a:r>
              <a:rPr lang="fr-FR" sz="1600" b="1" dirty="0" err="1">
                <a:latin typeface="Courier New" panose="02070309020205020404" pitchFamily="49" charset="0"/>
                <a:cs typeface="Courier New" panose="02070309020205020404" pitchFamily="49" charset="0"/>
              </a:rPr>
              <a:t>array_push</a:t>
            </a:r>
            <a:r>
              <a:rPr lang="fr-FR" sz="1600" b="1" dirty="0">
                <a:latin typeface="Courier New" panose="02070309020205020404" pitchFamily="49" charset="0"/>
                <a:cs typeface="Courier New" panose="02070309020205020404" pitchFamily="49" charset="0"/>
              </a:rPr>
              <a:t>(L, "Coucou")</a:t>
            </a:r>
          </a:p>
          <a:p>
            <a:r>
              <a:rPr lang="fr-FR" sz="1600" b="1" dirty="0">
                <a:latin typeface="Courier New" panose="02070309020205020404" pitchFamily="49" charset="0"/>
                <a:cs typeface="Courier New" panose="02070309020205020404" pitchFamily="49" charset="0"/>
              </a:rPr>
              <a:t>  Extraire une sous-liste :  </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Tcl</a:t>
            </a:r>
            <a:r>
              <a:rPr lang="fr-FR" sz="1600" b="1" dirty="0">
                <a:latin typeface="Courier New" panose="02070309020205020404" pitchFamily="49" charset="0"/>
                <a:cs typeface="Courier New" panose="02070309020205020404" pitchFamily="49" charset="0"/>
              </a:rPr>
              <a:t>           set P [</a:t>
            </a:r>
            <a:r>
              <a:rPr lang="fr-FR" sz="1600" b="1" dirty="0" err="1">
                <a:latin typeface="Courier New" panose="02070309020205020404" pitchFamily="49" charset="0"/>
                <a:cs typeface="Courier New" panose="02070309020205020404" pitchFamily="49" charset="0"/>
              </a:rPr>
              <a:t>lrange</a:t>
            </a:r>
            <a:r>
              <a:rPr lang="fr-FR" sz="1600" b="1" dirty="0">
                <a:latin typeface="Courier New" panose="02070309020205020404" pitchFamily="49" charset="0"/>
                <a:cs typeface="Courier New" panose="02070309020205020404" pitchFamily="49" charset="0"/>
              </a:rPr>
              <a:t> $L 8 45] </a:t>
            </a:r>
          </a:p>
          <a:p>
            <a:r>
              <a:rPr lang="fr-FR" sz="1600" b="1" dirty="0">
                <a:latin typeface="Courier New" panose="02070309020205020404" pitchFamily="49" charset="0"/>
                <a:cs typeface="Courier New" panose="02070309020205020404" pitchFamily="49" charset="0"/>
              </a:rPr>
              <a:t>                  Python        P = L[8:45]</a:t>
            </a:r>
          </a:p>
          <a:p>
            <a:r>
              <a:rPr lang="fr-FR" sz="1600" b="1"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Javascript</a:t>
            </a:r>
            <a:r>
              <a:rPr lang="fr-FR" sz="1600" b="1" dirty="0">
                <a:latin typeface="Courier New" panose="02070309020205020404" pitchFamily="49" charset="0"/>
                <a:cs typeface="Courier New" panose="02070309020205020404" pitchFamily="49" charset="0"/>
              </a:rPr>
              <a:t>    P = </a:t>
            </a:r>
            <a:r>
              <a:rPr lang="fr-FR" sz="1600" b="1" dirty="0" err="1">
                <a:latin typeface="Courier New" panose="02070309020205020404" pitchFamily="49" charset="0"/>
                <a:cs typeface="Courier New" panose="02070309020205020404" pitchFamily="49" charset="0"/>
              </a:rPr>
              <a:t>L.slice</a:t>
            </a:r>
            <a:r>
              <a:rPr lang="fr-FR" sz="1600" b="1" dirty="0">
                <a:latin typeface="Courier New" panose="02070309020205020404" pitchFamily="49" charset="0"/>
                <a:cs typeface="Courier New" panose="02070309020205020404" pitchFamily="49" charset="0"/>
              </a:rPr>
              <a:t>(8, 45)</a:t>
            </a:r>
          </a:p>
          <a:p>
            <a:r>
              <a:rPr lang="fr-FR" sz="1600" b="1" dirty="0">
                <a:latin typeface="Courier New" panose="02070309020205020404" pitchFamily="49" charset="0"/>
                <a:cs typeface="Courier New" panose="02070309020205020404" pitchFamily="49" charset="0"/>
              </a:rPr>
              <a:t>                  PHP           P = </a:t>
            </a:r>
            <a:r>
              <a:rPr lang="fr-FR" sz="1600" b="1" dirty="0" err="1">
                <a:latin typeface="Courier New" panose="02070309020205020404" pitchFamily="49" charset="0"/>
                <a:cs typeface="Courier New" panose="02070309020205020404" pitchFamily="49" charset="0"/>
              </a:rPr>
              <a:t>array_slice</a:t>
            </a:r>
            <a:r>
              <a:rPr lang="fr-FR" sz="1600" b="1" dirty="0">
                <a:latin typeface="Courier New" panose="02070309020205020404" pitchFamily="49" charset="0"/>
                <a:cs typeface="Courier New" panose="02070309020205020404" pitchFamily="49" charset="0"/>
              </a:rPr>
              <a:t>(L, 8, 45-8+1)</a:t>
            </a:r>
          </a:p>
          <a:p>
            <a:r>
              <a:rPr lang="fr-FR" b="1" dirty="0">
                <a:latin typeface="Courier New" panose="02070309020205020404" pitchFamily="49" charset="0"/>
                <a:cs typeface="Courier New" panose="02070309020205020404" pitchFamily="49" charset="0"/>
              </a:rPr>
              <a:t>                  </a:t>
            </a:r>
          </a:p>
          <a:p>
            <a:r>
              <a:rPr lang="fr-FR" dirty="0"/>
              <a:t>  </a:t>
            </a:r>
          </a:p>
        </p:txBody>
      </p:sp>
    </p:spTree>
    <p:extLst>
      <p:ext uri="{BB962C8B-B14F-4D97-AF65-F5344CB8AC3E}">
        <p14:creationId xmlns:p14="http://schemas.microsoft.com/office/powerpoint/2010/main" val="1273788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Rectangle 2"/>
          <p:cNvSpPr/>
          <p:nvPr/>
        </p:nvSpPr>
        <p:spPr>
          <a:xfrm>
            <a:off x="971600" y="1772816"/>
            <a:ext cx="7992888" cy="5755422"/>
          </a:xfrm>
          <a:prstGeom prst="rect">
            <a:avLst/>
          </a:prstGeom>
        </p:spPr>
        <p:txBody>
          <a:bodyPr wrap="square">
            <a:spAutoFit/>
          </a:bodyPr>
          <a:lstStyle/>
          <a:p>
            <a:pPr marL="285750" indent="-285750">
              <a:buFont typeface="Arial" panose="020B0604020202020204" pitchFamily="34" charset="0"/>
              <a:buChar char="•"/>
            </a:pPr>
            <a:r>
              <a:rPr lang="fr-FR" sz="1400" dirty="0"/>
              <a:t>T</a:t>
            </a:r>
            <a:r>
              <a:rPr lang="fr-FR" sz="1400" dirty="0" smtClean="0"/>
              <a:t>out </a:t>
            </a:r>
            <a:r>
              <a:rPr lang="fr-FR" sz="1400" dirty="0"/>
              <a:t>le monde fait à peu près la </a:t>
            </a:r>
            <a:r>
              <a:rPr lang="fr-FR" sz="1400" b="1" dirty="0"/>
              <a:t>même chose</a:t>
            </a:r>
            <a:r>
              <a:rPr lang="fr-FR" sz="1400" dirty="0"/>
              <a:t>. Il n'y a que la </a:t>
            </a:r>
            <a:r>
              <a:rPr lang="fr-FR" sz="1400" b="1" dirty="0"/>
              <a:t>notation</a:t>
            </a:r>
            <a:r>
              <a:rPr lang="fr-FR" sz="1400" dirty="0"/>
              <a:t> qui change</a:t>
            </a:r>
            <a:r>
              <a:rPr lang="fr-FR" sz="1400" dirty="0" smtClean="0"/>
              <a:t>.  </a:t>
            </a:r>
            <a:endParaRPr lang="fr-FR" sz="1400" dirty="0"/>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On peut avoir </a:t>
            </a:r>
            <a:r>
              <a:rPr lang="fr-FR" sz="1400" dirty="0"/>
              <a:t>une notation fonctionnelle </a:t>
            </a:r>
            <a:r>
              <a:rPr lang="fr-FR" sz="1400" dirty="0" smtClean="0"/>
              <a:t>ou une notation </a:t>
            </a:r>
            <a:r>
              <a:rPr lang="fr-FR" sz="1400" i="1" dirty="0" smtClean="0"/>
              <a:t>objet</a:t>
            </a:r>
            <a:r>
              <a:rPr lang="fr-FR" sz="1400" dirty="0" smtClean="0"/>
              <a:t>. Ou </a:t>
            </a:r>
            <a:r>
              <a:rPr lang="fr-FR" sz="1400" dirty="0"/>
              <a:t>l</a:t>
            </a:r>
            <a:r>
              <a:rPr lang="fr-FR" sz="1400" dirty="0" smtClean="0"/>
              <a:t>es deux.</a:t>
            </a:r>
            <a:endParaRPr lang="fr-FR" sz="1400" dirty="0"/>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Il faut pouvoir </a:t>
            </a:r>
            <a:r>
              <a:rPr lang="fr-FR" sz="1400" dirty="0"/>
              <a:t>manipuler </a:t>
            </a:r>
            <a:r>
              <a:rPr lang="fr-FR" sz="1400" dirty="0" smtClean="0"/>
              <a:t>facilement</a:t>
            </a:r>
          </a:p>
          <a:p>
            <a:pPr marL="742950" lvl="1" indent="-285750">
              <a:buFont typeface="Arial" panose="020B0604020202020204" pitchFamily="34" charset="0"/>
              <a:buChar char="•"/>
            </a:pPr>
            <a:r>
              <a:rPr lang="fr-FR" sz="1400" dirty="0" smtClean="0"/>
              <a:t>les </a:t>
            </a:r>
            <a:r>
              <a:rPr lang="fr-FR" sz="1400" b="1" dirty="0"/>
              <a:t>chaînes</a:t>
            </a:r>
            <a:r>
              <a:rPr lang="fr-FR" sz="1400" dirty="0"/>
              <a:t> de caractères</a:t>
            </a:r>
          </a:p>
          <a:p>
            <a:pPr marL="742950" lvl="1" indent="-285750">
              <a:buFont typeface="Arial" panose="020B0604020202020204" pitchFamily="34" charset="0"/>
              <a:buChar char="•"/>
            </a:pPr>
            <a:r>
              <a:rPr lang="fr-FR" sz="1400" dirty="0" smtClean="0"/>
              <a:t>les </a:t>
            </a:r>
            <a:r>
              <a:rPr lang="fr-FR" sz="1400" b="1" dirty="0"/>
              <a:t>listes</a:t>
            </a:r>
          </a:p>
          <a:p>
            <a:pPr marL="742950" lvl="1" indent="-285750">
              <a:buFont typeface="Arial" panose="020B0604020202020204" pitchFamily="34" charset="0"/>
              <a:buChar char="•"/>
            </a:pPr>
            <a:r>
              <a:rPr lang="fr-FR" sz="1400" dirty="0" smtClean="0"/>
              <a:t>les </a:t>
            </a:r>
            <a:r>
              <a:rPr lang="fr-FR" sz="1400" b="1" dirty="0"/>
              <a:t>dictionnaires</a:t>
            </a:r>
            <a:r>
              <a:rPr lang="fr-FR" sz="1400" dirty="0"/>
              <a:t> (ou </a:t>
            </a:r>
            <a:r>
              <a:rPr lang="fr-FR" sz="1400" dirty="0" err="1"/>
              <a:t>array</a:t>
            </a:r>
            <a:r>
              <a:rPr lang="fr-FR" sz="1400" dirty="0"/>
              <a:t> ou tableaux associatifs, </a:t>
            </a:r>
            <a:r>
              <a:rPr lang="fr-FR" sz="1400" dirty="0" smtClean="0"/>
              <a:t>...)</a:t>
            </a:r>
          </a:p>
          <a:p>
            <a:pPr lvl="1"/>
            <a:endParaRPr lang="fr-FR" sz="1400" dirty="0"/>
          </a:p>
          <a:p>
            <a:pPr marL="285750" indent="-285750">
              <a:buFont typeface="Arial" panose="020B0604020202020204" pitchFamily="34" charset="0"/>
              <a:buChar char="•"/>
            </a:pPr>
            <a:r>
              <a:rPr lang="fr-FR" sz="1400" dirty="0" smtClean="0"/>
              <a:t>Les </a:t>
            </a:r>
            <a:r>
              <a:rPr lang="fr-FR" sz="1400" b="1" dirty="0"/>
              <a:t>listes</a:t>
            </a:r>
            <a:r>
              <a:rPr lang="fr-FR" sz="1400" dirty="0"/>
              <a:t> servent à manipuler des éléments les uns après les autres dans un certain ordre, </a:t>
            </a:r>
            <a:r>
              <a:rPr lang="fr-FR" sz="1400" b="1" dirty="0"/>
              <a:t>ordre qui est important</a:t>
            </a:r>
            <a:r>
              <a:rPr lang="fr-FR" sz="1400" dirty="0" smtClean="0"/>
              <a:t>.     </a:t>
            </a:r>
            <a:endParaRPr lang="fr-FR" sz="1400" dirty="0"/>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Les </a:t>
            </a:r>
            <a:r>
              <a:rPr lang="fr-FR" sz="1400" b="1" dirty="0"/>
              <a:t>dictionnaires</a:t>
            </a:r>
            <a:r>
              <a:rPr lang="fr-FR" sz="1400" dirty="0"/>
              <a:t> </a:t>
            </a:r>
            <a:r>
              <a:rPr lang="fr-FR" sz="1400" dirty="0" smtClean="0"/>
              <a:t>permettent d’associer </a:t>
            </a:r>
            <a:r>
              <a:rPr lang="fr-FR" sz="1400" dirty="0"/>
              <a:t>une valeur à une </a:t>
            </a:r>
            <a:r>
              <a:rPr lang="fr-FR" sz="1400" dirty="0" smtClean="0"/>
              <a:t>clé  </a:t>
            </a:r>
          </a:p>
          <a:p>
            <a:pPr lvl="1"/>
            <a:r>
              <a:rPr lang="fr-FR" sz="1400" dirty="0" smtClean="0"/>
              <a:t>                                         </a:t>
            </a:r>
          </a:p>
          <a:p>
            <a:pPr lvl="1"/>
            <a:r>
              <a:rPr lang="fr-FR" sz="1400" b="1" dirty="0"/>
              <a:t>	</a:t>
            </a:r>
            <a:r>
              <a:rPr lang="fr-FR" sz="1400" b="1" dirty="0" smtClean="0"/>
              <a:t>                            valeur  </a:t>
            </a:r>
            <a:r>
              <a:rPr lang="fr-FR" sz="1400" b="1" dirty="0"/>
              <a:t>=  </a:t>
            </a:r>
            <a:r>
              <a:rPr lang="fr-FR" sz="1400" b="1" dirty="0" err="1"/>
              <a:t>dict</a:t>
            </a:r>
            <a:r>
              <a:rPr lang="fr-FR" sz="1400" b="1" dirty="0"/>
              <a:t>(clé</a:t>
            </a:r>
            <a:r>
              <a:rPr lang="fr-FR" sz="1400" b="1" dirty="0" smtClean="0"/>
              <a:t>)</a:t>
            </a:r>
          </a:p>
          <a:p>
            <a:pPr lvl="1"/>
            <a:r>
              <a:rPr lang="fr-FR" sz="1400" dirty="0" smtClean="0"/>
              <a:t>                          </a:t>
            </a:r>
            <a:endParaRPr lang="fr-FR" sz="1400" dirty="0"/>
          </a:p>
          <a:p>
            <a:pPr marL="742950" lvl="1" indent="-285750">
              <a:buFont typeface="Arial" panose="020B0604020202020204" pitchFamily="34" charset="0"/>
              <a:buChar char="•"/>
            </a:pPr>
            <a:r>
              <a:rPr lang="fr-FR" sz="1400" dirty="0" smtClean="0"/>
              <a:t>La </a:t>
            </a:r>
            <a:r>
              <a:rPr lang="fr-FR" sz="1400" dirty="0"/>
              <a:t>clé peut être un </a:t>
            </a:r>
            <a:r>
              <a:rPr lang="fr-FR" sz="1400" dirty="0" smtClean="0"/>
              <a:t>nombre, </a:t>
            </a:r>
            <a:r>
              <a:rPr lang="fr-FR" sz="1400" dirty="0"/>
              <a:t>une </a:t>
            </a:r>
            <a:r>
              <a:rPr lang="fr-FR" sz="1400" dirty="0" smtClean="0"/>
              <a:t>chaîne </a:t>
            </a:r>
            <a:r>
              <a:rPr lang="fr-FR" sz="1400" dirty="0"/>
              <a:t>ou n'importe quoi </a:t>
            </a:r>
            <a:r>
              <a:rPr lang="fr-FR" sz="1400" dirty="0" smtClean="0"/>
              <a:t>d'autre. </a:t>
            </a:r>
            <a:endParaRPr lang="fr-FR" sz="1400" dirty="0"/>
          </a:p>
          <a:p>
            <a:pPr marL="742950" lvl="1" indent="-285750">
              <a:buFont typeface="Arial" panose="020B0604020202020204" pitchFamily="34" charset="0"/>
              <a:buChar char="•"/>
            </a:pPr>
            <a:r>
              <a:rPr lang="fr-FR" sz="1400" dirty="0" smtClean="0"/>
              <a:t>La </a:t>
            </a:r>
            <a:r>
              <a:rPr lang="fr-FR" sz="1400" dirty="0"/>
              <a:t>valeur associée peut aussi être n'importe quoi</a:t>
            </a:r>
            <a:r>
              <a:rPr lang="fr-FR" sz="1400" dirty="0" smtClean="0"/>
              <a:t>.</a:t>
            </a:r>
          </a:p>
          <a:p>
            <a:pPr marL="742950" lvl="1" indent="-285750">
              <a:buFont typeface="Arial" panose="020B0604020202020204" pitchFamily="34" charset="0"/>
              <a:buChar char="•"/>
            </a:pPr>
            <a:r>
              <a:rPr lang="fr-FR" sz="1400" b="1" dirty="0" smtClean="0"/>
              <a:t>Accès rapide </a:t>
            </a:r>
            <a:r>
              <a:rPr lang="fr-FR" sz="1400" dirty="0" smtClean="0"/>
              <a:t>!!!      </a:t>
            </a:r>
            <a:endParaRPr lang="fr-FR" sz="1400" dirty="0"/>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a:t>O</a:t>
            </a:r>
            <a:r>
              <a:rPr lang="fr-FR" sz="1400" dirty="0" smtClean="0"/>
              <a:t>n </a:t>
            </a:r>
            <a:r>
              <a:rPr lang="fr-FR" sz="1400" dirty="0"/>
              <a:t>a aussi : la </a:t>
            </a:r>
            <a:r>
              <a:rPr lang="fr-FR" sz="1400" b="1" dirty="0"/>
              <a:t>liste des clés</a:t>
            </a:r>
            <a:r>
              <a:rPr lang="fr-FR" sz="1400" dirty="0"/>
              <a:t>, la </a:t>
            </a:r>
            <a:r>
              <a:rPr lang="fr-FR" sz="1400" b="1" dirty="0"/>
              <a:t>liste des valeurs</a:t>
            </a:r>
          </a:p>
          <a:p>
            <a:pPr lvl="1"/>
            <a:r>
              <a:rPr lang="fr-FR" sz="1400" dirty="0" smtClean="0"/>
              <a:t>     Attention </a:t>
            </a:r>
            <a:r>
              <a:rPr lang="fr-FR" sz="1400" dirty="0"/>
              <a:t>ces listes ne sont pas toujours ordonnées, ... cela dépend du langage et même pour un langage donné du type de dictionnaire </a:t>
            </a:r>
            <a:r>
              <a:rPr lang="fr-FR" sz="1400" dirty="0" smtClean="0"/>
              <a:t>utilisé.</a:t>
            </a:r>
          </a:p>
          <a:p>
            <a:pPr lvl="1"/>
            <a:r>
              <a:rPr lang="fr-FR" sz="1400" dirty="0" smtClean="0"/>
              <a:t> </a:t>
            </a:r>
            <a:endParaRPr lang="fr-FR" sz="1400" dirty="0"/>
          </a:p>
          <a:p>
            <a:r>
              <a:rPr lang="fr-FR" sz="1400" dirty="0"/>
              <a:t>                            </a:t>
            </a:r>
          </a:p>
          <a:p>
            <a:r>
              <a:rPr lang="fr-FR" sz="1400" dirty="0"/>
              <a:t>     </a:t>
            </a:r>
            <a:r>
              <a:rPr lang="fr-FR" dirty="0" smtClean="0"/>
              <a:t> </a:t>
            </a:r>
            <a:endParaRPr lang="fr-FR" dirty="0"/>
          </a:p>
        </p:txBody>
      </p:sp>
    </p:spTree>
    <p:extLst>
      <p:ext uri="{BB962C8B-B14F-4D97-AF65-F5344CB8AC3E}">
        <p14:creationId xmlns:p14="http://schemas.microsoft.com/office/powerpoint/2010/main" val="4075480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692696"/>
            <a:ext cx="7313612" cy="745406"/>
          </a:xfrm>
        </p:spPr>
        <p:txBody>
          <a:bodyPr/>
          <a:lstStyle/>
          <a:p>
            <a:r>
              <a:rPr lang="fr-FR" dirty="0" smtClean="0"/>
              <a:t>List </a:t>
            </a:r>
            <a:r>
              <a:rPr lang="fr-FR" dirty="0" err="1" smtClean="0"/>
              <a:t>Dict</a:t>
            </a:r>
            <a:r>
              <a:rPr lang="fr-FR" dirty="0" smtClean="0"/>
              <a:t> </a:t>
            </a:r>
            <a:r>
              <a:rPr lang="fr-FR" dirty="0" err="1" smtClean="0"/>
              <a:t>Array</a:t>
            </a:r>
            <a:endParaRPr lang="fr-FR" dirty="0"/>
          </a:p>
        </p:txBody>
      </p:sp>
      <p:sp>
        <p:nvSpPr>
          <p:cNvPr id="3" name="Rectangle 2"/>
          <p:cNvSpPr/>
          <p:nvPr/>
        </p:nvSpPr>
        <p:spPr>
          <a:xfrm>
            <a:off x="958367" y="1916832"/>
            <a:ext cx="8136904" cy="4031873"/>
          </a:xfrm>
          <a:prstGeom prst="rect">
            <a:avLst/>
          </a:prstGeom>
        </p:spPr>
        <p:txBody>
          <a:bodyPr wrap="square">
            <a:spAutoFit/>
          </a:bodyPr>
          <a:lstStyle/>
          <a:p>
            <a:pPr marL="285750" indent="-285750">
              <a:buFont typeface="Arial" panose="020B0604020202020204" pitchFamily="34" charset="0"/>
              <a:buChar char="•"/>
            </a:pPr>
            <a:r>
              <a:rPr lang="fr-FR" sz="1600" dirty="0"/>
              <a:t>Souvent les </a:t>
            </a:r>
            <a:r>
              <a:rPr lang="fr-FR" sz="1600" b="1" dirty="0"/>
              <a:t>listes</a:t>
            </a:r>
            <a:r>
              <a:rPr lang="fr-FR" sz="1600" dirty="0"/>
              <a:t> sont des </a:t>
            </a:r>
            <a:r>
              <a:rPr lang="fr-FR" sz="1600" b="1" dirty="0"/>
              <a:t>tableaux</a:t>
            </a:r>
            <a:r>
              <a:rPr lang="fr-FR" sz="1600" dirty="0"/>
              <a:t> (indicés par des entiers) et si l'indice peut être autre chose on a du coup un dictionnaire</a:t>
            </a:r>
            <a:r>
              <a:rPr lang="fr-FR" sz="1600" dirty="0" smtClean="0"/>
              <a:t>.</a:t>
            </a:r>
          </a:p>
          <a:p>
            <a:r>
              <a:rPr lang="fr-FR" sz="1600" dirty="0" smtClean="0"/>
              <a:t> </a:t>
            </a:r>
            <a:endParaRPr lang="fr-FR" sz="1600" dirty="0"/>
          </a:p>
          <a:p>
            <a:pPr marL="285750" indent="-285750">
              <a:buFont typeface="Arial" panose="020B0604020202020204" pitchFamily="34" charset="0"/>
              <a:buChar char="•"/>
            </a:pPr>
            <a:r>
              <a:rPr lang="fr-FR" sz="1600" dirty="0" smtClean="0"/>
              <a:t>En </a:t>
            </a:r>
            <a:r>
              <a:rPr lang="fr-FR" sz="1600" dirty="0" err="1"/>
              <a:t>Tcl</a:t>
            </a:r>
            <a:r>
              <a:rPr lang="fr-FR" sz="1600" dirty="0"/>
              <a:t> </a:t>
            </a:r>
            <a:r>
              <a:rPr lang="fr-FR" sz="1600" dirty="0" smtClean="0"/>
              <a:t> on </a:t>
            </a:r>
            <a:r>
              <a:rPr lang="fr-FR" sz="1600" dirty="0"/>
              <a:t>a </a:t>
            </a:r>
            <a:r>
              <a:rPr lang="fr-FR" sz="1600" dirty="0" err="1"/>
              <a:t>list</a:t>
            </a:r>
            <a:r>
              <a:rPr lang="fr-FR" sz="1600" dirty="0"/>
              <a:t>, </a:t>
            </a:r>
            <a:r>
              <a:rPr lang="fr-FR" sz="1600" dirty="0" err="1"/>
              <a:t>dict</a:t>
            </a:r>
            <a:r>
              <a:rPr lang="fr-FR" sz="1600" dirty="0"/>
              <a:t> et </a:t>
            </a:r>
            <a:r>
              <a:rPr lang="fr-FR" sz="1600" dirty="0" err="1"/>
              <a:t>array</a:t>
            </a:r>
            <a:endParaRPr lang="fr-FR" sz="1600" dirty="0"/>
          </a:p>
          <a:p>
            <a:pPr marL="285750" indent="-285750">
              <a:buFont typeface="Arial" panose="020B0604020202020204" pitchFamily="34" charset="0"/>
              <a:buChar char="•"/>
            </a:pPr>
            <a:r>
              <a:rPr lang="fr-FR" sz="1600" dirty="0" smtClean="0"/>
              <a:t>En </a:t>
            </a:r>
            <a:r>
              <a:rPr lang="fr-FR" sz="1600" dirty="0"/>
              <a:t>Python </a:t>
            </a:r>
            <a:r>
              <a:rPr lang="fr-FR" sz="1600" dirty="0" smtClean="0"/>
              <a:t>on </a:t>
            </a:r>
            <a:r>
              <a:rPr lang="fr-FR" sz="1600" dirty="0"/>
              <a:t>a </a:t>
            </a:r>
            <a:r>
              <a:rPr lang="fr-FR" sz="1600" dirty="0" err="1"/>
              <a:t>list</a:t>
            </a:r>
            <a:r>
              <a:rPr lang="fr-FR" sz="1600" dirty="0"/>
              <a:t>, </a:t>
            </a:r>
            <a:r>
              <a:rPr lang="fr-FR" sz="1600" dirty="0" err="1"/>
              <a:t>dict</a:t>
            </a:r>
            <a:r>
              <a:rPr lang="fr-FR" sz="1600" dirty="0"/>
              <a:t>, set (ensemble </a:t>
            </a:r>
            <a:r>
              <a:rPr lang="fr-FR" sz="1600" dirty="0" smtClean="0"/>
              <a:t>)</a:t>
            </a:r>
            <a:endParaRPr lang="fr-FR" sz="1600" dirty="0"/>
          </a:p>
          <a:p>
            <a:pPr marL="285750" indent="-285750">
              <a:buFont typeface="Arial" panose="020B0604020202020204" pitchFamily="34" charset="0"/>
              <a:buChar char="•"/>
            </a:pPr>
            <a:r>
              <a:rPr lang="fr-FR" sz="1600" dirty="0" smtClean="0"/>
              <a:t>En </a:t>
            </a:r>
            <a:r>
              <a:rPr lang="fr-FR" sz="1600" dirty="0" err="1"/>
              <a:t>Javascript</a:t>
            </a:r>
            <a:r>
              <a:rPr lang="fr-FR" sz="1600" dirty="0"/>
              <a:t>  on a </a:t>
            </a:r>
            <a:r>
              <a:rPr lang="fr-FR" sz="1600" dirty="0" err="1"/>
              <a:t>list</a:t>
            </a:r>
            <a:r>
              <a:rPr lang="fr-FR" sz="1600" dirty="0"/>
              <a:t>, </a:t>
            </a:r>
            <a:r>
              <a:rPr lang="fr-FR" sz="1600" dirty="0" err="1"/>
              <a:t>dict</a:t>
            </a:r>
            <a:r>
              <a:rPr lang="fr-FR" sz="1600" dirty="0"/>
              <a:t>, ... </a:t>
            </a:r>
          </a:p>
          <a:p>
            <a:pPr marL="285750" indent="-285750">
              <a:buFont typeface="Arial" panose="020B0604020202020204" pitchFamily="34" charset="0"/>
              <a:buChar char="•"/>
            </a:pPr>
            <a:r>
              <a:rPr lang="fr-FR" sz="1600" dirty="0" smtClean="0"/>
              <a:t>En </a:t>
            </a:r>
            <a:r>
              <a:rPr lang="fr-FR" sz="1600" dirty="0"/>
              <a:t>PHP </a:t>
            </a:r>
            <a:r>
              <a:rPr lang="fr-FR" sz="1600" dirty="0" smtClean="0"/>
              <a:t>on </a:t>
            </a:r>
            <a:r>
              <a:rPr lang="fr-FR" sz="1600" dirty="0"/>
              <a:t>a des </a:t>
            </a:r>
            <a:r>
              <a:rPr lang="fr-FR" sz="1600" dirty="0" err="1"/>
              <a:t>array</a:t>
            </a:r>
            <a:r>
              <a:rPr lang="fr-FR" sz="1600" dirty="0"/>
              <a:t> indicés à la fois par des entiers ou (et même en même temps) par autre chose.</a:t>
            </a:r>
          </a:p>
          <a:p>
            <a:endParaRPr lang="fr-FR" sz="1600" dirty="0"/>
          </a:p>
          <a:p>
            <a:pPr marL="285750" indent="-285750">
              <a:buFont typeface="Arial" panose="020B0604020202020204" pitchFamily="34" charset="0"/>
              <a:buChar char="•"/>
            </a:pPr>
            <a:r>
              <a:rPr lang="fr-FR" sz="1600" dirty="0" smtClean="0"/>
              <a:t>On </a:t>
            </a:r>
            <a:r>
              <a:rPr lang="fr-FR" sz="1600" dirty="0"/>
              <a:t>peut évidemment avoir des </a:t>
            </a:r>
            <a:r>
              <a:rPr lang="fr-FR" sz="1600" b="1" dirty="0"/>
              <a:t>listes de listes</a:t>
            </a:r>
            <a:r>
              <a:rPr lang="fr-FR" sz="1600" dirty="0"/>
              <a:t>, des </a:t>
            </a:r>
            <a:r>
              <a:rPr lang="fr-FR" sz="1600" b="1" dirty="0"/>
              <a:t>dictionnaires de listes, </a:t>
            </a:r>
            <a:r>
              <a:rPr lang="fr-FR" sz="1600" b="1" dirty="0" smtClean="0"/>
              <a:t>dictionnaires de </a:t>
            </a:r>
            <a:r>
              <a:rPr lang="fr-FR" sz="1600" b="1" dirty="0"/>
              <a:t>dictionnaires</a:t>
            </a:r>
            <a:r>
              <a:rPr lang="fr-FR" sz="1600" dirty="0"/>
              <a:t> ... à préciser pour chaque langage.</a:t>
            </a:r>
          </a:p>
          <a:p>
            <a:r>
              <a:rPr lang="fr-FR" sz="1600" dirty="0"/>
              <a:t>     </a:t>
            </a:r>
          </a:p>
          <a:p>
            <a:pPr marL="285750" indent="-285750">
              <a:buFont typeface="Arial" panose="020B0604020202020204" pitchFamily="34" charset="0"/>
              <a:buChar char="•"/>
            </a:pPr>
            <a:r>
              <a:rPr lang="fr-FR" sz="1600" dirty="0" smtClean="0"/>
              <a:t>Comme </a:t>
            </a:r>
            <a:r>
              <a:rPr lang="fr-FR" sz="1600" dirty="0"/>
              <a:t>tous ces langages sont des langages objet on peut bien sûr tout construire ou reconstruire comme on veut, ou utiliser des </a:t>
            </a:r>
            <a:r>
              <a:rPr lang="fr-FR" sz="1600" b="1" dirty="0"/>
              <a:t>packages additionnels</a:t>
            </a:r>
            <a:r>
              <a:rPr lang="fr-FR" sz="1600" dirty="0"/>
              <a:t>.</a:t>
            </a:r>
            <a:endParaRPr lang="fr-FR" sz="1600" dirty="0"/>
          </a:p>
        </p:txBody>
      </p:sp>
    </p:spTree>
    <p:extLst>
      <p:ext uri="{BB962C8B-B14F-4D97-AF65-F5344CB8AC3E}">
        <p14:creationId xmlns:p14="http://schemas.microsoft.com/office/powerpoint/2010/main" val="4224393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1507" name="Text Box 5"/>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1508" name="Text Box 6"/>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1509" name="Text Box 7"/>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1510" name="Text Box 8"/>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3497" name="Rectangle 9"/>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3498" name="Text Box 10"/>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3500" name="Rectangle 12"/>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3501" name="Text Box 13"/>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3502" name="Rectangle 14"/>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3503" name="Text Box 15"/>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3504" name="Rectangle 16"/>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3505" name="Text Box 17"/>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3506" name="Rectangle 18"/>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3507" name="Text Box 19"/>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3508" name="Rectangle 20"/>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3509" name="Text Box 21"/>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3510" name="Rectangle 22"/>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3512" name="Text Box 24"/>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63513" name="Rectangle 25"/>
          <p:cNvSpPr>
            <a:spLocks noChangeArrowheads="1"/>
          </p:cNvSpPr>
          <p:nvPr/>
        </p:nvSpPr>
        <p:spPr bwMode="auto">
          <a:xfrm>
            <a:off x="1116013" y="1700213"/>
            <a:ext cx="720725" cy="360362"/>
          </a:xfrm>
          <a:prstGeom prst="rect">
            <a:avLst/>
          </a:prstGeom>
          <a:noFill/>
          <a:ln w="15875">
            <a:solidFill>
              <a:srgbClr val="FF0000"/>
            </a:solidFill>
            <a:miter lim="800000"/>
            <a:headEnd/>
            <a:tailEnd/>
          </a:ln>
        </p:spPr>
        <p:txBody>
          <a:bodyPr wrap="none" anchor="ctr"/>
          <a:lstStyle/>
          <a:p>
            <a:endParaRPr lang="fr-FR"/>
          </a:p>
        </p:txBody>
      </p:sp>
      <p:sp>
        <p:nvSpPr>
          <p:cNvPr id="63514" name="Rectangle 26"/>
          <p:cNvSpPr>
            <a:spLocks noChangeArrowheads="1"/>
          </p:cNvSpPr>
          <p:nvPr/>
        </p:nvSpPr>
        <p:spPr bwMode="auto">
          <a:xfrm>
            <a:off x="1187450" y="5013325"/>
            <a:ext cx="1008063"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5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5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5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35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p:bldP spid="63500" grpId="0" animBg="1"/>
      <p:bldP spid="63501" grpId="0"/>
      <p:bldP spid="63502" grpId="0" animBg="1"/>
      <p:bldP spid="63503" grpId="0"/>
      <p:bldP spid="63504" grpId="0" animBg="1"/>
      <p:bldP spid="63505" grpId="0"/>
      <p:bldP spid="63506" grpId="0" animBg="1"/>
      <p:bldP spid="63507" grpId="0"/>
      <p:bldP spid="63508" grpId="0" animBg="1"/>
      <p:bldP spid="63509" grpId="0"/>
      <p:bldP spid="63510" grpId="0" animBg="1"/>
      <p:bldP spid="63512" grpId="0"/>
      <p:bldP spid="63513" grpId="0" animBg="1"/>
      <p:bldP spid="635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algn="ctr" eaLnBrk="1" hangingPunct="1"/>
            <a:r>
              <a:rPr lang="en-US" sz="2400" smtClean="0"/>
              <a:t>Texte : création et manipulation </a:t>
            </a:r>
            <a:br>
              <a:rPr lang="en-US" sz="2400" smtClean="0"/>
            </a:br>
            <a:r>
              <a:rPr lang="en-US" sz="2400" smtClean="0"/>
              <a:t>des chaînes de caractères (</a:t>
            </a:r>
            <a:r>
              <a:rPr lang="en-US" sz="2400" i="1" smtClean="0"/>
              <a:t>string</a:t>
            </a:r>
            <a:r>
              <a:rPr lang="en-US" sz="2400" smtClean="0"/>
              <a:t>)</a:t>
            </a:r>
          </a:p>
        </p:txBody>
      </p:sp>
      <p:sp>
        <p:nvSpPr>
          <p:cNvPr id="22531" name="Rectangle 3"/>
          <p:cNvSpPr>
            <a:spLocks noGrp="1" noChangeArrowheads="1"/>
          </p:cNvSpPr>
          <p:nvPr>
            <p:ph type="body" idx="1"/>
          </p:nvPr>
        </p:nvSpPr>
        <p:spPr>
          <a:xfrm>
            <a:off x="1116013" y="1989138"/>
            <a:ext cx="7772400" cy="4572000"/>
          </a:xfrm>
        </p:spPr>
        <p:txBody>
          <a:bodyPr/>
          <a:lstStyle/>
          <a:p>
            <a:pPr eaLnBrk="1" hangingPunct="1"/>
            <a:r>
              <a:rPr lang="en-US" sz="2100" b="1" smtClean="0">
                <a:latin typeface="Courier New" pitchFamily="49" charset="0"/>
              </a:rPr>
              <a:t>set</a:t>
            </a:r>
            <a:r>
              <a:rPr lang="en-US" sz="2100" smtClean="0">
                <a:latin typeface="Courier New" pitchFamily="49" charset="0"/>
              </a:rPr>
              <a:t> J ”Bonjour”</a:t>
            </a:r>
          </a:p>
          <a:p>
            <a:pPr eaLnBrk="1" hangingPunct="1"/>
            <a:r>
              <a:rPr lang="en-US" sz="2100" b="1" smtClean="0">
                <a:latin typeface="Courier New" pitchFamily="49" charset="0"/>
              </a:rPr>
              <a:t>set</a:t>
            </a:r>
            <a:r>
              <a:rPr lang="en-US" sz="2100" smtClean="0">
                <a:latin typeface="Courier New" pitchFamily="49" charset="0"/>
              </a:rPr>
              <a:t> T ”Madame”</a:t>
            </a:r>
          </a:p>
          <a:p>
            <a:pPr eaLnBrk="1" hangingPunct="1"/>
            <a:r>
              <a:rPr lang="en-US" sz="2100" b="1" smtClean="0">
                <a:latin typeface="Courier New" pitchFamily="49" charset="0"/>
              </a:rPr>
              <a:t>set</a:t>
            </a:r>
            <a:r>
              <a:rPr lang="en-US" sz="2100" smtClean="0">
                <a:latin typeface="Courier New" pitchFamily="49" charset="0"/>
              </a:rPr>
              <a:t> S ”Bonsoir $T”</a:t>
            </a:r>
          </a:p>
          <a:p>
            <a:pPr eaLnBrk="1" hangingPunct="1"/>
            <a:r>
              <a:rPr lang="en-US" sz="2100" b="1" smtClean="0">
                <a:latin typeface="Courier New" pitchFamily="49" charset="0"/>
              </a:rPr>
              <a:t>append</a:t>
            </a:r>
            <a:r>
              <a:rPr lang="en-US" sz="2100" smtClean="0">
                <a:latin typeface="Courier New" pitchFamily="49" charset="0"/>
              </a:rPr>
              <a:t> S ” Durand”</a:t>
            </a:r>
            <a:endParaRPr lang="en-US" sz="1700" smtClean="0">
              <a:latin typeface="Courier New" pitchFamily="49" charset="0"/>
            </a:endParaRPr>
          </a:p>
          <a:p>
            <a:pPr eaLnBrk="1" hangingPunct="1"/>
            <a:r>
              <a:rPr lang="en-US" sz="2100" b="1" smtClean="0">
                <a:latin typeface="Courier New" pitchFamily="49" charset="0"/>
              </a:rPr>
              <a:t>set</a:t>
            </a:r>
            <a:r>
              <a:rPr lang="en-US" sz="2100" smtClean="0">
                <a:latin typeface="Courier New" pitchFamily="49" charset="0"/>
              </a:rPr>
              <a:t> Texte ”$S,\nje vous écris …”</a:t>
            </a:r>
          </a:p>
          <a:p>
            <a:pPr eaLnBrk="1" hangingPunct="1"/>
            <a:r>
              <a:rPr lang="en-US" sz="2100" b="1" smtClean="0">
                <a:latin typeface="Courier New" pitchFamily="49" charset="0"/>
              </a:rPr>
              <a:t>set</a:t>
            </a:r>
            <a:r>
              <a:rPr lang="en-US" sz="2100" smtClean="0">
                <a:latin typeface="Courier New" pitchFamily="49" charset="0"/>
              </a:rPr>
              <a:t> X 3.14 </a:t>
            </a:r>
            <a:r>
              <a:rPr lang="en-US" sz="1700" i="1" smtClean="0">
                <a:latin typeface="Courier New" pitchFamily="49" charset="0"/>
              </a:rPr>
              <a:t>(Tcl sait que X est aussi un nombre)</a:t>
            </a:r>
            <a:endParaRPr lang="en-US" sz="2100" smtClean="0">
              <a:latin typeface="Courier New" pitchFamily="49" charset="0"/>
            </a:endParaRPr>
          </a:p>
          <a:p>
            <a:pPr algn="ctr" eaLnBrk="1" hangingPunct="1">
              <a:buFont typeface="Wingdings" pitchFamily="2" charset="2"/>
              <a:buNone/>
            </a:pPr>
            <a:endParaRPr lang="en-US" sz="2100" smtClean="0"/>
          </a:p>
          <a:p>
            <a:pPr algn="ctr" eaLnBrk="1" hangingPunct="1">
              <a:buFont typeface="Wingdings" pitchFamily="2" charset="2"/>
              <a:buNone/>
            </a:pPr>
            <a:r>
              <a:rPr lang="en-US" sz="2100" smtClean="0"/>
              <a:t>Tout est chaîne.</a:t>
            </a:r>
            <a:endParaRPr lang="en-US" sz="2100" smtClean="0">
              <a:latin typeface="Courier New" pitchFamily="49" charset="0"/>
            </a:endParaRPr>
          </a:p>
          <a:p>
            <a:pPr eaLnBrk="1" hangingPunct="1"/>
            <a:endParaRPr lang="en-US"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457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458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458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458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458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458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458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458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458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458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458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459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459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459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459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459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459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459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63861" name="Rectangle 21"/>
          <p:cNvSpPr>
            <a:spLocks noChangeArrowheads="1"/>
          </p:cNvSpPr>
          <p:nvPr/>
        </p:nvSpPr>
        <p:spPr bwMode="auto">
          <a:xfrm>
            <a:off x="1239838" y="4724400"/>
            <a:ext cx="720725"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algn="ctr" eaLnBrk="1" hangingPunct="1"/>
            <a:r>
              <a:rPr lang="en-US" sz="2800" smtClean="0"/>
              <a:t>Fonctions de traitement </a:t>
            </a:r>
            <a:br>
              <a:rPr lang="en-US" sz="2800" smtClean="0"/>
            </a:br>
            <a:r>
              <a:rPr lang="en-US" sz="2800" smtClean="0"/>
              <a:t>des chaînes de caractères : </a:t>
            </a:r>
            <a:r>
              <a:rPr lang="en-US" sz="2800" i="1" smtClean="0"/>
              <a:t>append</a:t>
            </a:r>
            <a:r>
              <a:rPr lang="en-US" sz="2800" smtClean="0"/>
              <a:t> et </a:t>
            </a:r>
            <a:r>
              <a:rPr lang="en-US" sz="2800" i="1" smtClean="0"/>
              <a:t>string</a:t>
            </a:r>
            <a:endParaRPr lang="en-US" sz="4000" i="1" smtClean="0"/>
          </a:p>
        </p:txBody>
      </p:sp>
      <p:sp>
        <p:nvSpPr>
          <p:cNvPr id="25603" name="Rectangle 3"/>
          <p:cNvSpPr>
            <a:spLocks noGrp="1" noChangeArrowheads="1"/>
          </p:cNvSpPr>
          <p:nvPr>
            <p:ph type="body" idx="1"/>
          </p:nvPr>
        </p:nvSpPr>
        <p:spPr>
          <a:xfrm>
            <a:off x="1619250" y="1773238"/>
            <a:ext cx="6985000" cy="5257800"/>
          </a:xfrm>
        </p:spPr>
        <p:txBody>
          <a:bodyPr/>
          <a:lstStyle/>
          <a:p>
            <a:pPr eaLnBrk="1" hangingPunct="1"/>
            <a:r>
              <a:rPr lang="en-US" sz="2100" b="1" dirty="0" smtClean="0">
                <a:latin typeface="Courier New" pitchFamily="49" charset="0"/>
              </a:rPr>
              <a:t>append </a:t>
            </a:r>
            <a:r>
              <a:rPr lang="en-US" sz="2100" dirty="0" smtClean="0">
                <a:latin typeface="Courier New" pitchFamily="49" charset="0"/>
              </a:rPr>
              <a:t>S “, merci.”</a:t>
            </a:r>
            <a:endParaRPr lang="en-US" sz="2100" b="1"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C </a:t>
            </a:r>
            <a:r>
              <a:rPr lang="en-US" sz="2100" b="1" dirty="0" smtClean="0">
                <a:latin typeface="Courier New" pitchFamily="49" charset="0"/>
              </a:rPr>
              <a:t>[string index</a:t>
            </a:r>
            <a:r>
              <a:rPr lang="en-US" sz="2100" dirty="0" smtClean="0">
                <a:latin typeface="Courier New" pitchFamily="49" charset="0"/>
              </a:rPr>
              <a:t> $Tout 3</a:t>
            </a:r>
            <a:r>
              <a:rPr lang="en-US" sz="2100" b="1" dirty="0" smtClean="0">
                <a:latin typeface="Courier New" pitchFamily="49" charset="0"/>
              </a:rPr>
              <a:t>] </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range</a:t>
            </a:r>
            <a:r>
              <a:rPr lang="en-US" sz="2100" dirty="0" smtClean="0">
                <a:latin typeface="Courier New" pitchFamily="49" charset="0"/>
              </a:rPr>
              <a:t> $Tout 3 </a:t>
            </a:r>
            <a:r>
              <a:rPr lang="en-US" sz="2100" b="1" dirty="0" smtClean="0">
                <a:latin typeface="Courier New" pitchFamily="49" charset="0"/>
              </a:rPr>
              <a:t>end]</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a:t>
            </a:r>
            <a:r>
              <a:rPr lang="en-US" sz="2100" b="1" dirty="0" err="1" smtClean="0">
                <a:latin typeface="Courier New" pitchFamily="49" charset="0"/>
              </a:rPr>
              <a:t>toupper</a:t>
            </a:r>
            <a:r>
              <a:rPr lang="en-US" sz="2100" dirty="0" smtClean="0">
                <a:latin typeface="Courier New" pitchFamily="49" charset="0"/>
              </a:rPr>
              <a:t> “</a:t>
            </a:r>
            <a:r>
              <a:rPr lang="en-US" sz="2100" dirty="0" err="1" smtClean="0">
                <a:latin typeface="Courier New" pitchFamily="49" charset="0"/>
              </a:rPr>
              <a:t>Salut</a:t>
            </a:r>
            <a:r>
              <a:rPr lang="en-US" sz="2100" dirty="0" smtClean="0">
                <a:latin typeface="Courier New" pitchFamily="49" charset="0"/>
              </a:rPr>
              <a:t>”</a:t>
            </a:r>
            <a:r>
              <a:rPr lang="en-US" sz="2100" b="1" dirty="0" smtClean="0">
                <a:latin typeface="Courier New" pitchFamily="49" charset="0"/>
              </a:rPr>
              <a:t>]</a:t>
            </a:r>
            <a:endParaRPr lang="en-US" sz="2100" dirty="0" smtClean="0">
              <a:latin typeface="Courier New" pitchFamily="49" charset="0"/>
            </a:endParaRPr>
          </a:p>
          <a:p>
            <a:pPr lvl="2" eaLnBrk="1" hangingPunct="1">
              <a:buFont typeface="Wingdings" pitchFamily="2" charset="2"/>
              <a:buNone/>
            </a:pPr>
            <a:r>
              <a:rPr lang="en-US" sz="1800" dirty="0" smtClean="0">
                <a:latin typeface="Courier New" pitchFamily="49" charset="0"/>
              </a:rPr>
              <a:t>              (</a:t>
            </a:r>
            <a:r>
              <a:rPr lang="en-US" sz="1800" b="1" dirty="0" err="1" smtClean="0">
                <a:latin typeface="Courier New" pitchFamily="49" charset="0"/>
              </a:rPr>
              <a:t>tolower,totitle</a:t>
            </a:r>
            <a:r>
              <a:rPr lang="en-US" sz="18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repeat</a:t>
            </a:r>
            <a:r>
              <a:rPr lang="en-US" sz="2100" dirty="0" smtClean="0">
                <a:latin typeface="Courier New" pitchFamily="49" charset="0"/>
              </a:rPr>
              <a:t> “bravo” 20</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first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last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trim</a:t>
            </a:r>
            <a:r>
              <a:rPr lang="en-US" sz="2100" dirty="0" smtClean="0">
                <a:latin typeface="Courier New" pitchFamily="49" charset="0"/>
              </a:rPr>
              <a:t> $S “c” (</a:t>
            </a:r>
            <a:r>
              <a:rPr lang="en-US" sz="2100" b="1" dirty="0" err="1" smtClean="0">
                <a:latin typeface="Courier New" pitchFamily="49" charset="0"/>
              </a:rPr>
              <a:t>trimleft</a:t>
            </a:r>
            <a:r>
              <a:rPr lang="en-US" sz="2100" b="1" dirty="0" smtClean="0">
                <a:latin typeface="Courier New" pitchFamily="49" charset="0"/>
              </a:rPr>
              <a:t> </a:t>
            </a:r>
            <a:r>
              <a:rPr lang="en-US" sz="2100" b="1" dirty="0" err="1" smtClean="0">
                <a:latin typeface="Courier New" pitchFamily="49" charset="0"/>
              </a:rPr>
              <a:t>trimright</a:t>
            </a:r>
            <a:r>
              <a:rPr lang="en-US" sz="21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A </a:t>
            </a:r>
            <a:r>
              <a:rPr lang="en-US" sz="2100" b="1" dirty="0" smtClean="0">
                <a:latin typeface="Courier New" pitchFamily="49" charset="0"/>
              </a:rPr>
              <a:t>[string replace</a:t>
            </a:r>
            <a:r>
              <a:rPr lang="en-US" sz="2100" dirty="0" smtClean="0">
                <a:latin typeface="Courier New" pitchFamily="49" charset="0"/>
              </a:rPr>
              <a:t> $S 2 5 “AB”</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 </a:t>
            </a:r>
            <a:r>
              <a:rPr lang="en-US" sz="2100" dirty="0" smtClean="0">
                <a:latin typeface="Courier New" pitchFamily="49" charset="0"/>
              </a:rPr>
              <a:t>L</a:t>
            </a:r>
            <a:r>
              <a:rPr lang="en-US" sz="2100" b="1" dirty="0" smtClean="0">
                <a:latin typeface="Courier New" pitchFamily="49" charset="0"/>
              </a:rPr>
              <a:t> [string length</a:t>
            </a:r>
            <a:r>
              <a:rPr lang="en-US" sz="2100" dirty="0" smtClean="0">
                <a:latin typeface="Courier New" pitchFamily="49" charset="0"/>
              </a:rPr>
              <a:t> $S</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compare string equal string map …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srcRect l="3801" t="20413" r="45209" b="12102"/>
          <a:stretch>
            <a:fillRect/>
          </a:stretch>
        </p:blipFill>
        <p:spPr bwMode="auto">
          <a:xfrm>
            <a:off x="1116013" y="1700213"/>
            <a:ext cx="4867275" cy="5043487"/>
          </a:xfrm>
          <a:prstGeom prst="rect">
            <a:avLst/>
          </a:prstGeom>
          <a:noFill/>
          <a:ln w="38100">
            <a:noFill/>
            <a:miter lim="800000"/>
            <a:headEnd/>
            <a:tailEnd/>
          </a:ln>
        </p:spPr>
      </p:pic>
      <p:pic>
        <p:nvPicPr>
          <p:cNvPr id="114694" name="Picture 6"/>
          <p:cNvPicPr>
            <a:picLocks noChangeAspect="1" noChangeArrowheads="1"/>
          </p:cNvPicPr>
          <p:nvPr/>
        </p:nvPicPr>
        <p:blipFill>
          <a:blip r:embed="rId3"/>
          <a:srcRect/>
          <a:stretch>
            <a:fillRect/>
          </a:stretch>
        </p:blipFill>
        <p:spPr bwMode="auto">
          <a:xfrm>
            <a:off x="5227638" y="3067050"/>
            <a:ext cx="3808412" cy="2090738"/>
          </a:xfrm>
          <a:prstGeom prst="rect">
            <a:avLst/>
          </a:prstGeom>
          <a:noFill/>
          <a:ln w="38100">
            <a:noFill/>
            <a:miter lim="800000"/>
            <a:headEnd/>
            <a:tailEnd/>
          </a:ln>
        </p:spPr>
      </p:pic>
      <p:sp>
        <p:nvSpPr>
          <p:cNvPr id="26628" name="Rectangle 8"/>
          <p:cNvSpPr>
            <a:spLocks noChangeArrowheads="1"/>
          </p:cNvSpPr>
          <p:nvPr/>
        </p:nvSpPr>
        <p:spPr bwMode="auto">
          <a:xfrm>
            <a:off x="1187450" y="301625"/>
            <a:ext cx="7956550" cy="606425"/>
          </a:xfrm>
          <a:prstGeom prst="rect">
            <a:avLst/>
          </a:prstGeom>
          <a:noFill/>
          <a:ln w="9525">
            <a:noFill/>
            <a:miter lim="800000"/>
            <a:headEnd/>
            <a:tailEnd/>
          </a:ln>
        </p:spPr>
        <p:txBody>
          <a:bodyPr anchor="b"/>
          <a:lstStyle/>
          <a:p>
            <a:r>
              <a:rPr lang="en-GB" sz="2400">
                <a:solidFill>
                  <a:schemeClr val="tx2"/>
                </a:solidFill>
                <a:latin typeface="Arial" charset="0"/>
              </a:rPr>
              <a:t>Un exemple de manipulation des chaînes de caractères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ppt_w</p:attrName>
                                        </p:attrNameLst>
                                      </p:cBhvr>
                                      <p:tavLst>
                                        <p:tav tm="0">
                                          <p:val>
                                            <p:fltVal val="0"/>
                                          </p:val>
                                        </p:tav>
                                        <p:tav tm="100000">
                                          <p:val>
                                            <p:strVal val="#ppt_w"/>
                                          </p:val>
                                        </p:tav>
                                      </p:tavLst>
                                    </p:anim>
                                    <p:anim calcmode="lin" valueType="num">
                                      <p:cBhvr>
                                        <p:cTn id="8" dur="1000" fill="hold"/>
                                        <p:tgtEl>
                                          <p:spTgt spid="114694"/>
                                        </p:tgtEl>
                                        <p:attrNameLst>
                                          <p:attrName>ppt_h</p:attrName>
                                        </p:attrNameLst>
                                      </p:cBhvr>
                                      <p:tavLst>
                                        <p:tav tm="0">
                                          <p:val>
                                            <p:fltVal val="0"/>
                                          </p:val>
                                        </p:tav>
                                        <p:tav tm="100000">
                                          <p:val>
                                            <p:strVal val="#ppt_h"/>
                                          </p:val>
                                        </p:tav>
                                      </p:tavLst>
                                    </p:anim>
                                    <p:anim calcmode="lin" valueType="num">
                                      <p:cBhvr>
                                        <p:cTn id="9" dur="1000" fill="hold"/>
                                        <p:tgtEl>
                                          <p:spTgt spid="114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7651"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7652"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7653"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7654"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7655"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7656"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7657"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7658"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7659"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7660"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7661"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7662"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7663"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7664"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7665"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7666"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7667"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7668"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18805" name="Rectangle 21"/>
          <p:cNvSpPr>
            <a:spLocks noChangeArrowheads="1"/>
          </p:cNvSpPr>
          <p:nvPr/>
        </p:nvSpPr>
        <p:spPr bwMode="auto">
          <a:xfrm>
            <a:off x="4284663" y="3500438"/>
            <a:ext cx="720725" cy="3603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85852" y="301625"/>
            <a:ext cx="7572428" cy="769921"/>
          </a:xfrm>
        </p:spPr>
        <p:txBody>
          <a:bodyPr/>
          <a:lstStyle/>
          <a:p>
            <a:pPr eaLnBrk="1" hangingPunct="1"/>
            <a:r>
              <a:rPr lang="en-GB" dirty="0" err="1" smtClean="0"/>
              <a:t>Ce</a:t>
            </a:r>
            <a:r>
              <a:rPr lang="en-GB" dirty="0" smtClean="0"/>
              <a:t> </a:t>
            </a:r>
            <a:r>
              <a:rPr lang="en-GB" dirty="0" err="1" smtClean="0"/>
              <a:t>qu’il</a:t>
            </a:r>
            <a:r>
              <a:rPr lang="en-GB" dirty="0" smtClean="0"/>
              <a:t> </a:t>
            </a:r>
            <a:r>
              <a:rPr lang="en-GB" dirty="0" err="1" smtClean="0"/>
              <a:t>faudra</a:t>
            </a:r>
            <a:r>
              <a:rPr lang="en-GB" dirty="0" smtClean="0"/>
              <a:t> </a:t>
            </a:r>
            <a:r>
              <a:rPr lang="en-GB" dirty="0" err="1" smtClean="0"/>
              <a:t>retenir</a:t>
            </a:r>
            <a:r>
              <a:rPr lang="en-GB" dirty="0" smtClean="0"/>
              <a:t> </a:t>
            </a:r>
            <a:r>
              <a:rPr lang="en-GB" dirty="0" err="1" smtClean="0"/>
              <a:t>aujourd’hui</a:t>
            </a:r>
            <a:r>
              <a:rPr lang="en-GB" dirty="0" smtClean="0"/>
              <a:t> …</a:t>
            </a:r>
          </a:p>
        </p:txBody>
      </p:sp>
      <p:sp>
        <p:nvSpPr>
          <p:cNvPr id="61443" name="Rectangle 3"/>
          <p:cNvSpPr>
            <a:spLocks noGrp="1" noChangeArrowheads="1"/>
          </p:cNvSpPr>
          <p:nvPr>
            <p:ph type="body" idx="1"/>
          </p:nvPr>
        </p:nvSpPr>
        <p:spPr>
          <a:xfrm>
            <a:off x="1116012" y="1643050"/>
            <a:ext cx="8027987" cy="4882294"/>
          </a:xfrm>
        </p:spPr>
        <p:txBody>
          <a:bodyPr/>
          <a:lstStyle/>
          <a:p>
            <a:pPr eaLnBrk="1" hangingPunct="1">
              <a:lnSpc>
                <a:spcPct val="90000"/>
              </a:lnSpc>
            </a:pPr>
            <a:r>
              <a:rPr lang="en-GB" sz="2000" b="1" dirty="0" smtClean="0">
                <a:latin typeface="Courier New" pitchFamily="49" charset="0"/>
                <a:cs typeface="Courier New" pitchFamily="49" charset="0"/>
              </a:rPr>
              <a:t>http://lbgi.fr/~ripp/PublicDirectory/TclRipp</a:t>
            </a:r>
            <a:endParaRPr lang="en-GB" sz="1800" b="1" dirty="0" smtClean="0">
              <a:latin typeface="Courier New" pitchFamily="49" charset="0"/>
              <a:cs typeface="Courier New" pitchFamily="49" charset="0"/>
            </a:endParaRPr>
          </a:p>
          <a:p>
            <a:pPr eaLnBrk="1" hangingPunct="1">
              <a:lnSpc>
                <a:spcPct val="9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GB" sz="2400" dirty="0" smtClean="0">
                <a:latin typeface="Verdana" panose="020B0604030504040204" pitchFamily="34" charset="0"/>
                <a:ea typeface="Verdana" panose="020B0604030504040204" pitchFamily="34" charset="0"/>
                <a:cs typeface="Verdana" panose="020B0604030504040204" pitchFamily="34" charset="0"/>
              </a:rPr>
              <a:t>De </a:t>
            </a:r>
            <a:r>
              <a:rPr lang="en-GB" sz="2400" b="1" dirty="0" err="1" smtClean="0">
                <a:latin typeface="Verdana" panose="020B0604030504040204" pitchFamily="34" charset="0"/>
                <a:ea typeface="Verdana" panose="020B0604030504040204" pitchFamily="34" charset="0"/>
                <a:cs typeface="Verdana" panose="020B0604030504040204" pitchFamily="34" charset="0"/>
              </a:rPr>
              <a:t>l’importance</a:t>
            </a:r>
            <a:r>
              <a:rPr lang="en-GB" sz="2400" b="1" dirty="0" smtClean="0">
                <a:latin typeface="Verdana" panose="020B0604030504040204" pitchFamily="34" charset="0"/>
                <a:ea typeface="Verdana" panose="020B0604030504040204" pitchFamily="34" charset="0"/>
                <a:cs typeface="Verdana" panose="020B0604030504040204" pitchFamily="34" charset="0"/>
              </a:rPr>
              <a:t> des </a:t>
            </a:r>
            <a:r>
              <a:rPr lang="en-GB" sz="2400" b="1" dirty="0" err="1" smtClean="0">
                <a:latin typeface="Verdana" panose="020B0604030504040204" pitchFamily="34" charset="0"/>
                <a:ea typeface="Verdana" panose="020B0604030504040204" pitchFamily="34" charset="0"/>
                <a:cs typeface="Verdana" panose="020B0604030504040204" pitchFamily="34" charset="0"/>
              </a:rPr>
              <a:t>séparateurs</a:t>
            </a:r>
            <a:r>
              <a:rPr lang="en-GB" sz="2400" b="1" dirty="0" smtClean="0">
                <a:latin typeface="Verdana" panose="020B0604030504040204" pitchFamily="34" charset="0"/>
                <a:ea typeface="Verdana" panose="020B0604030504040204" pitchFamily="34" charset="0"/>
                <a:cs typeface="Verdana" panose="020B0604030504040204" pitchFamily="34" charset="0"/>
              </a:rPr>
              <a:t> </a:t>
            </a:r>
            <a:r>
              <a:rPr lang="en-GB" sz="2400" dirty="0">
                <a:latin typeface="Courier New" panose="02070309020205020404" pitchFamily="49" charset="0"/>
                <a:ea typeface="Verdana" panose="020B0604030504040204" pitchFamily="34" charset="0"/>
                <a:cs typeface="Courier New" panose="02070309020205020404" pitchFamily="49" charset="0"/>
              </a:rPr>
              <a:t>{</a:t>
            </a:r>
            <a:r>
              <a:rPr lang="en-GB" sz="2400" dirty="0" smtClean="0">
                <a:latin typeface="Courier New" panose="02070309020205020404" pitchFamily="49" charset="0"/>
                <a:ea typeface="Verdana" panose="020B0604030504040204" pitchFamily="34" charset="0"/>
                <a:cs typeface="Courier New" panose="02070309020205020404" pitchFamily="49" charset="0"/>
              </a:rPr>
              <a:t>;, ()}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smtClean="0">
                <a:cs typeface="Courier New" pitchFamily="49" charset="0"/>
              </a:rPr>
              <a:t>Lire et </a:t>
            </a:r>
            <a:r>
              <a:rPr lang="en-GB" sz="2400" dirty="0" err="1" smtClean="0">
                <a:cs typeface="Courier New" pitchFamily="49" charset="0"/>
              </a:rPr>
              <a:t>relire</a:t>
            </a:r>
            <a:r>
              <a:rPr lang="en-GB" sz="2400" dirty="0" smtClean="0">
                <a:cs typeface="Courier New" pitchFamily="49" charset="0"/>
              </a:rPr>
              <a:t> </a:t>
            </a:r>
            <a:r>
              <a:rPr lang="en-GB" sz="2400" dirty="0" err="1" smtClean="0">
                <a:cs typeface="Courier New" pitchFamily="49" charset="0"/>
              </a:rPr>
              <a:t>cette</a:t>
            </a:r>
            <a:r>
              <a:rPr lang="en-GB" sz="2400" dirty="0" smtClean="0">
                <a:cs typeface="Courier New" pitchFamily="49" charset="0"/>
              </a:rPr>
              <a:t> </a:t>
            </a:r>
            <a:r>
              <a:rPr lang="en-GB" sz="2400" dirty="0" err="1" smtClean="0">
                <a:cs typeface="Courier New" pitchFamily="49" charset="0"/>
              </a:rPr>
              <a:t>présentation</a:t>
            </a:r>
            <a:r>
              <a:rPr lang="en-GB" sz="2400" dirty="0" smtClean="0">
                <a:cs typeface="Courier New" pitchFamily="49" charset="0"/>
              </a:rPr>
              <a:t>, les </a:t>
            </a:r>
            <a:r>
              <a:rPr lang="en-GB" sz="2400" dirty="0" err="1" smtClean="0">
                <a:cs typeface="Courier New" pitchFamily="49" charset="0"/>
              </a:rPr>
              <a:t>tutoriaux</a:t>
            </a:r>
            <a:endParaRPr lang="en-GB" sz="2400" dirty="0" smtClean="0">
              <a:cs typeface="Courier New" pitchFamily="49" charset="0"/>
            </a:endParaRPr>
          </a:p>
          <a:p>
            <a:pPr eaLnBrk="1" hangingPunct="1">
              <a:lnSpc>
                <a:spcPct val="90000"/>
              </a:lnSpc>
            </a:pP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err="1" smtClean="0">
                <a:latin typeface="Courier New" pitchFamily="49" charset="0"/>
                <a:cs typeface="Courier New" pitchFamily="49" charset="0"/>
              </a:rPr>
              <a:t>ssh</a:t>
            </a:r>
            <a:r>
              <a:rPr lang="en-GB" sz="2400" dirty="0" smtClean="0">
                <a:latin typeface="Courier New" pitchFamily="49" charset="0"/>
                <a:cs typeface="Courier New" pitchFamily="49" charset="0"/>
              </a:rPr>
              <a:t> </a:t>
            </a:r>
            <a:r>
              <a:rPr lang="en-GB" sz="2400" dirty="0">
                <a:latin typeface="Courier New" pitchFamily="49" charset="0"/>
                <a:cs typeface="Courier New" pitchFamily="49" charset="0"/>
              </a:rPr>
              <a:t>–X </a:t>
            </a:r>
            <a:r>
              <a:rPr lang="en-GB" sz="2400" dirty="0" smtClean="0">
                <a:latin typeface="Courier New" pitchFamily="49" charset="0"/>
                <a:cs typeface="Courier New" pitchFamily="49" charset="0"/>
                <a:hlinkClick r:id="rId3"/>
              </a:rPr>
              <a:t>arthur@ssh.lbgi.fr</a:t>
            </a:r>
            <a:endParaRPr lang="en-GB" sz="2400" dirty="0" smtClean="0">
              <a:latin typeface="Courier New" pitchFamily="49" charset="0"/>
              <a:cs typeface="Courier New" pitchFamily="49" charset="0"/>
            </a:endParaRPr>
          </a:p>
          <a:p>
            <a:pPr eaLnBrk="1" hangingPunct="1">
              <a:lnSpc>
                <a:spcPct val="90000"/>
              </a:lnSpc>
            </a:pPr>
            <a:r>
              <a:rPr lang="en-GB" sz="2400" i="1" dirty="0" err="1"/>
              <a:t>Commande</a:t>
            </a:r>
            <a:r>
              <a:rPr lang="en-GB" sz="2400" i="1" dirty="0"/>
              <a:t>  argument1  argument2  </a:t>
            </a:r>
            <a:r>
              <a:rPr lang="en-GB" sz="2400" i="1" dirty="0" smtClean="0"/>
              <a:t>argument3</a:t>
            </a:r>
            <a:endParaRPr lang="en-GB" sz="2400" b="1" dirty="0" smtClean="0">
              <a:cs typeface="Courier New" pitchFamily="49" charset="0"/>
            </a:endParaRPr>
          </a:p>
          <a:p>
            <a:pPr eaLnBrk="1" hangingPunct="1">
              <a:lnSpc>
                <a:spcPct val="90000"/>
              </a:lnSpc>
            </a:pPr>
            <a:r>
              <a:rPr lang="en-GB" sz="2400" dirty="0">
                <a:latin typeface="Courier New" pitchFamily="49" charset="0"/>
                <a:cs typeface="Courier New" pitchFamily="49" charset="0"/>
              </a:rPr>
              <a:t>set X 25     </a:t>
            </a:r>
            <a:r>
              <a:rPr lang="en-GB" sz="2400" dirty="0">
                <a:cs typeface="Courier New" pitchFamily="49" charset="0"/>
              </a:rPr>
              <a:t>utilisation :</a:t>
            </a:r>
            <a:r>
              <a:rPr lang="en-GB" sz="2400" dirty="0">
                <a:latin typeface="Courier New" pitchFamily="49" charset="0"/>
                <a:cs typeface="Courier New" pitchFamily="49" charset="0"/>
              </a:rPr>
              <a:t> $X</a:t>
            </a:r>
          </a:p>
          <a:p>
            <a:pPr eaLnBrk="1" hangingPunct="1">
              <a:lnSpc>
                <a:spcPct val="90000"/>
              </a:lnSpc>
            </a:pPr>
            <a:r>
              <a:rPr lang="en-GB" sz="2400" dirty="0">
                <a:latin typeface="Courier New" pitchFamily="49" charset="0"/>
                <a:cs typeface="Courier New" pitchFamily="49" charset="0"/>
              </a:rPr>
              <a:t>set M [</a:t>
            </a:r>
            <a:r>
              <a:rPr lang="en-GB" sz="2400" dirty="0" err="1">
                <a:latin typeface="Courier New" pitchFamily="49" charset="0"/>
                <a:cs typeface="Courier New" pitchFamily="49" charset="0"/>
              </a:rPr>
              <a:t>Moyenne</a:t>
            </a:r>
            <a:r>
              <a:rPr lang="en-GB" sz="2400" dirty="0">
                <a:latin typeface="Courier New" pitchFamily="49" charset="0"/>
                <a:cs typeface="Courier New" pitchFamily="49" charset="0"/>
              </a:rPr>
              <a:t> $</a:t>
            </a:r>
            <a:r>
              <a:rPr lang="en-GB" sz="2400" dirty="0" err="1">
                <a:latin typeface="Courier New" pitchFamily="49" charset="0"/>
                <a:cs typeface="Courier New" pitchFamily="49" charset="0"/>
              </a:rPr>
              <a:t>ListeDeNombres</a:t>
            </a:r>
            <a:r>
              <a:rPr lang="en-GB" sz="2400" dirty="0" smtClean="0">
                <a:latin typeface="Courier New" pitchFamily="49" charset="0"/>
                <a:cs typeface="Courier New" pitchFamily="49" charset="0"/>
              </a:rPr>
              <a:t>]</a:t>
            </a:r>
            <a:endParaRPr lang="en-GB" sz="2400" b="1" dirty="0" smtClean="0">
              <a:cs typeface="Courier New" pitchFamily="49" charset="0"/>
            </a:endParaRPr>
          </a:p>
          <a:p>
            <a:pPr eaLnBrk="1" hangingPunct="1">
              <a:lnSpc>
                <a:spcPct val="90000"/>
              </a:lnSpc>
            </a:pPr>
            <a:r>
              <a:rPr lang="en-GB" sz="2400" dirty="0">
                <a:latin typeface="Courier New" panose="02070309020205020404" pitchFamily="49" charset="0"/>
                <a:cs typeface="Courier New" panose="02070309020205020404" pitchFamily="49" charset="0"/>
              </a:rPr>
              <a:t>String   List   </a:t>
            </a:r>
            <a:r>
              <a:rPr lang="en-GB" sz="2400" dirty="0" smtClean="0">
                <a:latin typeface="Courier New" panose="02070309020205020404" pitchFamily="49" charset="0"/>
                <a:cs typeface="Courier New" panose="02070309020205020404" pitchFamily="49" charset="0"/>
              </a:rPr>
              <a:t>Array   Functions</a:t>
            </a:r>
            <a:endParaRPr lang="en-GB" sz="2400" dirty="0">
              <a:latin typeface="Courier New" panose="02070309020205020404" pitchFamily="49" charset="0"/>
              <a:cs typeface="Courier New" panose="02070309020205020404" pitchFamily="49" charset="0"/>
            </a:endParaRPr>
          </a:p>
          <a:p>
            <a:pPr eaLnBrk="1" hangingPunct="1">
              <a:lnSpc>
                <a:spcPct val="90000"/>
              </a:lnSpc>
            </a:pPr>
            <a:endParaRPr lang="en-GB" sz="2400" dirty="0" smtClean="0">
              <a:cs typeface="Courier New" pitchFamily="49" charset="0"/>
            </a:endParaRPr>
          </a:p>
          <a:p>
            <a:pPr eaLnBrk="1" hangingPunct="1">
              <a:lnSpc>
                <a:spcPct val="90000"/>
              </a:lnSpc>
              <a:buFont typeface="Wingdings" pitchFamily="2" charset="2"/>
              <a:buNone/>
            </a:pPr>
            <a:endParaRPr lang="en-GB" sz="2400" dirty="0" smtClean="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Qu’est-ce qu’une liste ?</a:t>
            </a:r>
            <a:endParaRPr lang="fr-FR" dirty="0"/>
          </a:p>
        </p:txBody>
      </p:sp>
      <p:sp>
        <p:nvSpPr>
          <p:cNvPr id="3" name="Espace réservé du contenu 2"/>
          <p:cNvSpPr>
            <a:spLocks noGrp="1"/>
          </p:cNvSpPr>
          <p:nvPr>
            <p:ph idx="1"/>
          </p:nvPr>
        </p:nvSpPr>
        <p:spPr>
          <a:xfrm>
            <a:off x="1370012" y="1827213"/>
            <a:ext cx="7522467" cy="4114800"/>
          </a:xfrm>
        </p:spPr>
        <p:txBody>
          <a:bodyPr/>
          <a:lstStyle/>
          <a:p>
            <a:r>
              <a:rPr lang="fr-FR" dirty="0" smtClean="0"/>
              <a:t>Une suite </a:t>
            </a:r>
            <a:r>
              <a:rPr lang="fr-FR" b="1" dirty="0" smtClean="0"/>
              <a:t>ordonnée</a:t>
            </a:r>
            <a:r>
              <a:rPr lang="fr-FR" dirty="0" smtClean="0"/>
              <a:t> d’éléments</a:t>
            </a:r>
          </a:p>
          <a:p>
            <a:pPr lvl="1"/>
            <a:r>
              <a:rPr lang="fr-FR" dirty="0" smtClean="0"/>
              <a:t>Un élément peut être </a:t>
            </a:r>
          </a:p>
          <a:p>
            <a:pPr lvl="2"/>
            <a:r>
              <a:rPr lang="fr-FR" dirty="0" smtClean="0"/>
              <a:t>Texte </a:t>
            </a:r>
            <a:r>
              <a:rPr lang="fr-FR" sz="2000" dirty="0" smtClean="0"/>
              <a:t>(caractères ou nombre (tout est texte))</a:t>
            </a:r>
          </a:p>
          <a:p>
            <a:pPr lvl="2"/>
            <a:r>
              <a:rPr lang="fr-FR" dirty="0" smtClean="0"/>
              <a:t>Liste</a:t>
            </a:r>
          </a:p>
          <a:p>
            <a:pPr lvl="2"/>
            <a:r>
              <a:rPr lang="fr-FR" dirty="0"/>
              <a:t>Pas de </a:t>
            </a:r>
            <a:r>
              <a:rPr lang="fr-FR" dirty="0" smtClean="0"/>
              <a:t>tableau </a:t>
            </a:r>
            <a:r>
              <a:rPr lang="fr-FR" dirty="0"/>
              <a:t>mais </a:t>
            </a:r>
            <a:r>
              <a:rPr lang="fr-FR" dirty="0" smtClean="0"/>
              <a:t>un </a:t>
            </a:r>
            <a:r>
              <a:rPr lang="fr-FR" dirty="0"/>
              <a:t>nom du </a:t>
            </a:r>
            <a:r>
              <a:rPr lang="fr-FR" dirty="0" smtClean="0"/>
              <a:t>tableau</a:t>
            </a:r>
          </a:p>
          <a:p>
            <a:r>
              <a:rPr lang="fr-FR" dirty="0" smtClean="0"/>
              <a:t>On peut faire des </a:t>
            </a:r>
            <a:r>
              <a:rPr lang="fr-FR" b="1" dirty="0" smtClean="0"/>
              <a:t>listes de listes</a:t>
            </a:r>
            <a:r>
              <a:rPr lang="fr-FR" dirty="0" smtClean="0"/>
              <a:t> de listes de texte ou listes, etc.</a:t>
            </a:r>
          </a:p>
          <a:p>
            <a:r>
              <a:rPr lang="fr-FR" dirty="0" smtClean="0"/>
              <a:t>On peut </a:t>
            </a:r>
            <a:r>
              <a:rPr lang="fr-FR" b="1" dirty="0" smtClean="0"/>
              <a:t>mélanger</a:t>
            </a:r>
            <a:r>
              <a:rPr lang="fr-FR" dirty="0" smtClean="0"/>
              <a:t> les « types »</a:t>
            </a:r>
          </a:p>
          <a:p>
            <a:endParaRPr lang="fr-FR" dirty="0"/>
          </a:p>
        </p:txBody>
      </p:sp>
    </p:spTree>
    <p:extLst>
      <p:ext uri="{BB962C8B-B14F-4D97-AF65-F5344CB8AC3E}">
        <p14:creationId xmlns:p14="http://schemas.microsoft.com/office/powerpoint/2010/main" val="1995482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Créer et modifier des listes</a:t>
            </a:r>
            <a:endParaRPr lang="fr-FR" dirty="0"/>
          </a:p>
        </p:txBody>
      </p:sp>
      <p:sp>
        <p:nvSpPr>
          <p:cNvPr id="3" name="Espace réservé du contenu 2"/>
          <p:cNvSpPr>
            <a:spLocks noGrp="1"/>
          </p:cNvSpPr>
          <p:nvPr>
            <p:ph idx="1"/>
          </p:nvPr>
        </p:nvSpPr>
        <p:spPr>
          <a:xfrm>
            <a:off x="827584" y="1827213"/>
            <a:ext cx="8316416" cy="4114800"/>
          </a:xfrm>
        </p:spPr>
        <p:txBody>
          <a:bodyPr/>
          <a:lstStyle/>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L [</a:t>
            </a:r>
            <a:r>
              <a:rPr lang="fr-FR" dirty="0" err="1" smtClean="0">
                <a:latin typeface="Courier New" panose="02070309020205020404" pitchFamily="49" charset="0"/>
                <a:cs typeface="Courier New" panose="02070309020205020404" pitchFamily="49" charset="0"/>
              </a:rPr>
              <a:t>list</a:t>
            </a:r>
            <a:r>
              <a:rPr lang="fr-FR" dirty="0" smtClean="0">
                <a:latin typeface="Courier New" panose="02070309020205020404" pitchFamily="49" charset="0"/>
                <a:cs typeface="Courier New" panose="02070309020205020404" pitchFamily="49" charset="0"/>
              </a:rPr>
              <a:t> "Pierre" "Paul" "Jean"]</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LesMots</a:t>
            </a:r>
            <a:r>
              <a:rPr lang="fr-FR" dirty="0" smtClean="0">
                <a:latin typeface="Courier New" panose="02070309020205020404" pitchFamily="49" charset="0"/>
                <a:cs typeface="Courier New" panose="02070309020205020404" pitchFamily="49" charset="0"/>
              </a:rPr>
              <a:t> [split $Phrase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a:t>
            </a:r>
          </a:p>
          <a:p>
            <a:endParaRPr lang="fr-FR" dirty="0" smtClean="0">
              <a:latin typeface="Courier New" panose="02070309020205020404" pitchFamily="49" charset="0"/>
              <a:cs typeface="Courier New" panose="02070309020205020404" pitchFamily="49" charset="0"/>
            </a:endParaRPr>
          </a:p>
          <a:p>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L "Jules"  </a:t>
            </a:r>
          </a:p>
          <a:p>
            <a:pPr marL="0" indent="0">
              <a:buNone/>
            </a:pPr>
            <a:r>
              <a:rPr lang="fr-FR" dirty="0" smtClean="0">
                <a:latin typeface="Courier New" panose="02070309020205020404" pitchFamily="49" charset="0"/>
                <a:cs typeface="Courier New" panose="02070309020205020404" pitchFamily="49" charset="0"/>
              </a:rPr>
              <a:t>  </a:t>
            </a:r>
          </a:p>
          <a:p>
            <a:pPr marL="457200" lvl="1" indent="0">
              <a:buNone/>
            </a:pPr>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LesNoms</a:t>
            </a:r>
            <a:r>
              <a:rPr lang="fr-FR" smtClean="0">
                <a:latin typeface="Courier New" panose="02070309020205020404" pitchFamily="49" charset="0"/>
                <a:cs typeface="Courier New" panose="02070309020205020404" pitchFamily="49" charset="0"/>
              </a:rPr>
              <a:t> {} </a:t>
            </a:r>
            <a:endParaRPr lang="fr-FR" dirty="0" smtClean="0">
              <a:latin typeface="Courier New" panose="02070309020205020404" pitchFamily="49" charset="0"/>
              <a:cs typeface="Courier New" panose="02070309020205020404" pitchFamily="49" charset="0"/>
            </a:endParaRPr>
          </a:p>
          <a:p>
            <a:pPr marL="457200" lvl="1" indent="0">
              <a:buNone/>
            </a:pPr>
            <a:r>
              <a:rPr lang="fr-FR" b="1" dirty="0" err="1" smtClean="0">
                <a:latin typeface="Courier New" panose="02070309020205020404" pitchFamily="49" charset="0"/>
                <a:cs typeface="Courier New" panose="02070309020205020404" pitchFamily="49" charset="0"/>
              </a:rPr>
              <a:t>foreach</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Ligne [split $Texte </a:t>
            </a:r>
            <a:r>
              <a:rPr lang="fr-FR" dirty="0" smtClean="0">
                <a:latin typeface="Courier New" panose="02070309020205020404" pitchFamily="49" charset="0"/>
                <a:cs typeface="Courier New" panose="02070309020205020404" pitchFamily="49" charset="0"/>
              </a:rPr>
              <a:t>"\n"] </a:t>
            </a:r>
            <a:r>
              <a:rPr lang="fr-FR" dirty="0">
                <a:latin typeface="Courier New" panose="02070309020205020404" pitchFamily="49" charset="0"/>
                <a:cs typeface="Courier New" panose="02070309020205020404" pitchFamily="49" charset="0"/>
              </a:rPr>
              <a:t>{</a:t>
            </a:r>
          </a:p>
          <a:p>
            <a:pPr marL="457200" lvl="1" indent="0">
              <a:buNone/>
            </a:pPr>
            <a:r>
              <a:rPr lang="fr-FR" dirty="0" smtClean="0">
                <a:latin typeface="Courier New" panose="02070309020205020404" pitchFamily="49" charset="0"/>
                <a:cs typeface="Courier New" panose="02070309020205020404" pitchFamily="49" charset="0"/>
              </a:rPr>
              <a:t>     scan $Ligne "%s" Nom</a:t>
            </a:r>
          </a:p>
          <a:p>
            <a:pPr marL="457200" lvl="1" indent="0">
              <a:buNone/>
            </a:pP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    </a:t>
            </a:r>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a:t>
            </a:r>
            <a:r>
              <a:rPr lang="fr-FR" dirty="0" err="1" smtClean="0">
                <a:latin typeface="Courier New" panose="02070309020205020404" pitchFamily="49" charset="0"/>
                <a:cs typeface="Courier New" panose="02070309020205020404" pitchFamily="49" charset="0"/>
              </a:rPr>
              <a:t>LesNoms</a:t>
            </a:r>
            <a:r>
              <a:rPr lang="fr-FR" dirty="0" smtClean="0">
                <a:latin typeface="Courier New" panose="02070309020205020404" pitchFamily="49" charset="0"/>
                <a:cs typeface="Courier New" panose="02070309020205020404" pitchFamily="49" charset="0"/>
              </a:rPr>
              <a:t> $Nom</a:t>
            </a:r>
          </a:p>
          <a:p>
            <a:pPr marL="457200" lvl="1" indent="0">
              <a:buNone/>
            </a:pPr>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23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 listes de listes</a:t>
            </a:r>
            <a:endParaRPr lang="fr-FR" dirty="0"/>
          </a:p>
        </p:txBody>
      </p:sp>
      <p:sp>
        <p:nvSpPr>
          <p:cNvPr id="3" name="Espace réservé du contenu 2"/>
          <p:cNvSpPr>
            <a:spLocks noGrp="1"/>
          </p:cNvSpPr>
          <p:nvPr>
            <p:ph idx="1"/>
          </p:nvPr>
        </p:nvSpPr>
        <p:spPr>
          <a:xfrm>
            <a:off x="899592" y="1827213"/>
            <a:ext cx="8136903" cy="4114800"/>
          </a:xfrm>
        </p:spPr>
        <p:txBody>
          <a:bodyPr/>
          <a:lstStyle/>
          <a:p>
            <a:r>
              <a:rPr lang="fr-FR" dirty="0"/>
              <a:t>s</a:t>
            </a:r>
            <a:r>
              <a:rPr lang="fr-FR" dirty="0" smtClean="0"/>
              <a:t>et Dupont [</a:t>
            </a:r>
            <a:r>
              <a:rPr lang="fr-FR" dirty="0" err="1" smtClean="0"/>
              <a:t>list</a:t>
            </a:r>
            <a:r>
              <a:rPr lang="fr-FR" dirty="0" smtClean="0"/>
              <a:t> Marie Jules Luc Martine]</a:t>
            </a:r>
          </a:p>
          <a:p>
            <a:r>
              <a:rPr lang="fr-FR" dirty="0"/>
              <a:t>s</a:t>
            </a:r>
            <a:r>
              <a:rPr lang="fr-FR" dirty="0" smtClean="0"/>
              <a:t>et Muller [</a:t>
            </a:r>
            <a:r>
              <a:rPr lang="fr-FR" dirty="0" err="1" smtClean="0"/>
              <a:t>list</a:t>
            </a:r>
            <a:r>
              <a:rPr lang="fr-FR" dirty="0" smtClean="0"/>
              <a:t> Yvonne Pierre]</a:t>
            </a:r>
          </a:p>
          <a:p>
            <a:endParaRPr lang="fr-FR" dirty="0"/>
          </a:p>
          <a:p>
            <a:r>
              <a:rPr lang="fr-FR" dirty="0"/>
              <a:t>s</a:t>
            </a:r>
            <a:r>
              <a:rPr lang="fr-FR" dirty="0" smtClean="0"/>
              <a:t>et </a:t>
            </a:r>
            <a:r>
              <a:rPr lang="fr-FR" dirty="0" err="1" smtClean="0"/>
              <a:t>LesFamilles</a:t>
            </a:r>
            <a:r>
              <a:rPr lang="fr-FR" dirty="0" smtClean="0"/>
              <a:t> [</a:t>
            </a:r>
            <a:r>
              <a:rPr lang="fr-FR" dirty="0" err="1" smtClean="0"/>
              <a:t>list</a:t>
            </a:r>
            <a:r>
              <a:rPr lang="fr-FR" dirty="0" smtClean="0"/>
              <a:t> $Dupont $Muller]</a:t>
            </a:r>
          </a:p>
          <a:p>
            <a:r>
              <a:rPr lang="fr-FR" dirty="0" err="1"/>
              <a:t>l</a:t>
            </a:r>
            <a:r>
              <a:rPr lang="fr-FR" dirty="0" err="1" smtClean="0"/>
              <a:t>append</a:t>
            </a:r>
            <a:r>
              <a:rPr lang="fr-FR" dirty="0" smtClean="0"/>
              <a:t> </a:t>
            </a:r>
            <a:r>
              <a:rPr lang="fr-FR" dirty="0" err="1" smtClean="0"/>
              <a:t>LesFamilles</a:t>
            </a:r>
            <a:r>
              <a:rPr lang="fr-FR" dirty="0" smtClean="0"/>
              <a:t> [</a:t>
            </a:r>
            <a:r>
              <a:rPr lang="fr-FR" dirty="0" err="1" smtClean="0"/>
              <a:t>list</a:t>
            </a:r>
            <a:r>
              <a:rPr lang="fr-FR" dirty="0" smtClean="0"/>
              <a:t> Clotilde]</a:t>
            </a:r>
          </a:p>
          <a:p>
            <a:endParaRPr lang="fr-FR" dirty="0"/>
          </a:p>
          <a:p>
            <a:r>
              <a:rPr lang="fr-FR" dirty="0" smtClean="0"/>
              <a:t>set L [</a:t>
            </a:r>
            <a:r>
              <a:rPr lang="fr-FR" dirty="0" err="1" smtClean="0"/>
              <a:t>list</a:t>
            </a:r>
            <a:r>
              <a:rPr lang="fr-FR" dirty="0" smtClean="0"/>
              <a:t>]</a:t>
            </a:r>
          </a:p>
          <a:p>
            <a:r>
              <a:rPr lang="fr-FR" dirty="0" smtClean="0"/>
              <a:t>set P {a {1 2} b {5 3} c {8 2}} </a:t>
            </a:r>
            <a:endParaRPr lang="fr-FR" dirty="0"/>
          </a:p>
        </p:txBody>
      </p:sp>
    </p:spTree>
    <p:extLst>
      <p:ext uri="{BB962C8B-B14F-4D97-AF65-F5344CB8AC3E}">
        <p14:creationId xmlns:p14="http://schemas.microsoft.com/office/powerpoint/2010/main" val="20544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dirty="0" err="1" smtClean="0"/>
              <a:t>Extraire</a:t>
            </a:r>
            <a:r>
              <a:rPr lang="en-US" dirty="0" smtClean="0"/>
              <a:t> des parties de </a:t>
            </a:r>
            <a:r>
              <a:rPr lang="en-US" dirty="0" err="1" smtClean="0"/>
              <a:t>listes</a:t>
            </a:r>
            <a:endParaRPr lang="en-US" dirty="0" smtClean="0"/>
          </a:p>
        </p:txBody>
      </p:sp>
      <p:sp>
        <p:nvSpPr>
          <p:cNvPr id="28675" name="Rectangle 3"/>
          <p:cNvSpPr>
            <a:spLocks noGrp="1" noChangeArrowheads="1"/>
          </p:cNvSpPr>
          <p:nvPr>
            <p:ph type="body" idx="1"/>
          </p:nvPr>
        </p:nvSpPr>
        <p:spPr>
          <a:xfrm>
            <a:off x="1043608" y="1739900"/>
            <a:ext cx="8208342" cy="4857750"/>
          </a:xfrm>
        </p:spPr>
        <p:txBody>
          <a:bodyPr/>
          <a:lstStyle/>
          <a:p>
            <a:pPr eaLnBrk="1" hangingPunct="1">
              <a:lnSpc>
                <a:spcPct val="80000"/>
              </a:lnSpc>
            </a:pPr>
            <a:r>
              <a:rPr lang="en-US" sz="2500" b="1" dirty="0" smtClean="0">
                <a:latin typeface="Courier New" pitchFamily="49" charset="0"/>
              </a:rPr>
              <a:t>set</a:t>
            </a:r>
            <a:r>
              <a:rPr lang="en-US" sz="2500" dirty="0" smtClean="0">
                <a:latin typeface="Courier New" pitchFamily="49" charset="0"/>
              </a:rPr>
              <a:t> Petit </a:t>
            </a:r>
            <a:r>
              <a:rPr lang="en-US" sz="2500" b="1" dirty="0" smtClean="0">
                <a:latin typeface="Courier New" pitchFamily="49" charset="0"/>
              </a:rPr>
              <a:t>[</a:t>
            </a:r>
            <a:r>
              <a:rPr lang="en-US" sz="2500" b="1" dirty="0" err="1" smtClean="0">
                <a:latin typeface="Courier New" pitchFamily="49" charset="0"/>
              </a:rPr>
              <a:t>lrange</a:t>
            </a:r>
            <a:r>
              <a:rPr lang="en-US" sz="2500" dirty="0" smtClean="0">
                <a:latin typeface="Courier New" pitchFamily="49" charset="0"/>
              </a:rPr>
              <a:t> $Grand 4 </a:t>
            </a:r>
            <a:r>
              <a:rPr lang="en-US" sz="2500" b="1" dirty="0" smtClean="0">
                <a:latin typeface="Courier New" pitchFamily="49" charset="0"/>
              </a:rPr>
              <a:t>end]</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Element </a:t>
            </a:r>
            <a:r>
              <a:rPr lang="en-US" sz="2500" b="1" dirty="0" smtClean="0">
                <a:latin typeface="Courier New" pitchFamily="49" charset="0"/>
              </a:rPr>
              <a:t>[</a:t>
            </a:r>
            <a:r>
              <a:rPr lang="en-US" sz="2500" b="1" dirty="0" err="1" smtClean="0">
                <a:latin typeface="Courier New" pitchFamily="49" charset="0"/>
              </a:rPr>
              <a:t>lindex</a:t>
            </a:r>
            <a:r>
              <a:rPr lang="en-US" sz="2500" dirty="0" smtClean="0">
                <a:latin typeface="Courier New" pitchFamily="49" charset="0"/>
              </a:rPr>
              <a:t> $L 3</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NouvListe</a:t>
            </a:r>
            <a:r>
              <a:rPr lang="en-US" sz="2500" dirty="0" smtClean="0">
                <a:latin typeface="Courier New" pitchFamily="49" charset="0"/>
              </a:rPr>
              <a:t> </a:t>
            </a:r>
            <a:r>
              <a:rPr lang="en-US" sz="2500" b="1" dirty="0" smtClean="0">
                <a:latin typeface="Courier New" pitchFamily="49" charset="0"/>
              </a:rPr>
              <a:t>[</a:t>
            </a:r>
            <a:r>
              <a:rPr lang="en-US" sz="2500" b="1" dirty="0" err="1" smtClean="0">
                <a:latin typeface="Courier New" pitchFamily="49" charset="0"/>
              </a:rPr>
              <a:t>linsert</a:t>
            </a:r>
            <a:r>
              <a:rPr lang="en-US" sz="2500" dirty="0" smtClean="0">
                <a:latin typeface="Courier New" pitchFamily="49" charset="0"/>
              </a:rPr>
              <a:t> $</a:t>
            </a:r>
            <a:r>
              <a:rPr lang="en-US" sz="2500" dirty="0" err="1" smtClean="0">
                <a:latin typeface="Courier New" pitchFamily="49" charset="0"/>
              </a:rPr>
              <a:t>Liste</a:t>
            </a:r>
            <a:r>
              <a:rPr lang="en-US" sz="2500" dirty="0" smtClean="0">
                <a:latin typeface="Courier New" pitchFamily="49" charset="0"/>
              </a:rPr>
              <a:t> 2 $X $Y</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AB </a:t>
            </a:r>
            <a:r>
              <a:rPr lang="en-US" sz="2500" b="1" dirty="0" smtClean="0">
                <a:latin typeface="Courier New" pitchFamily="49" charset="0"/>
              </a:rPr>
              <a:t>[</a:t>
            </a:r>
            <a:r>
              <a:rPr lang="en-US" sz="2500" b="1" dirty="0" err="1" smtClean="0">
                <a:latin typeface="Courier New" pitchFamily="49" charset="0"/>
              </a:rPr>
              <a:t>concat</a:t>
            </a:r>
            <a:r>
              <a:rPr lang="en-US" sz="2500" dirty="0" smtClean="0">
                <a:latin typeface="Courier New" pitchFamily="49" charset="0"/>
              </a:rPr>
              <a:t> $</a:t>
            </a:r>
            <a:r>
              <a:rPr lang="en-US" sz="2500" dirty="0" err="1" smtClean="0">
                <a:latin typeface="Courier New" pitchFamily="49" charset="0"/>
              </a:rPr>
              <a:t>ListeA</a:t>
            </a:r>
            <a:r>
              <a:rPr lang="en-US" sz="2500" dirty="0" smtClean="0">
                <a:latin typeface="Courier New" pitchFamily="49" charset="0"/>
              </a:rPr>
              <a:t> $</a:t>
            </a:r>
            <a:r>
              <a:rPr lang="en-US" sz="2500" dirty="0" err="1" smtClean="0">
                <a:latin typeface="Courier New" pitchFamily="49" charset="0"/>
              </a:rPr>
              <a:t>ListeB</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a:t>
            </a:r>
            <a:r>
              <a:rPr lang="en-US" sz="2500" b="1" dirty="0" smtClean="0">
                <a:latin typeface="Courier New" pitchFamily="49" charset="0"/>
              </a:rPr>
              <a:t>[join</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a:t>
            </a:r>
            <a:r>
              <a:rPr lang="en-US" sz="2500" b="1" dirty="0" smtClean="0">
                <a:latin typeface="Courier New" pitchFamily="49" charset="0"/>
              </a:rPr>
              <a:t>[split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err="1" smtClean="0">
                <a:latin typeface="Courier New" pitchFamily="49" charset="0"/>
              </a:rPr>
              <a:t>foreach</a:t>
            </a:r>
            <a:r>
              <a:rPr lang="en-US" sz="2500" dirty="0" smtClean="0">
                <a:latin typeface="Courier New" pitchFamily="49" charset="0"/>
              </a:rPr>
              <a:t> Element $</a:t>
            </a:r>
            <a:r>
              <a:rPr lang="en-US" sz="2500" dirty="0" err="1" smtClean="0">
                <a:latin typeface="Courier New" pitchFamily="49" charset="0"/>
              </a:rPr>
              <a:t>Liste</a:t>
            </a:r>
            <a:r>
              <a:rPr lang="en-US" sz="2500" dirty="0" smtClean="0">
                <a:latin typeface="Courier New" pitchFamily="49" charset="0"/>
              </a:rPr>
              <a:t> </a:t>
            </a:r>
            <a:r>
              <a:rPr lang="en-US" sz="2500" b="1" dirty="0" smtClean="0">
                <a:latin typeface="Courier New" pitchFamily="49" charset="0"/>
              </a:rPr>
              <a:t>{</a:t>
            </a:r>
            <a:r>
              <a:rPr lang="en-US" sz="2500" dirty="0" smtClean="0">
                <a:latin typeface="Courier New" pitchFamily="49" charset="0"/>
              </a:rPr>
              <a:t> </a:t>
            </a:r>
            <a:r>
              <a:rPr lang="en-US" sz="2500" i="1" dirty="0" smtClean="0">
                <a:latin typeface="Courier New" pitchFamily="49" charset="0"/>
              </a:rPr>
              <a:t>bloc</a:t>
            </a:r>
            <a:r>
              <a:rPr lang="en-US" sz="2500" dirty="0" smtClean="0">
                <a:latin typeface="Courier New" pitchFamily="49" charset="0"/>
              </a:rPr>
              <a:t> </a:t>
            </a:r>
            <a:r>
              <a:rPr lang="en-US" sz="2500" b="1" dirty="0" smtClean="0">
                <a:latin typeface="Courier New" pitchFamily="49" charset="0"/>
              </a:rPr>
              <a:t>} </a:t>
            </a:r>
          </a:p>
          <a:p>
            <a:pPr eaLnBrk="1" hangingPunct="1">
              <a:lnSpc>
                <a:spcPct val="80000"/>
              </a:lnSpc>
            </a:pPr>
            <a:endParaRPr lang="en-US" sz="3300" dirty="0" smtClean="0"/>
          </a:p>
        </p:txBody>
      </p:sp>
    </p:spTree>
    <p:extLst>
      <p:ext uri="{BB962C8B-B14F-4D97-AF65-F5344CB8AC3E}">
        <p14:creationId xmlns:p14="http://schemas.microsoft.com/office/powerpoint/2010/main" val="262693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Parcourir des listes</a:t>
            </a:r>
            <a:endParaRPr lang="fr-FR" dirty="0"/>
          </a:p>
        </p:txBody>
      </p:sp>
      <p:sp>
        <p:nvSpPr>
          <p:cNvPr id="3" name="Espace réservé du contenu 2"/>
          <p:cNvSpPr>
            <a:spLocks noGrp="1"/>
          </p:cNvSpPr>
          <p:nvPr>
            <p:ph idx="1"/>
          </p:nvPr>
        </p:nvSpPr>
        <p:spPr>
          <a:xfrm>
            <a:off x="539552" y="1844824"/>
            <a:ext cx="8424936" cy="4114800"/>
          </a:xfrm>
        </p:spPr>
        <p:txBody>
          <a:bodyPr/>
          <a:lstStyle/>
          <a:p>
            <a:pPr eaLnBrk="1" hangingPunct="1"/>
            <a:r>
              <a:rPr lang="en-US" sz="2800" b="1" dirty="0" err="1">
                <a:latin typeface="Courier New" pitchFamily="49" charset="0"/>
              </a:rPr>
              <a:t>foreach</a:t>
            </a:r>
            <a:r>
              <a:rPr lang="en-US" sz="2800" dirty="0">
                <a:latin typeface="Courier New" pitchFamily="49" charset="0"/>
              </a:rPr>
              <a:t> a $</a:t>
            </a:r>
            <a:r>
              <a:rPr lang="en-US" sz="2800" dirty="0" err="1">
                <a:latin typeface="Courier New" pitchFamily="49" charset="0"/>
              </a:rPr>
              <a:t>Liste</a:t>
            </a:r>
            <a:r>
              <a:rPr lang="en-US" sz="2800" dirty="0"/>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dirty="0">
                <a:latin typeface="Courier New" pitchFamily="49" charset="0"/>
              </a:rPr>
              <a:t>a $</a:t>
            </a:r>
            <a:r>
              <a:rPr lang="en-US" sz="2800" dirty="0" err="1">
                <a:latin typeface="Courier New" pitchFamily="49" charset="0"/>
              </a:rPr>
              <a:t>ListeA</a:t>
            </a:r>
            <a:r>
              <a:rPr lang="en-US" sz="2800" dirty="0">
                <a:latin typeface="Courier New" pitchFamily="49" charset="0"/>
              </a:rPr>
              <a:t>   b $</a:t>
            </a:r>
            <a:r>
              <a:rPr lang="en-US" sz="2800" dirty="0" err="1">
                <a:latin typeface="Courier New" pitchFamily="49" charset="0"/>
              </a:rPr>
              <a:t>ListeB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b="1" dirty="0">
                <a:latin typeface="Courier New" pitchFamily="49" charset="0"/>
              </a:rPr>
              <a:t>{</a:t>
            </a:r>
            <a:r>
              <a:rPr lang="en-US" sz="2800" dirty="0">
                <a:latin typeface="Courier New" pitchFamily="49" charset="0"/>
              </a:rPr>
              <a:t>a b</a:t>
            </a:r>
            <a:r>
              <a:rPr lang="en-US" sz="2800" b="1" dirty="0">
                <a:latin typeface="Courier New" pitchFamily="49" charset="0"/>
              </a:rPr>
              <a:t>}</a:t>
            </a:r>
            <a:r>
              <a:rPr lang="en-US" sz="2800" dirty="0">
                <a:latin typeface="Courier New" pitchFamily="49" charset="0"/>
              </a:rPr>
              <a:t> $</a:t>
            </a:r>
            <a:r>
              <a:rPr lang="en-US" sz="2800" dirty="0" err="1">
                <a:latin typeface="Courier New" pitchFamily="49" charset="0"/>
              </a:rPr>
              <a:t>ListeABABAB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endParaRPr lang="fr-FR" dirty="0"/>
          </a:p>
        </p:txBody>
      </p:sp>
    </p:spTree>
    <p:extLst>
      <p:ext uri="{BB962C8B-B14F-4D97-AF65-F5344CB8AC3E}">
        <p14:creationId xmlns:p14="http://schemas.microsoft.com/office/powerpoint/2010/main" val="2720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extLst>
      <p:ext uri="{BB962C8B-B14F-4D97-AF65-F5344CB8AC3E}">
        <p14:creationId xmlns:p14="http://schemas.microsoft.com/office/powerpoint/2010/main" val="363242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Utiliser des listes</a:t>
            </a:r>
            <a:endParaRPr lang="fr-FR" dirty="0"/>
          </a:p>
        </p:txBody>
      </p:sp>
      <p:sp>
        <p:nvSpPr>
          <p:cNvPr id="3" name="Espace réservé du contenu 2"/>
          <p:cNvSpPr>
            <a:spLocks noGrp="1"/>
          </p:cNvSpPr>
          <p:nvPr>
            <p:ph idx="1"/>
          </p:nvPr>
        </p:nvSpPr>
        <p:spPr/>
        <p:txBody>
          <a:bodyPr/>
          <a:lstStyle/>
          <a:p>
            <a:r>
              <a:rPr lang="fr-FR" dirty="0"/>
              <a:t>set P {a {1 2} b {5 3} c {8 2}} </a:t>
            </a:r>
          </a:p>
          <a:p>
            <a:endParaRPr lang="fr-FR" dirty="0" smtClean="0"/>
          </a:p>
          <a:p>
            <a:pPr marL="0" indent="0">
              <a:buNone/>
            </a:pPr>
            <a:r>
              <a:rPr lang="fr-FR" dirty="0"/>
              <a:t> </a:t>
            </a:r>
            <a:r>
              <a:rPr lang="fr-FR" dirty="0" smtClean="0"/>
              <a:t>    </a:t>
            </a:r>
            <a:r>
              <a:rPr lang="fr-FR" b="1" dirty="0" err="1" smtClean="0"/>
              <a:t>foreach</a:t>
            </a:r>
            <a:r>
              <a:rPr lang="fr-FR" dirty="0" smtClean="0"/>
              <a:t> {</a:t>
            </a:r>
            <a:r>
              <a:rPr lang="fr-FR" b="1" dirty="0" smtClean="0"/>
              <a:t>N</a:t>
            </a:r>
            <a:r>
              <a:rPr lang="fr-FR" dirty="0" smtClean="0"/>
              <a:t> </a:t>
            </a:r>
            <a:r>
              <a:rPr lang="fr-FR" b="1" dirty="0" smtClean="0"/>
              <a:t>C</a:t>
            </a:r>
            <a:r>
              <a:rPr lang="fr-FR" dirty="0" smtClean="0"/>
              <a:t>} $P {</a:t>
            </a:r>
          </a:p>
          <a:p>
            <a:pPr marL="0" indent="0">
              <a:buNone/>
            </a:pPr>
            <a:r>
              <a:rPr lang="fr-FR" dirty="0"/>
              <a:t> </a:t>
            </a:r>
            <a:r>
              <a:rPr lang="fr-FR" dirty="0" smtClean="0"/>
              <a:t>         </a:t>
            </a:r>
            <a:r>
              <a:rPr lang="fr-FR" dirty="0" err="1" smtClean="0"/>
              <a:t>lassign</a:t>
            </a:r>
            <a:r>
              <a:rPr lang="fr-FR" dirty="0" smtClean="0"/>
              <a:t> $</a:t>
            </a:r>
            <a:r>
              <a:rPr lang="fr-FR" b="1" dirty="0" smtClean="0"/>
              <a:t>C</a:t>
            </a:r>
            <a:r>
              <a:rPr lang="fr-FR" dirty="0" smtClean="0"/>
              <a:t> x y </a:t>
            </a:r>
          </a:p>
          <a:p>
            <a:pPr marL="0" indent="0">
              <a:buNone/>
            </a:pPr>
            <a:r>
              <a:rPr lang="fr-FR" dirty="0"/>
              <a:t> </a:t>
            </a:r>
            <a:r>
              <a:rPr lang="fr-FR" dirty="0" smtClean="0"/>
              <a:t>         Tracer $</a:t>
            </a:r>
            <a:r>
              <a:rPr lang="fr-FR" b="1" dirty="0" smtClean="0"/>
              <a:t>N</a:t>
            </a:r>
            <a:r>
              <a:rPr lang="fr-FR" dirty="0" smtClean="0"/>
              <a:t> $x $y</a:t>
            </a:r>
          </a:p>
          <a:p>
            <a:pPr marL="0" indent="0">
              <a:buNone/>
            </a:pPr>
            <a:r>
              <a:rPr lang="fr-FR" dirty="0"/>
              <a:t> </a:t>
            </a:r>
            <a:r>
              <a:rPr lang="fr-FR" dirty="0" smtClean="0"/>
              <a:t>    }</a:t>
            </a:r>
            <a:endParaRPr lang="fr-FR" dirty="0"/>
          </a:p>
        </p:txBody>
      </p:sp>
      <p:sp>
        <p:nvSpPr>
          <p:cNvPr id="4" name="Ellipse 3"/>
          <p:cNvSpPr/>
          <p:nvPr/>
        </p:nvSpPr>
        <p:spPr bwMode="auto">
          <a:xfrm>
            <a:off x="3051520" y="1916832"/>
            <a:ext cx="2880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4022228" y="2924944"/>
            <a:ext cx="360040"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508720" y="1872929"/>
            <a:ext cx="919264" cy="52166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7" name="Ellipse 6"/>
          <p:cNvSpPr/>
          <p:nvPr/>
        </p:nvSpPr>
        <p:spPr bwMode="auto">
          <a:xfrm>
            <a:off x="4441808" y="2924944"/>
            <a:ext cx="360040" cy="46805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8" name="Ellipse 7"/>
          <p:cNvSpPr/>
          <p:nvPr/>
        </p:nvSpPr>
        <p:spPr bwMode="auto">
          <a:xfrm>
            <a:off x="3635896" y="1900737"/>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9" name="Ellipse 8"/>
          <p:cNvSpPr/>
          <p:nvPr/>
        </p:nvSpPr>
        <p:spPr bwMode="auto">
          <a:xfrm>
            <a:off x="4759567" y="3501008"/>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4001715" y="1900737"/>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5096836" y="3508564"/>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817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atrocités qu’on peut voir !!!</a:t>
            </a:r>
            <a:endParaRPr lang="fr-FR" dirty="0"/>
          </a:p>
        </p:txBody>
      </p:sp>
      <p:sp>
        <p:nvSpPr>
          <p:cNvPr id="3" name="Espace réservé du contenu 2"/>
          <p:cNvSpPr>
            <a:spLocks noGrp="1"/>
          </p:cNvSpPr>
          <p:nvPr>
            <p:ph idx="1"/>
          </p:nvPr>
        </p:nvSpPr>
        <p:spPr/>
        <p:txBody>
          <a:bodyPr/>
          <a:lstStyle/>
          <a:p>
            <a:pPr marL="0" indent="0">
              <a:buNone/>
            </a:pPr>
            <a:r>
              <a:rPr lang="fr-FR" dirty="0" smtClean="0"/>
              <a:t>for (i=0, i&lt;</a:t>
            </a:r>
            <a:r>
              <a:rPr lang="fr-FR" dirty="0" err="1" smtClean="0"/>
              <a:t>length</a:t>
            </a:r>
            <a:r>
              <a:rPr lang="fr-FR" dirty="0" smtClean="0"/>
              <a:t>(P), i++) {</a:t>
            </a:r>
          </a:p>
          <a:p>
            <a:pPr marL="0" indent="0">
              <a:buNone/>
            </a:pPr>
            <a:r>
              <a:rPr lang="fr-FR" dirty="0"/>
              <a:t> </a:t>
            </a:r>
            <a:r>
              <a:rPr lang="fr-FR" dirty="0" smtClean="0"/>
              <a:t>     N = P[i]</a:t>
            </a:r>
          </a:p>
          <a:p>
            <a:pPr marL="0" indent="0">
              <a:buNone/>
            </a:pPr>
            <a:r>
              <a:rPr lang="fr-FR" dirty="0"/>
              <a:t> </a:t>
            </a:r>
            <a:r>
              <a:rPr lang="fr-FR" dirty="0" smtClean="0"/>
              <a:t>     C = P[i+1]</a:t>
            </a:r>
          </a:p>
          <a:p>
            <a:pPr marL="0" indent="0">
              <a:buNone/>
            </a:pPr>
            <a:r>
              <a:rPr lang="fr-FR" dirty="0"/>
              <a:t> </a:t>
            </a:r>
            <a:r>
              <a:rPr lang="fr-FR" dirty="0" smtClean="0"/>
              <a:t>     x = C[0]</a:t>
            </a:r>
          </a:p>
          <a:p>
            <a:pPr marL="0" indent="0">
              <a:buNone/>
            </a:pPr>
            <a:r>
              <a:rPr lang="fr-FR" dirty="0" smtClean="0"/>
              <a:t>      y = C[1]</a:t>
            </a:r>
          </a:p>
          <a:p>
            <a:pPr marL="0" indent="0">
              <a:buNone/>
            </a:pPr>
            <a:r>
              <a:rPr lang="fr-FR" dirty="0"/>
              <a:t> </a:t>
            </a:r>
            <a:r>
              <a:rPr lang="fr-FR" dirty="0" smtClean="0"/>
              <a:t>     Tracer(</a:t>
            </a:r>
            <a:r>
              <a:rPr lang="fr-FR" dirty="0" err="1" smtClean="0"/>
              <a:t>N,x,y</a:t>
            </a:r>
            <a:r>
              <a:rPr lang="fr-FR" dirty="0" smtClean="0"/>
              <a:t>)</a:t>
            </a:r>
          </a:p>
          <a:p>
            <a:pPr marL="0" indent="0">
              <a:buNone/>
            </a:pPr>
            <a:r>
              <a:rPr lang="fr-FR" dirty="0" smtClean="0"/>
              <a:t>       i++</a:t>
            </a:r>
          </a:p>
          <a:p>
            <a:pPr marL="0" indent="0">
              <a:buNone/>
            </a:pPr>
            <a:r>
              <a:rPr lang="fr-FR" dirty="0"/>
              <a:t> </a:t>
            </a:r>
            <a:r>
              <a:rPr lang="fr-FR" dirty="0" smtClean="0"/>
              <a:t>}</a:t>
            </a:r>
          </a:p>
          <a:p>
            <a:pPr lvl="1"/>
            <a:endParaRPr lang="fr-FR" dirty="0"/>
          </a:p>
        </p:txBody>
      </p:sp>
    </p:spTree>
    <p:extLst>
      <p:ext uri="{BB962C8B-B14F-4D97-AF65-F5344CB8AC3E}">
        <p14:creationId xmlns:p14="http://schemas.microsoft.com/office/powerpoint/2010/main" val="3214524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891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891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891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891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891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892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892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892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892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892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892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892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892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892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892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893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893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893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2902" name="Rectangle 22"/>
          <p:cNvSpPr>
            <a:spLocks noChangeArrowheads="1"/>
          </p:cNvSpPr>
          <p:nvPr/>
        </p:nvSpPr>
        <p:spPr bwMode="auto">
          <a:xfrm>
            <a:off x="2339975" y="5734050"/>
            <a:ext cx="2087563" cy="647700"/>
          </a:xfrm>
          <a:prstGeom prst="rect">
            <a:avLst/>
          </a:prstGeom>
          <a:noFill/>
          <a:ln w="15875">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1425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751111"/>
          </a:xfrm>
        </p:spPr>
        <p:txBody>
          <a:bodyPr/>
          <a:lstStyle/>
          <a:p>
            <a:pPr algn="ctr"/>
            <a:r>
              <a:rPr lang="fr-FR" dirty="0" smtClean="0"/>
              <a:t>Les langages</a:t>
            </a:r>
            <a:endParaRPr lang="fr-FR" dirty="0"/>
          </a:p>
        </p:txBody>
      </p:sp>
      <p:sp>
        <p:nvSpPr>
          <p:cNvPr id="3" name="Espace réservé du contenu 2"/>
          <p:cNvSpPr>
            <a:spLocks noGrp="1"/>
          </p:cNvSpPr>
          <p:nvPr>
            <p:ph idx="1"/>
          </p:nvPr>
        </p:nvSpPr>
        <p:spPr>
          <a:xfrm>
            <a:off x="611560" y="1844824"/>
            <a:ext cx="8532440" cy="4114800"/>
          </a:xfrm>
        </p:spPr>
        <p:txBody>
          <a:bodyPr/>
          <a:lstStyle/>
          <a:p>
            <a:r>
              <a:rPr lang="fr-FR" sz="2400" dirty="0" err="1" smtClean="0"/>
              <a:t>BonjourMadame.Commentallezvous</a:t>
            </a:r>
            <a:r>
              <a:rPr lang="fr-FR" sz="2400" dirty="0" smtClean="0"/>
              <a:t>?</a:t>
            </a:r>
          </a:p>
          <a:p>
            <a:r>
              <a:rPr lang="fr-FR" sz="2400" dirty="0" smtClean="0"/>
              <a:t>Bonjour Madame. Comment allez vous ?</a:t>
            </a:r>
          </a:p>
          <a:p>
            <a:r>
              <a:rPr lang="fr-FR" sz="2400" dirty="0" smtClean="0"/>
              <a:t>Afficher la ligne 2 du fichier /</a:t>
            </a:r>
            <a:r>
              <a:rPr lang="fr-FR" sz="2400" dirty="0" err="1" smtClean="0"/>
              <a:t>ripp</a:t>
            </a:r>
            <a:r>
              <a:rPr lang="fr-FR" sz="2400" dirty="0" smtClean="0"/>
              <a:t>/moyennes de juin </a:t>
            </a:r>
          </a:p>
          <a:p>
            <a:r>
              <a:rPr lang="fr-FR" sz="2000" dirty="0" err="1" smtClean="0">
                <a:latin typeface="Courier New" panose="02070309020205020404" pitchFamily="49" charset="0"/>
                <a:cs typeface="Courier New" panose="02070309020205020404" pitchFamily="49" charset="0"/>
              </a:rPr>
              <a:t>puts</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lindex</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a:t>
            </a:r>
            <a:r>
              <a:rPr lang="fr-FR" sz="2000" dirty="0">
                <a:latin typeface="Courier New" panose="02070309020205020404" pitchFamily="49" charset="0"/>
                <a:cs typeface="Courier New" panose="02070309020205020404" pitchFamily="49" charset="0"/>
              </a:rPr>
              <a:t>"</a:t>
            </a:r>
            <a:r>
              <a:rPr lang="fr-FR" sz="2000" dirty="0" smtClean="0">
                <a:latin typeface="Courier New" panose="02070309020205020404" pitchFamily="49" charset="0"/>
                <a:cs typeface="Courier New" panose="02070309020205020404" pitchFamily="49" charset="0"/>
              </a:rPr>
              <a:t>] 1]</a:t>
            </a:r>
          </a:p>
          <a:p>
            <a:r>
              <a:rPr lang="fr-FR" sz="2000" dirty="0" err="1" smtClean="0">
                <a:latin typeface="Courier New" panose="02070309020205020404" pitchFamily="49" charset="0"/>
                <a:cs typeface="Courier New" panose="02070309020205020404" pitchFamily="49" charset="0"/>
              </a:rPr>
              <a:t>print</a:t>
            </a:r>
            <a:r>
              <a:rPr lang="fr-FR" sz="2000" dirty="0" smtClean="0">
                <a:latin typeface="Courier New" panose="02070309020205020404" pitchFamily="49" charset="0"/>
                <a:cs typeface="Courier New" panose="02070309020205020404" pitchFamily="49" charset="0"/>
              </a:rPr>
              <a:t>(</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a:t>
            </a:r>
            <a:r>
              <a:rPr lang="fr-FR" sz="2000" dirty="0">
                <a:latin typeface="Courier New" panose="02070309020205020404" pitchFamily="49" charset="0"/>
                <a:cs typeface="Courier New" panose="02070309020205020404" pitchFamily="49" charset="0"/>
              </a:rPr>
              <a:t>"/</a:t>
            </a:r>
            <a:r>
              <a:rPr lang="fr-FR" sz="2000" dirty="0" err="1">
                <a:latin typeface="Courier New" panose="02070309020205020404" pitchFamily="49" charset="0"/>
                <a:cs typeface="Courier New" panose="02070309020205020404" pitchFamily="49" charset="0"/>
              </a:rPr>
              <a:t>ripp</a:t>
            </a:r>
            <a:r>
              <a:rPr lang="fr-FR" sz="2000" dirty="0">
                <a:latin typeface="Courier New" panose="02070309020205020404" pitchFamily="49" charset="0"/>
                <a:cs typeface="Courier New" panose="02070309020205020404" pitchFamily="49" charset="0"/>
              </a:rPr>
              <a:t>/moyennes de </a:t>
            </a:r>
            <a:r>
              <a:rPr lang="fr-FR" sz="2000" dirty="0" smtClean="0">
                <a:latin typeface="Courier New" panose="02070309020205020404" pitchFamily="49" charset="0"/>
                <a:cs typeface="Courier New" panose="02070309020205020404" pitchFamily="49" charset="0"/>
              </a:rPr>
              <a:t>juin")[1])</a:t>
            </a:r>
          </a:p>
          <a:p>
            <a:r>
              <a:rPr lang="fr-FR" sz="2000" dirty="0" err="1">
                <a:latin typeface="Courier New" panose="02070309020205020404" pitchFamily="49" charset="0"/>
                <a:cs typeface="Courier New" panose="02070309020205020404" pitchFamily="49" charset="0"/>
              </a:rPr>
              <a:t>h</a:t>
            </a:r>
            <a:r>
              <a:rPr lang="fr-FR" sz="2000" dirty="0" err="1" smtClean="0">
                <a:latin typeface="Courier New" panose="02070309020205020404" pitchFamily="49" charset="0"/>
                <a:cs typeface="Courier New" panose="02070309020205020404" pitchFamily="49" charset="0"/>
              </a:rPr>
              <a:t>ead</a:t>
            </a:r>
            <a:r>
              <a:rPr lang="fr-FR" sz="2000" dirty="0" smtClean="0">
                <a:latin typeface="Courier New" panose="02070309020205020404" pitchFamily="49" charset="0"/>
                <a:cs typeface="Courier New" panose="02070309020205020404" pitchFamily="49" charset="0"/>
              </a:rPr>
              <a:t> -2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 | </a:t>
            </a:r>
            <a:r>
              <a:rPr lang="fr-FR" sz="2000" dirty="0" err="1" smtClean="0">
                <a:latin typeface="Courier New" panose="02070309020205020404" pitchFamily="49" charset="0"/>
                <a:cs typeface="Courier New" panose="02070309020205020404" pitchFamily="49" charset="0"/>
              </a:rPr>
              <a:t>tail</a:t>
            </a:r>
            <a:r>
              <a:rPr lang="fr-FR" sz="2000" dirty="0" smtClean="0">
                <a:latin typeface="Courier New" panose="02070309020205020404" pitchFamily="49" charset="0"/>
                <a:cs typeface="Courier New" panose="02070309020205020404" pitchFamily="49" charset="0"/>
              </a:rPr>
              <a:t> -1</a:t>
            </a:r>
            <a:endParaRPr lang="fr-FR" sz="2000" dirty="0">
              <a:latin typeface="Courier New" panose="02070309020205020404" pitchFamily="49" charset="0"/>
              <a:cs typeface="Courier New" panose="02070309020205020404" pitchFamily="49" charset="0"/>
            </a:endParaRPr>
          </a:p>
        </p:txBody>
      </p:sp>
      <p:sp>
        <p:nvSpPr>
          <p:cNvPr id="5" name="ZoneTexte 4"/>
          <p:cNvSpPr txBox="1"/>
          <p:nvPr/>
        </p:nvSpPr>
        <p:spPr>
          <a:xfrm>
            <a:off x="395536" y="4365104"/>
            <a:ext cx="8640960" cy="646331"/>
          </a:xfrm>
          <a:prstGeom prst="rect">
            <a:avLst/>
          </a:prstGeom>
          <a:noFill/>
        </p:spPr>
        <p:txBody>
          <a:bodyPr wrap="square" rtlCol="0">
            <a:spAutoFit/>
          </a:bodyPr>
          <a:lstStyle/>
          <a:p>
            <a:pPr algn="ctr"/>
            <a:r>
              <a:rPr lang="fr-FR" sz="3600" i="1" dirty="0" smtClean="0">
                <a:solidFill>
                  <a:srgbClr val="FF0000"/>
                </a:solidFill>
              </a:rPr>
              <a:t>Importance des séparateurs</a:t>
            </a:r>
            <a:endParaRPr lang="fr-FR" sz="3600" i="1" dirty="0">
              <a:solidFill>
                <a:srgbClr val="FF0000"/>
              </a:solidFill>
            </a:endParaRPr>
          </a:p>
        </p:txBody>
      </p:sp>
      <p:sp>
        <p:nvSpPr>
          <p:cNvPr id="6" name="ZoneTexte 5"/>
          <p:cNvSpPr txBox="1"/>
          <p:nvPr/>
        </p:nvSpPr>
        <p:spPr>
          <a:xfrm>
            <a:off x="412332" y="5060394"/>
            <a:ext cx="8640960" cy="461665"/>
          </a:xfrm>
          <a:prstGeom prst="rect">
            <a:avLst/>
          </a:prstGeom>
          <a:noFill/>
        </p:spPr>
        <p:txBody>
          <a:bodyPr wrap="square" rtlCol="0">
            <a:spAutoFit/>
          </a:bodyPr>
          <a:lstStyle/>
          <a:p>
            <a:pPr algn="ctr"/>
            <a:r>
              <a:rPr lang="fr-FR" sz="2400" i="1" dirty="0" smtClean="0">
                <a:solidFill>
                  <a:srgbClr val="FF0000"/>
                </a:solidFill>
              </a:rPr>
              <a:t>Espace, virgule, parenthèses, crochets, </a:t>
            </a:r>
            <a:r>
              <a:rPr lang="fr-FR" sz="2400" i="1" dirty="0" err="1" smtClean="0">
                <a:solidFill>
                  <a:srgbClr val="FF0000"/>
                </a:solidFill>
              </a:rPr>
              <a:t>quotes</a:t>
            </a:r>
            <a:r>
              <a:rPr lang="fr-FR" sz="2400" i="1" dirty="0" smtClean="0">
                <a:solidFill>
                  <a:srgbClr val="FF0000"/>
                </a:solidFill>
              </a:rPr>
              <a:t>, etc.</a:t>
            </a:r>
            <a:endParaRPr lang="fr-FR" sz="2400" i="1" dirty="0">
              <a:solidFill>
                <a:srgbClr val="FF0000"/>
              </a:solidFill>
            </a:endParaRPr>
          </a:p>
        </p:txBody>
      </p:sp>
      <p:sp>
        <p:nvSpPr>
          <p:cNvPr id="7" name="ZoneTexte 6"/>
          <p:cNvSpPr txBox="1"/>
          <p:nvPr/>
        </p:nvSpPr>
        <p:spPr>
          <a:xfrm>
            <a:off x="323529" y="5805264"/>
            <a:ext cx="8568952" cy="461665"/>
          </a:xfrm>
          <a:prstGeom prst="rect">
            <a:avLst/>
          </a:prstGeom>
          <a:noFill/>
        </p:spPr>
        <p:txBody>
          <a:bodyPr wrap="square" rtlCol="0">
            <a:spAutoFit/>
          </a:bodyPr>
          <a:lstStyle/>
          <a:p>
            <a:r>
              <a:rPr lang="fr-FR" sz="2400" dirty="0"/>
              <a:t>s</a:t>
            </a:r>
            <a:r>
              <a:rPr lang="fr-FR" sz="2400" dirty="0" smtClean="0"/>
              <a:t>=f(3,5,g(4))   s = f(3, 5, g(4))     set s [f 3 5 [g 4]]</a:t>
            </a:r>
            <a:endParaRPr lang="fr-FR" sz="2400" dirty="0"/>
          </a:p>
        </p:txBody>
      </p:sp>
      <p:sp>
        <p:nvSpPr>
          <p:cNvPr id="9" name="Ellipse 8"/>
          <p:cNvSpPr/>
          <p:nvPr/>
        </p:nvSpPr>
        <p:spPr bwMode="auto">
          <a:xfrm>
            <a:off x="1256224" y="5996499"/>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7211423" y="6016444"/>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3040978" y="5493779"/>
            <a:ext cx="288032" cy="744869"/>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2" name="Ellipse 11"/>
          <p:cNvSpPr/>
          <p:nvPr/>
        </p:nvSpPr>
        <p:spPr bwMode="auto">
          <a:xfrm>
            <a:off x="6550516" y="5544716"/>
            <a:ext cx="144016" cy="51425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134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anim calcmode="lin" valueType="num">
                                      <p:cBhvr>
                                        <p:cTn id="96" dur="2000" fill="hold"/>
                                        <p:tgtEl>
                                          <p:spTgt spid="11"/>
                                        </p:tgtEl>
                                        <p:attrNameLst>
                                          <p:attrName>ppt_w</p:attrName>
                                        </p:attrNameLst>
                                      </p:cBhvr>
                                      <p:tavLst>
                                        <p:tav tm="0" fmla="#ppt_w*sin(2.5*pi*$)">
                                          <p:val>
                                            <p:fltVal val="0"/>
                                          </p:val>
                                        </p:tav>
                                        <p:tav tm="100000">
                                          <p:val>
                                            <p:fltVal val="1"/>
                                          </p:val>
                                        </p:tav>
                                      </p:tavLst>
                                    </p:anim>
                                    <p:anim calcmode="lin" valueType="num">
                                      <p:cBhvr>
                                        <p:cTn id="97" dur="2000" fill="hold"/>
                                        <p:tgtEl>
                                          <p:spTgt spid="11"/>
                                        </p:tgtEl>
                                        <p:attrNameLst>
                                          <p:attrName>ppt_h</p:attrName>
                                        </p:attrNameLst>
                                      </p:cBhvr>
                                      <p:tavLst>
                                        <p:tav tm="0">
                                          <p:val>
                                            <p:strVal val="#ppt_h"/>
                                          </p:val>
                                        </p:tav>
                                        <p:tav tm="100000">
                                          <p:val>
                                            <p:strVal val="#ppt_h"/>
                                          </p:val>
                                        </p:tav>
                                      </p:tavLst>
                                    </p:anim>
                                  </p:childTnLst>
                                </p:cTn>
                              </p:par>
                              <p:par>
                                <p:cTn id="98" presetID="45"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2000"/>
                                        <p:tgtEl>
                                          <p:spTgt spid="12"/>
                                        </p:tgtEl>
                                      </p:cBhvr>
                                    </p:animEffect>
                                    <p:anim calcmode="lin" valueType="num">
                                      <p:cBhvr>
                                        <p:cTn id="101" dur="2000" fill="hold"/>
                                        <p:tgtEl>
                                          <p:spTgt spid="12"/>
                                        </p:tgtEl>
                                        <p:attrNameLst>
                                          <p:attrName>ppt_w</p:attrName>
                                        </p:attrNameLst>
                                      </p:cBhvr>
                                      <p:tavLst>
                                        <p:tav tm="0" fmla="#ppt_w*sin(2.5*pi*$)">
                                          <p:val>
                                            <p:fltVal val="0"/>
                                          </p:val>
                                        </p:tav>
                                        <p:tav tm="100000">
                                          <p:val>
                                            <p:fltVal val="1"/>
                                          </p:val>
                                        </p:tav>
                                      </p:tavLst>
                                    </p:anim>
                                    <p:anim calcmode="lin" valueType="num">
                                      <p:cBhvr>
                                        <p:cTn id="10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576" y="404812"/>
            <a:ext cx="7772400" cy="863947"/>
          </a:xfrm>
        </p:spPr>
        <p:txBody>
          <a:bodyPr/>
          <a:lstStyle/>
          <a:p>
            <a:pPr algn="ctr" eaLnBrk="1" hangingPunct="1"/>
            <a:r>
              <a:rPr lang="en-US" sz="3200" i="1" dirty="0" smtClean="0"/>
              <a:t>Arrays</a:t>
            </a:r>
            <a:r>
              <a:rPr lang="en-US" sz="3200" dirty="0" smtClean="0"/>
              <a:t>  Tableaux à </a:t>
            </a:r>
            <a:r>
              <a:rPr lang="en-US" sz="3200" dirty="0" err="1" smtClean="0"/>
              <a:t>adressage</a:t>
            </a:r>
            <a:r>
              <a:rPr lang="en-US" sz="3200" dirty="0" smtClean="0"/>
              <a:t> associative</a:t>
            </a:r>
            <a:br>
              <a:rPr lang="en-US" sz="3200" dirty="0" smtClean="0"/>
            </a:br>
            <a:r>
              <a:rPr lang="en-US" sz="2000" dirty="0" err="1" smtClean="0"/>
              <a:t>Dictionnaires</a:t>
            </a:r>
            <a:endParaRPr lang="en-US" sz="2000" dirty="0" smtClean="0"/>
          </a:p>
        </p:txBody>
      </p:sp>
      <p:sp>
        <p:nvSpPr>
          <p:cNvPr id="39939" name="Rectangle 3"/>
          <p:cNvSpPr>
            <a:spLocks noGrp="1" noChangeArrowheads="1"/>
          </p:cNvSpPr>
          <p:nvPr>
            <p:ph type="body" idx="1"/>
          </p:nvPr>
        </p:nvSpPr>
        <p:spPr>
          <a:xfrm>
            <a:off x="1116013" y="1906588"/>
            <a:ext cx="7772400" cy="4114800"/>
          </a:xfrm>
        </p:spPr>
        <p:txBody>
          <a:bodyPr/>
          <a:lstStyle/>
          <a:p>
            <a:pPr eaLnBrk="1" hangingPunct="1"/>
            <a:r>
              <a:rPr lang="en-US" b="1" dirty="0" smtClean="0">
                <a:latin typeface="Courier New" pitchFamily="49" charset="0"/>
              </a:rPr>
              <a:t>set</a:t>
            </a:r>
            <a:r>
              <a:rPr lang="en-US" b="1" dirty="0" smtClean="0"/>
              <a:t>  </a:t>
            </a:r>
            <a:r>
              <a:rPr lang="en-US" dirty="0" smtClean="0">
                <a:latin typeface="Courier New" pitchFamily="49" charset="0"/>
              </a:rPr>
              <a:t>M(2,4) 45   </a:t>
            </a:r>
            <a:r>
              <a:rPr lang="en-US" sz="2100" i="1" dirty="0" smtClean="0"/>
              <a:t>… </a:t>
            </a:r>
            <a:r>
              <a:rPr lang="en-US" sz="2100" i="1" dirty="0" err="1" smtClean="0"/>
              <a:t>comme</a:t>
            </a:r>
            <a:r>
              <a:rPr lang="en-US" sz="2100" i="1" dirty="0" smtClean="0"/>
              <a:t> </a:t>
            </a:r>
            <a:r>
              <a:rPr lang="en-US" sz="2100" i="1" dirty="0" err="1" smtClean="0"/>
              <a:t>une</a:t>
            </a:r>
            <a:r>
              <a:rPr lang="en-US" sz="2100" i="1" dirty="0" smtClean="0"/>
              <a:t> </a:t>
            </a:r>
            <a:r>
              <a:rPr lang="en-US" sz="2100" i="1" dirty="0" err="1" smtClean="0"/>
              <a:t>matrice</a:t>
            </a:r>
            <a:r>
              <a:rPr lang="en-US" sz="2100" i="1" dirty="0" smtClean="0"/>
              <a:t> …</a:t>
            </a:r>
          </a:p>
          <a:p>
            <a:pPr eaLnBrk="1" hangingPunct="1"/>
            <a:r>
              <a:rPr lang="en-US" b="1" dirty="0" smtClean="0">
                <a:latin typeface="Courier New" pitchFamily="49" charset="0"/>
              </a:rPr>
              <a:t>set </a:t>
            </a:r>
            <a:r>
              <a:rPr lang="en-US" dirty="0" smtClean="0">
                <a:latin typeface="Courier New" pitchFamily="49" charset="0"/>
              </a:rPr>
              <a:t>S </a:t>
            </a:r>
            <a:r>
              <a:rPr lang="en-US" b="1" dirty="0" smtClean="0">
                <a:latin typeface="Courier New" pitchFamily="49" charset="0"/>
              </a:rPr>
              <a:t>[</a:t>
            </a:r>
            <a:r>
              <a:rPr lang="en-US" b="1" dirty="0" err="1" smtClean="0">
                <a:latin typeface="Courier New" pitchFamily="49" charset="0"/>
              </a:rPr>
              <a:t>expr</a:t>
            </a:r>
            <a:r>
              <a:rPr lang="en-US" b="1" dirty="0" smtClean="0">
                <a:latin typeface="Courier New" pitchFamily="49" charset="0"/>
              </a:rPr>
              <a:t> </a:t>
            </a:r>
            <a:r>
              <a:rPr lang="en-US" dirty="0" smtClean="0">
                <a:latin typeface="Courier New" pitchFamily="49" charset="0"/>
              </a:rPr>
              <a:t>$M(2,4)+8</a:t>
            </a:r>
            <a:r>
              <a:rPr lang="en-US" b="1" dirty="0" smtClean="0">
                <a:latin typeface="Courier New" pitchFamily="49" charset="0"/>
              </a:rPr>
              <a:t>]</a:t>
            </a:r>
            <a:endParaRPr lang="en-US" dirty="0" smtClean="0">
              <a:latin typeface="Courier New" pitchFamily="49" charset="0"/>
            </a:endParaRPr>
          </a:p>
          <a:p>
            <a:pPr eaLnBrk="1" hangingPunct="1"/>
            <a:r>
              <a:rPr lang="en-US" b="1" dirty="0" smtClean="0">
                <a:latin typeface="Courier New" pitchFamily="49" charset="0"/>
              </a:rPr>
              <a:t>set </a:t>
            </a:r>
            <a:r>
              <a:rPr lang="en-US" dirty="0" smtClean="0">
                <a:latin typeface="Courier New" pitchFamily="49" charset="0"/>
              </a:rPr>
              <a:t>M($i,3) 56</a:t>
            </a:r>
          </a:p>
          <a:p>
            <a:pPr eaLnBrk="1" hangingPunct="1"/>
            <a:endParaRPr lang="en-US" dirty="0" smtClean="0">
              <a:latin typeface="Courier New" pitchFamily="49" charset="0"/>
            </a:endParaRPr>
          </a:p>
          <a:p>
            <a:pPr eaLnBrk="1" hangingPunct="1"/>
            <a:r>
              <a:rPr lang="en-US" b="1" dirty="0" smtClean="0">
                <a:latin typeface="Courier New" pitchFamily="49" charset="0"/>
              </a:rPr>
              <a:t>set</a:t>
            </a:r>
            <a:r>
              <a:rPr lang="en-US" dirty="0" smtClean="0">
                <a:latin typeface="Courier New" pitchFamily="49" charset="0"/>
              </a:rPr>
              <a:t> </a:t>
            </a:r>
            <a:r>
              <a:rPr lang="en-US" dirty="0" err="1" smtClean="0">
                <a:latin typeface="Courier New" pitchFamily="49" charset="0"/>
              </a:rPr>
              <a:t>Prenom</a:t>
            </a:r>
            <a:r>
              <a:rPr lang="en-US" dirty="0" smtClean="0">
                <a:latin typeface="Courier New" pitchFamily="49" charset="0"/>
              </a:rPr>
              <a:t>(</a:t>
            </a:r>
            <a:r>
              <a:rPr lang="en-US" dirty="0" err="1" smtClean="0">
                <a:latin typeface="Courier New" pitchFamily="49" charset="0"/>
              </a:rPr>
              <a:t>Ripp</a:t>
            </a:r>
            <a:r>
              <a:rPr lang="en-US" dirty="0" smtClean="0">
                <a:latin typeface="Courier New" pitchFamily="49" charset="0"/>
              </a:rPr>
              <a:t>) “Raymond”</a:t>
            </a:r>
          </a:p>
          <a:p>
            <a:pPr eaLnBrk="1" hangingPunct="1"/>
            <a:r>
              <a:rPr lang="en-US" b="1" dirty="0" smtClean="0">
                <a:latin typeface="Courier New" pitchFamily="49" charset="0"/>
              </a:rPr>
              <a:t>set</a:t>
            </a:r>
            <a:r>
              <a:rPr lang="en-US" dirty="0" smtClean="0">
                <a:latin typeface="Courier New" pitchFamily="49" charset="0"/>
              </a:rPr>
              <a:t> Bureau(Raymond </a:t>
            </a:r>
            <a:r>
              <a:rPr lang="en-US" dirty="0" err="1" smtClean="0">
                <a:latin typeface="Courier New" pitchFamily="49" charset="0"/>
              </a:rPr>
              <a:t>Ripp</a:t>
            </a:r>
            <a:r>
              <a:rPr lang="en-US" dirty="0" smtClean="0">
                <a:latin typeface="Courier New" pitchFamily="49" charset="0"/>
              </a:rPr>
              <a:t>) 0086</a:t>
            </a:r>
          </a:p>
          <a:p>
            <a:pPr eaLnBrk="1" hangingPunct="1"/>
            <a:endParaRPr lang="en-US" dirty="0" smtClean="0">
              <a:latin typeface="Courier New" pitchFamily="49" charset="0"/>
            </a:endParaRPr>
          </a:p>
          <a:p>
            <a:pPr algn="ctr" eaLnBrk="1" hangingPunct="1">
              <a:buFont typeface="Wingdings" pitchFamily="2" charset="2"/>
              <a:buNone/>
            </a:pPr>
            <a:r>
              <a:rPr lang="en-US" sz="2500" b="1" dirty="0" smtClean="0"/>
              <a:t>Tableau(</a:t>
            </a:r>
            <a:r>
              <a:rPr lang="en-US" sz="2500" b="1" dirty="0" err="1" smtClean="0"/>
              <a:t>Chaine</a:t>
            </a:r>
            <a:r>
              <a:rPr lang="en-US" sz="2500" b="1" dirty="0" smtClean="0"/>
              <a:t>) &lt;--&gt; </a:t>
            </a:r>
            <a:r>
              <a:rPr lang="en-US" sz="2500" b="1" dirty="0" err="1" smtClean="0"/>
              <a:t>Valeur</a:t>
            </a:r>
            <a:endParaRPr lang="en-US" b="1" dirty="0" smtClean="0"/>
          </a:p>
        </p:txBody>
      </p:sp>
    </p:spTree>
    <p:extLst>
      <p:ext uri="{BB962C8B-B14F-4D97-AF65-F5344CB8AC3E}">
        <p14:creationId xmlns:p14="http://schemas.microsoft.com/office/powerpoint/2010/main" val="426882985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820738"/>
          </a:xfrm>
        </p:spPr>
        <p:txBody>
          <a:bodyPr/>
          <a:lstStyle/>
          <a:p>
            <a:pPr algn="ctr" eaLnBrk="1" hangingPunct="1"/>
            <a:r>
              <a:rPr lang="en-US" smtClean="0"/>
              <a:t>Arrays </a:t>
            </a:r>
            <a:r>
              <a:rPr lang="en-US" i="1" smtClean="0"/>
              <a:t>(suite)</a:t>
            </a:r>
            <a:endParaRPr lang="en-US" smtClean="0"/>
          </a:p>
        </p:txBody>
      </p:sp>
      <p:sp>
        <p:nvSpPr>
          <p:cNvPr id="40963" name="Rectangle 3"/>
          <p:cNvSpPr>
            <a:spLocks noGrp="1" noChangeArrowheads="1"/>
          </p:cNvSpPr>
          <p:nvPr>
            <p:ph type="body" idx="1"/>
          </p:nvPr>
        </p:nvSpPr>
        <p:spPr>
          <a:xfrm>
            <a:off x="1263650" y="2349500"/>
            <a:ext cx="7772400" cy="4114800"/>
          </a:xfrm>
        </p:spPr>
        <p:txBody>
          <a:bodyPr/>
          <a:lstStyle/>
          <a:p>
            <a:pPr eaLnBrk="1" hangingPunct="1"/>
            <a:r>
              <a:rPr lang="en-US" smtClean="0"/>
              <a:t> … vraiment, vraiment pratique !!!</a:t>
            </a:r>
          </a:p>
          <a:p>
            <a:pPr eaLnBrk="1" hangingPunct="1"/>
            <a:r>
              <a:rPr lang="en-US" smtClean="0"/>
              <a:t>rapide, facile, sûr, …</a:t>
            </a:r>
          </a:p>
          <a:p>
            <a:pPr eaLnBrk="1" hangingPunct="1"/>
            <a:endParaRPr lang="en-US" smtClean="0"/>
          </a:p>
          <a:p>
            <a:pPr eaLnBrk="1" hangingPunct="1"/>
            <a:r>
              <a:rPr lang="en-US" smtClean="0"/>
              <a:t>c’est magique</a:t>
            </a:r>
            <a:r>
              <a:rPr lang="en-US" smtClean="0">
                <a:latin typeface="Courier New" pitchFamily="49" charset="0"/>
              </a:rPr>
              <a:t> : </a:t>
            </a:r>
            <a:r>
              <a:rPr lang="en-US" smtClean="0"/>
              <a:t>en particulier pour l’adressage associatif …</a:t>
            </a:r>
          </a:p>
          <a:p>
            <a:pPr algn="ctr" eaLnBrk="1" hangingPunct="1">
              <a:buFont typeface="Wingdings" pitchFamily="2" charset="2"/>
              <a:buNone/>
            </a:pPr>
            <a:r>
              <a:rPr lang="en-US" smtClean="0"/>
              <a:t>“</a:t>
            </a:r>
            <a:r>
              <a:rPr lang="en-US" i="1" smtClean="0"/>
              <a:t>adressage par le contenu”</a:t>
            </a:r>
            <a:endParaRPr lang="en-US" smtClean="0"/>
          </a:p>
        </p:txBody>
      </p:sp>
    </p:spTree>
    <p:extLst>
      <p:ext uri="{BB962C8B-B14F-4D97-AF65-F5344CB8AC3E}">
        <p14:creationId xmlns:p14="http://schemas.microsoft.com/office/powerpoint/2010/main" val="35114067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algn="ctr" eaLnBrk="1" hangingPunct="1"/>
            <a:r>
              <a:rPr lang="en-US" sz="2400" i="1" smtClean="0"/>
              <a:t>Arrays</a:t>
            </a:r>
            <a:r>
              <a:rPr lang="en-US" sz="2400" smtClean="0"/>
              <a:t>  L’adressage associatif</a:t>
            </a:r>
            <a:endParaRPr lang="en-US" sz="1600" smtClean="0"/>
          </a:p>
        </p:txBody>
      </p:sp>
      <p:sp>
        <p:nvSpPr>
          <p:cNvPr id="41987" name="Text Box 3"/>
          <p:cNvSpPr txBox="1">
            <a:spLocks noChangeArrowheads="1"/>
          </p:cNvSpPr>
          <p:nvPr/>
        </p:nvSpPr>
        <p:spPr bwMode="auto">
          <a:xfrm>
            <a:off x="900113" y="1812925"/>
            <a:ext cx="7993062" cy="4784725"/>
          </a:xfrm>
          <a:prstGeom prst="rect">
            <a:avLst/>
          </a:prstGeom>
          <a:noFill/>
          <a:ln w="9525">
            <a:noFill/>
            <a:miter lim="800000"/>
            <a:headEnd/>
            <a:tailEnd/>
          </a:ln>
        </p:spPr>
        <p:txBody>
          <a:bodyPr>
            <a:spAutoFit/>
          </a:bodyPr>
          <a:lstStyle/>
          <a:p>
            <a:pPr eaLnBrk="0" hangingPunct="0"/>
            <a:r>
              <a:rPr lang="en-US" sz="2000" b="1">
                <a:latin typeface="Courier New" pitchFamily="49" charset="0"/>
              </a:rPr>
              <a:t>foreach</a:t>
            </a:r>
            <a:r>
              <a:rPr lang="en-US" sz="2000">
                <a:latin typeface="Courier New" pitchFamily="49" charset="0"/>
              </a:rPr>
              <a:t> Ligne </a:t>
            </a:r>
            <a:r>
              <a:rPr lang="en-US" sz="2000" b="1">
                <a:latin typeface="Courier New" pitchFamily="49" charset="0"/>
              </a:rPr>
              <a:t>[</a:t>
            </a:r>
            <a:r>
              <a:rPr lang="en-US" sz="2000">
                <a:latin typeface="Courier New" pitchFamily="49" charset="0"/>
              </a:rPr>
              <a:t>DuFichier “/home/ripp/labo”</a:t>
            </a:r>
            <a:r>
              <a:rPr lang="en-US" sz="2000" b="1">
                <a:latin typeface="Courier New" pitchFamily="49" charset="0"/>
              </a:rPr>
              <a:t>]</a:t>
            </a:r>
            <a:r>
              <a:rPr lang="en-US" sz="2000">
                <a:latin typeface="Courier New" pitchFamily="49" charset="0"/>
              </a:rPr>
              <a:t> </a:t>
            </a:r>
            <a:r>
              <a:rPr lang="en-US" sz="2000" b="1">
                <a:latin typeface="Courier New" pitchFamily="49" charset="0"/>
              </a:rPr>
              <a:t>{</a:t>
            </a:r>
            <a:endParaRPr lang="en-US" sz="2000">
              <a:latin typeface="Courier New" pitchFamily="49" charset="0"/>
            </a:endParaRPr>
          </a:p>
          <a:p>
            <a:pPr eaLnBrk="0" hangingPunct="0"/>
            <a:r>
              <a:rPr lang="en-US" sz="2000">
                <a:latin typeface="Courier New" pitchFamily="49" charset="0"/>
              </a:rPr>
              <a:t>	</a:t>
            </a:r>
            <a:r>
              <a:rPr lang="en-US" sz="2000" b="1">
                <a:latin typeface="Courier New" pitchFamily="49" charset="0"/>
              </a:rPr>
              <a:t>scan</a:t>
            </a:r>
            <a:r>
              <a:rPr lang="en-US" sz="2000">
                <a:latin typeface="Courier New" pitchFamily="49" charset="0"/>
              </a:rPr>
              <a:t> $Ligne “%s %s %s” T N P</a:t>
            </a:r>
          </a:p>
          <a:p>
            <a:pPr eaLnBrk="0" hangingPunct="0"/>
            <a:r>
              <a:rPr lang="en-US" sz="2000">
                <a:latin typeface="Courier New" pitchFamily="49" charset="0"/>
              </a:rPr>
              <a:t>	set Titre($N) $T</a:t>
            </a:r>
          </a:p>
          <a:p>
            <a:pPr eaLnBrk="0" hangingPunct="0"/>
            <a:r>
              <a:rPr lang="en-US" sz="2000">
                <a:latin typeface="Courier New" pitchFamily="49" charset="0"/>
              </a:rPr>
              <a:t>	</a:t>
            </a:r>
            <a:r>
              <a:rPr lang="en-US" sz="2000" b="1">
                <a:latin typeface="Courier New" pitchFamily="49" charset="0"/>
              </a:rPr>
              <a:t>set</a:t>
            </a:r>
            <a:r>
              <a:rPr lang="en-US" sz="2000">
                <a:latin typeface="Courier New" pitchFamily="49" charset="0"/>
              </a:rPr>
              <a:t> PrenomDe($N) $P</a:t>
            </a:r>
          </a:p>
          <a:p>
            <a:pPr eaLnBrk="0" hangingPunct="0"/>
            <a:r>
              <a:rPr lang="en-US" sz="2000">
                <a:latin typeface="Courier New" pitchFamily="49" charset="0"/>
              </a:rPr>
              <a:t>	</a:t>
            </a:r>
            <a:r>
              <a:rPr lang="en-US" sz="2000" b="1">
                <a:latin typeface="Courier New" pitchFamily="49" charset="0"/>
              </a:rPr>
              <a:t>lappend</a:t>
            </a:r>
            <a:r>
              <a:rPr lang="en-US" sz="2000">
                <a:latin typeface="Courier New" pitchFamily="49" charset="0"/>
              </a:rPr>
              <a:t> LesNomsDe($P) $N</a:t>
            </a:r>
          </a:p>
          <a:p>
            <a:pPr eaLnBrk="0" hangingPunct="0"/>
            <a:r>
              <a:rPr lang="en-US" sz="2000" b="1">
                <a:latin typeface="Courier New" pitchFamily="49" charset="0"/>
              </a:rPr>
              <a:t>}</a:t>
            </a:r>
            <a:endParaRPr lang="en-US" sz="2000">
              <a:latin typeface="Courier New" pitchFamily="49" charset="0"/>
            </a:endParaRPr>
          </a:p>
          <a:p>
            <a:pPr eaLnBrk="0" hangingPunct="0"/>
            <a:endParaRPr lang="en-US" sz="2000">
              <a:latin typeface="Courier New" pitchFamily="49" charset="0"/>
            </a:endParaRPr>
          </a:p>
          <a:p>
            <a:pPr eaLnBrk="0" hangingPunct="0"/>
            <a:r>
              <a:rPr lang="en-US" sz="2000" b="1">
                <a:latin typeface="Courier New" pitchFamily="49" charset="0"/>
              </a:rPr>
              <a:t>set</a:t>
            </a:r>
            <a:r>
              <a:rPr lang="en-US" sz="2000">
                <a:latin typeface="Courier New" pitchFamily="49" charset="0"/>
              </a:rPr>
              <a:t> Nom </a:t>
            </a:r>
            <a:r>
              <a:rPr lang="en-US" sz="2000" b="1">
                <a:latin typeface="Courier New" pitchFamily="49" charset="0"/>
              </a:rPr>
              <a:t>[</a:t>
            </a:r>
            <a:r>
              <a:rPr lang="en-US" sz="2000">
                <a:latin typeface="Courier New" pitchFamily="49" charset="0"/>
              </a:rPr>
              <a:t>Question “Votre nom :”</a:t>
            </a:r>
            <a:r>
              <a:rPr lang="en-US" sz="2000" b="1">
                <a:latin typeface="Courier New" pitchFamily="49" charset="0"/>
              </a:rPr>
              <a:t>]</a:t>
            </a:r>
            <a:endParaRPr lang="en-US" sz="2000">
              <a:latin typeface="Courier New" pitchFamily="49" charset="0"/>
            </a:endParaRPr>
          </a:p>
          <a:p>
            <a:pPr eaLnBrk="0" hangingPunct="0"/>
            <a:r>
              <a:rPr lang="en-US" sz="2000" b="1">
                <a:latin typeface="Courier New" pitchFamily="49" charset="0"/>
              </a:rPr>
              <a:t>puts</a:t>
            </a:r>
            <a:r>
              <a:rPr lang="en-US" sz="2000">
                <a:latin typeface="Courier New" pitchFamily="49" charset="0"/>
              </a:rPr>
              <a:t> </a:t>
            </a:r>
            <a:r>
              <a:rPr lang="en-US" sz="2000" b="1">
                <a:latin typeface="Courier New" pitchFamily="49" charset="0"/>
              </a:rPr>
              <a:t>“</a:t>
            </a:r>
            <a:r>
              <a:rPr lang="en-US" sz="2000">
                <a:latin typeface="Courier New" pitchFamily="49" charset="0"/>
              </a:rPr>
              <a:t>$Titre($Nom) $PrenomDe($Nom) $Nom, …”</a:t>
            </a:r>
          </a:p>
          <a:p>
            <a:pPr eaLnBrk="0" hangingPunct="0"/>
            <a:endParaRPr lang="en-US" sz="2000">
              <a:latin typeface="Courier New" pitchFamily="49" charset="0"/>
            </a:endParaRPr>
          </a:p>
          <a:p>
            <a:pPr eaLnBrk="0" hangingPunct="0"/>
            <a:r>
              <a:rPr lang="en-US" sz="2000" b="1">
                <a:latin typeface="Courier New" pitchFamily="49" charset="0"/>
              </a:rPr>
              <a:t>puts “</a:t>
            </a:r>
            <a:r>
              <a:rPr lang="en-US" sz="2000">
                <a:latin typeface="Courier New" pitchFamily="49" charset="0"/>
              </a:rPr>
              <a:t>Les personnes se prénommant Nicolas sont : ”</a:t>
            </a:r>
            <a:endParaRPr lang="en-US" sz="2000" b="1">
              <a:latin typeface="Courier New" pitchFamily="49" charset="0"/>
            </a:endParaRPr>
          </a:p>
          <a:p>
            <a:pPr eaLnBrk="0" hangingPunct="0"/>
            <a:r>
              <a:rPr lang="en-US" sz="2000" b="1">
                <a:latin typeface="Courier New" pitchFamily="49" charset="0"/>
              </a:rPr>
              <a:t>puts [join</a:t>
            </a:r>
            <a:r>
              <a:rPr lang="en-US" sz="2000">
                <a:latin typeface="Courier New" pitchFamily="49" charset="0"/>
              </a:rPr>
              <a:t> $LesNomsDe(Nicolas) “\n”</a:t>
            </a:r>
            <a:r>
              <a:rPr lang="en-US" sz="2000" b="1">
                <a:latin typeface="Courier New" pitchFamily="49" charset="0"/>
              </a:rPr>
              <a:t>]</a:t>
            </a:r>
          </a:p>
          <a:p>
            <a:pPr eaLnBrk="0" hangingPunct="0"/>
            <a:endParaRPr lang="en-US" sz="2000" b="1">
              <a:latin typeface="Courier New" pitchFamily="49" charset="0"/>
            </a:endParaRPr>
          </a:p>
          <a:p>
            <a:pPr algn="ctr" eaLnBrk="0" hangingPunct="0"/>
            <a:endParaRPr lang="en-US" sz="2400" i="1">
              <a:latin typeface="Times New Roman" pitchFamily="18" charset="0"/>
            </a:endParaRPr>
          </a:p>
          <a:p>
            <a:pPr algn="ctr" eaLnBrk="0" hangingPunct="0"/>
            <a:r>
              <a:rPr lang="en-US" sz="2400" i="1">
                <a:latin typeface="Times New Roman" pitchFamily="18" charset="0"/>
              </a:rPr>
              <a:t>c’est surtout très rapide</a:t>
            </a:r>
          </a:p>
        </p:txBody>
      </p:sp>
      <p:sp>
        <p:nvSpPr>
          <p:cNvPr id="71684" name="Text Box 4"/>
          <p:cNvSpPr txBox="1">
            <a:spLocks noChangeArrowheads="1"/>
          </p:cNvSpPr>
          <p:nvPr/>
        </p:nvSpPr>
        <p:spPr bwMode="auto">
          <a:xfrm>
            <a:off x="6372225" y="2924175"/>
            <a:ext cx="2595563" cy="915988"/>
          </a:xfrm>
          <a:prstGeom prst="rect">
            <a:avLst/>
          </a:prstGeom>
          <a:noFill/>
          <a:ln w="38100">
            <a:noFill/>
            <a:miter lim="800000"/>
            <a:headEnd/>
            <a:tailEnd/>
          </a:ln>
        </p:spPr>
        <p:txBody>
          <a:bodyPr>
            <a:spAutoFit/>
          </a:bodyPr>
          <a:lstStyle/>
          <a:p>
            <a:r>
              <a:rPr lang="en-GB"/>
              <a:t>Mme Lecompte Odile</a:t>
            </a:r>
          </a:p>
          <a:p>
            <a:r>
              <a:rPr lang="en-GB"/>
              <a:t>Mlle Dupont Claire</a:t>
            </a:r>
          </a:p>
          <a:p>
            <a:r>
              <a:rPr lang="en-GB"/>
              <a:t>M Ripp Raymond</a:t>
            </a:r>
          </a:p>
        </p:txBody>
      </p:sp>
      <p:sp>
        <p:nvSpPr>
          <p:cNvPr id="41989" name="Line 8"/>
          <p:cNvSpPr>
            <a:spLocks noChangeShapeType="1"/>
          </p:cNvSpPr>
          <p:nvPr/>
        </p:nvSpPr>
        <p:spPr bwMode="auto">
          <a:xfrm>
            <a:off x="2555875" y="2773363"/>
            <a:ext cx="1223963" cy="0"/>
          </a:xfrm>
          <a:prstGeom prst="line">
            <a:avLst/>
          </a:prstGeom>
          <a:noFill/>
          <a:ln w="38100">
            <a:solidFill>
              <a:srgbClr val="FF0000"/>
            </a:solidFill>
            <a:round/>
            <a:headEnd/>
            <a:tailEnd/>
          </a:ln>
        </p:spPr>
        <p:txBody>
          <a:bodyPr/>
          <a:lstStyle/>
          <a:p>
            <a:endParaRPr lang="fr-FR"/>
          </a:p>
        </p:txBody>
      </p:sp>
      <p:sp>
        <p:nvSpPr>
          <p:cNvPr id="41990" name="Line 9"/>
          <p:cNvSpPr>
            <a:spLocks noChangeShapeType="1"/>
          </p:cNvSpPr>
          <p:nvPr/>
        </p:nvSpPr>
        <p:spPr bwMode="auto">
          <a:xfrm>
            <a:off x="1908175" y="4613275"/>
            <a:ext cx="1800225" cy="0"/>
          </a:xfrm>
          <a:prstGeom prst="line">
            <a:avLst/>
          </a:prstGeom>
          <a:noFill/>
          <a:ln w="38100">
            <a:solidFill>
              <a:srgbClr val="FF0000"/>
            </a:solidFill>
            <a:round/>
            <a:headEnd/>
            <a:tailEnd/>
          </a:ln>
        </p:spPr>
        <p:txBody>
          <a:bodyPr/>
          <a:lstStyle/>
          <a:p>
            <a:endParaRPr lang="fr-FR"/>
          </a:p>
        </p:txBody>
      </p:sp>
      <p:sp>
        <p:nvSpPr>
          <p:cNvPr id="41991" name="Line 10"/>
          <p:cNvSpPr>
            <a:spLocks noChangeShapeType="1"/>
          </p:cNvSpPr>
          <p:nvPr/>
        </p:nvSpPr>
        <p:spPr bwMode="auto">
          <a:xfrm>
            <a:off x="2555875" y="3068638"/>
            <a:ext cx="1728788" cy="0"/>
          </a:xfrm>
          <a:prstGeom prst="line">
            <a:avLst/>
          </a:prstGeom>
          <a:noFill/>
          <a:ln w="38100">
            <a:solidFill>
              <a:srgbClr val="008000"/>
            </a:solidFill>
            <a:round/>
            <a:headEnd/>
            <a:tailEnd/>
          </a:ln>
        </p:spPr>
        <p:txBody>
          <a:bodyPr/>
          <a:lstStyle/>
          <a:p>
            <a:endParaRPr lang="fr-FR"/>
          </a:p>
        </p:txBody>
      </p:sp>
      <p:sp>
        <p:nvSpPr>
          <p:cNvPr id="41992" name="Line 11"/>
          <p:cNvSpPr>
            <a:spLocks noChangeShapeType="1"/>
          </p:cNvSpPr>
          <p:nvPr/>
        </p:nvSpPr>
        <p:spPr bwMode="auto">
          <a:xfrm>
            <a:off x="3924300" y="4621213"/>
            <a:ext cx="2160588" cy="0"/>
          </a:xfrm>
          <a:prstGeom prst="line">
            <a:avLst/>
          </a:prstGeom>
          <a:noFill/>
          <a:ln w="38100">
            <a:solidFill>
              <a:srgbClr val="008000"/>
            </a:solidFill>
            <a:round/>
            <a:headEnd/>
            <a:tailEnd/>
          </a:ln>
        </p:spPr>
        <p:txBody>
          <a:bodyPr/>
          <a:lstStyle/>
          <a:p>
            <a:endParaRPr lang="fr-FR"/>
          </a:p>
        </p:txBody>
      </p:sp>
    </p:spTree>
    <p:extLst>
      <p:ext uri="{BB962C8B-B14F-4D97-AF65-F5344CB8AC3E}">
        <p14:creationId xmlns:p14="http://schemas.microsoft.com/office/powerpoint/2010/main" val="370922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34778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r>
              <a:rPr lang="en-US" sz="2000" b="1" dirty="0" smtClean="0">
                <a:latin typeface="Courier New" pitchFamily="49" charset="0"/>
              </a:rPr>
              <a:t>{</a:t>
            </a:r>
          </a:p>
          <a:p>
            <a:pPr eaLnBrk="0" hangingPunct="0"/>
            <a:r>
              <a:rPr lang="en-US" sz="2000" b="1" dirty="0" smtClean="0">
                <a:latin typeface="Courier New" pitchFamily="49" charset="0"/>
              </a:rPr>
              <a:t>      </a:t>
            </a:r>
            <a:r>
              <a:rPr lang="en-US" sz="2000" b="1" dirty="0" err="1" smtClean="0">
                <a:latin typeface="Courier New" pitchFamily="49" charset="0"/>
              </a:rPr>
              <a:t>foreach</a:t>
            </a:r>
            <a:r>
              <a:rPr lang="en-US" sz="2000" b="1" dirty="0" smtClean="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r>
              <a:rPr lang="en-US" sz="2000" b="1" dirty="0" smtClean="0">
                <a:latin typeface="Courier New" pitchFamily="49" charset="0"/>
              </a:rPr>
              <a:t>}</a:t>
            </a:r>
          </a:p>
          <a:p>
            <a:pPr eaLnBrk="0" hangingPunct="0"/>
            <a:r>
              <a:rPr lang="en-US" sz="2000" b="1" dirty="0">
                <a:latin typeface="Courier New" pitchFamily="49" charset="0"/>
              </a:rPr>
              <a:t>	</a:t>
            </a:r>
            <a:r>
              <a:rPr lang="en-US" sz="2000" b="1" dirty="0" smtClean="0">
                <a:latin typeface="Courier New" pitchFamily="49" charset="0"/>
              </a:rPr>
              <a:t>return “”</a:t>
            </a:r>
            <a:endParaRPr lang="en-US" sz="2000" b="1" dirty="0">
              <a:latin typeface="Courier New" pitchFamily="49" charset="0"/>
            </a:endParaRPr>
          </a:p>
          <a:p>
            <a:pPr eaLnBrk="0" hangingPunct="0"/>
            <a:r>
              <a:rPr lang="en-US" sz="2000" b="1" dirty="0" smtClean="0">
                <a:latin typeface="Courier New" pitchFamily="49" charset="0"/>
              </a:rPr>
              <a:t>}</a:t>
            </a:r>
            <a:endParaRPr lang="en-US" sz="2000" b="1" dirty="0">
              <a:latin typeface="Courier New" pitchFamily="49" charset="0"/>
            </a:endParaRP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19850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46640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p>
          <a:p>
            <a:pPr eaLnBrk="0" hangingPunct="0"/>
            <a:r>
              <a:rPr lang="en-US" sz="2000" b="1" dirty="0">
                <a:latin typeface="Courier New" pitchFamily="49" charset="0"/>
              </a:rPr>
              <a:t>	global </a:t>
            </a:r>
            <a:r>
              <a:rPr lang="en-US" sz="2000" dirty="0">
                <a:latin typeface="Courier New" pitchFamily="49" charset="0"/>
              </a:rPr>
              <a:t>Memo</a:t>
            </a:r>
            <a:endParaRPr lang="en-US" sz="2000" b="1" dirty="0">
              <a:latin typeface="Courier New" pitchFamily="49" charset="0"/>
            </a:endParaRP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Memo(Chargé)</a:t>
            </a:r>
            <a:r>
              <a:rPr lang="en-US" sz="2000" b="1" dirty="0">
                <a:latin typeface="Courier New" pitchFamily="49" charset="0"/>
              </a:rPr>
              <a:t>]} { return “” }</a:t>
            </a:r>
          </a:p>
          <a:p>
            <a:pPr eaLnBrk="0" hangingPunct="0"/>
            <a:endParaRPr lang="en-US" sz="2000" b="1" dirty="0">
              <a:latin typeface="Courier New" pitchFamily="49" charset="0"/>
            </a:endParaRPr>
          </a:p>
          <a:p>
            <a:pPr eaLnBrk="0" hangingPunct="0"/>
            <a:r>
              <a:rPr lang="en-US" sz="2000" b="1" dirty="0">
                <a:latin typeface="Courier New" pitchFamily="49" charset="0"/>
              </a:rPr>
              <a:t>	</a:t>
            </a:r>
            <a:r>
              <a:rPr lang="en-US" sz="2000" b="1" dirty="0" err="1">
                <a:latin typeface="Courier New" pitchFamily="49" charset="0"/>
              </a:rPr>
              <a:t>foreach</a:t>
            </a:r>
            <a:r>
              <a:rPr lang="en-US" sz="2000" b="1" dirty="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set </a:t>
            </a:r>
            <a:r>
              <a:rPr lang="en-US" sz="2000" dirty="0">
                <a:latin typeface="Courier New" pitchFamily="49" charset="0"/>
              </a:rPr>
              <a:t>Memo(Chargé) “</a:t>
            </a:r>
            <a:r>
              <a:rPr lang="en-US" sz="2000" dirty="0" err="1">
                <a:latin typeface="Courier New" pitchFamily="49" charset="0"/>
              </a:rPr>
              <a:t>Trululu</a:t>
            </a:r>
            <a:r>
              <a:rPr lang="en-US" sz="2000" dirty="0">
                <a:latin typeface="Courier New" pitchFamily="49" charset="0"/>
              </a:rPr>
              <a:t>”</a:t>
            </a:r>
            <a:endParaRPr lang="en-US" sz="2000" b="1" dirty="0">
              <a:latin typeface="Courier New" pitchFamily="49" charset="0"/>
            </a:endParaRPr>
          </a:p>
          <a:p>
            <a:pPr eaLnBrk="0" hangingPunct="0"/>
            <a:r>
              <a:rPr lang="en-US" sz="2000" b="1" dirty="0">
                <a:latin typeface="Courier New" pitchFamily="49" charset="0"/>
              </a:rPr>
              <a:t>	return [</a:t>
            </a:r>
            <a:r>
              <a:rPr lang="en-US" sz="2000" dirty="0">
                <a:latin typeface="Courier New" pitchFamily="49" charset="0"/>
              </a:rPr>
              <a:t>Badge $X</a:t>
            </a:r>
            <a:r>
              <a:rPr lang="en-US" sz="2000" b="1" dirty="0">
                <a:latin typeface="Courier New" pitchFamily="49" charset="0"/>
              </a:rPr>
              <a:t>]</a:t>
            </a:r>
          </a:p>
          <a:p>
            <a:pPr eaLnBrk="0" hangingPunct="0"/>
            <a:r>
              <a:rPr lang="en-US" sz="2000" b="1" dirty="0">
                <a:latin typeface="Courier New" pitchFamily="49" charset="0"/>
              </a:rPr>
              <a:t>}</a:t>
            </a: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3011883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algn="ctr" eaLnBrk="1" hangingPunct="1"/>
            <a:r>
              <a:rPr lang="en-US" smtClean="0"/>
              <a:t>Les instructions de contrôle</a:t>
            </a:r>
          </a:p>
        </p:txBody>
      </p:sp>
      <p:sp>
        <p:nvSpPr>
          <p:cNvPr id="30723" name="Rectangle 3"/>
          <p:cNvSpPr>
            <a:spLocks noGrp="1" noChangeArrowheads="1"/>
          </p:cNvSpPr>
          <p:nvPr>
            <p:ph type="body" idx="1"/>
          </p:nvPr>
        </p:nvSpPr>
        <p:spPr>
          <a:xfrm>
            <a:off x="1258888" y="1828800"/>
            <a:ext cx="6985000" cy="4768850"/>
          </a:xfrm>
        </p:spPr>
        <p:txBody>
          <a:bodyPr/>
          <a:lstStyle/>
          <a:p>
            <a:pPr eaLnBrk="1" hangingPunct="1"/>
            <a:r>
              <a:rPr lang="en-US" sz="2100" b="1" dirty="0" smtClean="0">
                <a:latin typeface="Courier New" pitchFamily="49" charset="0"/>
              </a:rPr>
              <a:t>if</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blocV</a:t>
            </a:r>
            <a:r>
              <a:rPr lang="en-US" sz="2100" b="1" dirty="0" smtClean="0">
                <a:latin typeface="Courier New" pitchFamily="49" charset="0"/>
              </a:rPr>
              <a:t>} else {</a:t>
            </a:r>
            <a:r>
              <a:rPr lang="en-US" sz="2100" i="1" dirty="0" err="1" smtClean="0">
                <a:latin typeface="Courier New" pitchFamily="49" charset="0"/>
              </a:rPr>
              <a:t>blocF</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while</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for</a:t>
            </a:r>
            <a:r>
              <a:rPr lang="en-US" sz="2100" dirty="0" smtClean="0">
                <a:latin typeface="Courier New" pitchFamily="49" charset="0"/>
              </a:rPr>
              <a:t> </a:t>
            </a:r>
            <a:r>
              <a:rPr lang="en-US" sz="2100" b="1" dirty="0" smtClean="0">
                <a:latin typeface="Courier New" pitchFamily="49" charset="0"/>
              </a:rPr>
              <a:t>{</a:t>
            </a:r>
            <a:r>
              <a:rPr lang="en-US" sz="2100" i="1" dirty="0" err="1" smtClean="0">
                <a:latin typeface="Courier New" pitchFamily="49" charset="0"/>
              </a:rPr>
              <a:t>init</a:t>
            </a:r>
            <a:r>
              <a:rPr lang="en-US" sz="2100" b="1" dirty="0" smtClean="0">
                <a:latin typeface="Courier New" pitchFamily="49" charset="0"/>
              </a:rPr>
              <a:t>} {</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increm</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t>
            </a:r>
            <a:r>
              <a:rPr lang="en-US" sz="1900" dirty="0" smtClean="0"/>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a:t>
            </a:r>
            <a:r>
              <a:rPr lang="en-US" sz="2100" dirty="0" smtClean="0">
                <a:latin typeface="Courier New" pitchFamily="49" charset="0"/>
              </a:rPr>
              <a:t>   b $</a:t>
            </a:r>
            <a:r>
              <a:rPr lang="en-US" sz="2100" dirty="0" err="1" smtClean="0">
                <a:latin typeface="Courier New" pitchFamily="49" charset="0"/>
              </a:rPr>
              <a:t>ListeB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t>
            </a:r>
            <a:r>
              <a:rPr lang="en-US" sz="2100" b="1" dirty="0" smtClean="0">
                <a:latin typeface="Courier New" pitchFamily="49" charset="0"/>
              </a:rPr>
              <a:t>{</a:t>
            </a:r>
            <a:r>
              <a:rPr lang="en-US" sz="2100" dirty="0" smtClean="0">
                <a:latin typeface="Courier New" pitchFamily="49" charset="0"/>
              </a:rPr>
              <a:t>a b</a:t>
            </a:r>
            <a:r>
              <a:rPr lang="en-US" sz="2100" b="1" dirty="0" smtClean="0">
                <a:latin typeface="Courier New" pitchFamily="49" charset="0"/>
              </a:rPr>
              <a:t>}</a:t>
            </a:r>
            <a:r>
              <a:rPr lang="en-US" sz="2100" dirty="0" smtClean="0">
                <a:latin typeface="Courier New" pitchFamily="49" charset="0"/>
              </a:rPr>
              <a:t> $</a:t>
            </a:r>
            <a:r>
              <a:rPr lang="en-US" sz="2100" dirty="0" err="1" smtClean="0">
                <a:latin typeface="Courier New" pitchFamily="49" charset="0"/>
              </a:rPr>
              <a:t>ListeABABAB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switch</a:t>
            </a:r>
            <a:r>
              <a:rPr lang="en-US" sz="2100" dirty="0" smtClean="0">
                <a:latin typeface="Courier New" pitchFamily="49" charset="0"/>
              </a:rPr>
              <a:t> </a:t>
            </a:r>
            <a:r>
              <a:rPr lang="en-US" sz="2100" i="1" dirty="0" smtClean="0">
                <a:latin typeface="Courier New" pitchFamily="49" charset="0"/>
              </a:rPr>
              <a:t>string</a:t>
            </a:r>
            <a:r>
              <a:rPr lang="en-US" sz="2100" dirty="0" smtClean="0">
                <a:latin typeface="Courier New" pitchFamily="49" charset="0"/>
              </a:rPr>
              <a:t> </a:t>
            </a:r>
            <a:r>
              <a:rPr lang="en-US" sz="2100" b="1" dirty="0" smtClean="0">
                <a:latin typeface="Courier New" pitchFamily="49" charset="0"/>
              </a:rPr>
              <a:t>{</a:t>
            </a:r>
            <a:endParaRPr lang="en-US" sz="21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pattern1</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pattern2</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bloc2</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p>
          <a:p>
            <a:pPr lvl="1" eaLnBrk="1" hangingPunct="1">
              <a:buFont typeface="Wingdings" pitchFamily="2" charset="2"/>
              <a:buNone/>
            </a:pPr>
            <a:r>
              <a:rPr lang="en-US" sz="1900" b="1" dirty="0" smtClean="0">
                <a:latin typeface="Courier New" pitchFamily="49" charset="0"/>
              </a:rPr>
              <a:t>}</a:t>
            </a:r>
            <a:endParaRPr lang="en-US" sz="1900" dirty="0" smtClean="0">
              <a:latin typeface="Courier New" pitchFamily="49" charset="0"/>
            </a:endParaRPr>
          </a:p>
          <a:p>
            <a:pPr eaLnBrk="1" hangingPunct="1"/>
            <a:r>
              <a:rPr lang="en-US" sz="2100" b="1" dirty="0" smtClean="0">
                <a:latin typeface="Courier New" pitchFamily="49" charset="0"/>
              </a:rPr>
              <a:t>continue, break, return, exit</a:t>
            </a:r>
            <a:endParaRPr lang="en-US" sz="2100" dirty="0" smtClean="0">
              <a:latin typeface="Courier New" pitchFamily="49" charset="0"/>
            </a:endParaRPr>
          </a:p>
        </p:txBody>
      </p:sp>
      <p:sp>
        <p:nvSpPr>
          <p:cNvPr id="56324" name="Rectangle 4"/>
          <p:cNvSpPr>
            <a:spLocks noChangeArrowheads="1"/>
          </p:cNvSpPr>
          <p:nvPr/>
        </p:nvSpPr>
        <p:spPr bwMode="auto">
          <a:xfrm>
            <a:off x="1619250" y="2997200"/>
            <a:ext cx="5689600" cy="1223963"/>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31913" y="115888"/>
            <a:ext cx="7313612" cy="1009650"/>
          </a:xfrm>
        </p:spPr>
        <p:txBody>
          <a:bodyPr/>
          <a:lstStyle/>
          <a:p>
            <a:pPr algn="ctr" eaLnBrk="1" hangingPunct="1"/>
            <a:r>
              <a:rPr lang="en-GB" smtClean="0"/>
              <a:t>Exemple : Racines d’un trinôme</a:t>
            </a:r>
          </a:p>
        </p:txBody>
      </p:sp>
      <p:pic>
        <p:nvPicPr>
          <p:cNvPr id="31747" name="Picture 8"/>
          <p:cNvPicPr>
            <a:picLocks noChangeAspect="1" noChangeArrowheads="1"/>
          </p:cNvPicPr>
          <p:nvPr/>
        </p:nvPicPr>
        <p:blipFill>
          <a:blip r:embed="rId3"/>
          <a:srcRect l="1941" t="15712" r="55716" b="45425"/>
          <a:stretch>
            <a:fillRect/>
          </a:stretch>
        </p:blipFill>
        <p:spPr bwMode="auto">
          <a:xfrm>
            <a:off x="1331913" y="1700213"/>
            <a:ext cx="7416800" cy="4862512"/>
          </a:xfrm>
          <a:prstGeom prst="rect">
            <a:avLst/>
          </a:prstGeom>
          <a:noFill/>
          <a:ln w="38100">
            <a:noFill/>
            <a:miter lim="800000"/>
            <a:headEnd/>
            <a:tailEnd/>
          </a:ln>
        </p:spPr>
      </p:pic>
      <p:sp>
        <p:nvSpPr>
          <p:cNvPr id="98314" name="AutoShape 10"/>
          <p:cNvSpPr>
            <a:spLocks noChangeArrowheads="1"/>
          </p:cNvSpPr>
          <p:nvPr/>
        </p:nvSpPr>
        <p:spPr bwMode="auto">
          <a:xfrm>
            <a:off x="6048375" y="1917700"/>
            <a:ext cx="3132138" cy="1871663"/>
          </a:xfrm>
          <a:prstGeom prst="irregularSeal1">
            <a:avLst/>
          </a:prstGeom>
          <a:solidFill>
            <a:schemeClr val="bg1"/>
          </a:solidFill>
          <a:ln w="38100">
            <a:solidFill>
              <a:srgbClr val="FF0000"/>
            </a:solidFill>
            <a:miter lim="800000"/>
            <a:headEnd/>
            <a:tailEnd/>
          </a:ln>
        </p:spPr>
        <p:txBody>
          <a:bodyPr wrap="none" anchor="ctr"/>
          <a:lstStyle/>
          <a:p>
            <a:pPr algn="ctr"/>
            <a:endParaRPr lang="en-GB"/>
          </a:p>
          <a:p>
            <a:pPr algn="ctr"/>
            <a:r>
              <a:rPr lang="en-GB" sz="1600">
                <a:solidFill>
                  <a:srgbClr val="FF0000"/>
                </a:solidFill>
              </a:rPr>
              <a:t>Tu ne diviseras pas </a:t>
            </a:r>
          </a:p>
          <a:p>
            <a:pPr algn="ctr"/>
            <a:r>
              <a:rPr lang="en-GB" sz="1600">
                <a:solidFill>
                  <a:srgbClr val="FF0000"/>
                </a:solidFill>
              </a:rPr>
              <a:t>par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ppt_w</p:attrName>
                                        </p:attrNameLst>
                                      </p:cBhvr>
                                      <p:tavLst>
                                        <p:tav tm="0">
                                          <p:val>
                                            <p:fltVal val="0"/>
                                          </p:val>
                                        </p:tav>
                                        <p:tav tm="100000">
                                          <p:val>
                                            <p:strVal val="#ppt_w"/>
                                          </p:val>
                                        </p:tav>
                                      </p:tavLst>
                                    </p:anim>
                                    <p:anim calcmode="lin" valueType="num">
                                      <p:cBhvr>
                                        <p:cTn id="8" dur="1000" fill="hold"/>
                                        <p:tgtEl>
                                          <p:spTgt spid="98314"/>
                                        </p:tgtEl>
                                        <p:attrNameLst>
                                          <p:attrName>ppt_h</p:attrName>
                                        </p:attrNameLst>
                                      </p:cBhvr>
                                      <p:tavLst>
                                        <p:tav tm="0">
                                          <p:val>
                                            <p:fltVal val="0"/>
                                          </p:val>
                                        </p:tav>
                                        <p:tav tm="100000">
                                          <p:val>
                                            <p:strVal val="#ppt_h"/>
                                          </p:val>
                                        </p:tav>
                                      </p:tavLst>
                                    </p:anim>
                                    <p:anim calcmode="lin" valueType="num">
                                      <p:cBhvr>
                                        <p:cTn id="9" dur="1000" fill="hold"/>
                                        <p:tgtEl>
                                          <p:spTgt spid="98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30388" y="301625"/>
            <a:ext cx="7313612" cy="1143000"/>
          </a:xfrm>
        </p:spPr>
        <p:txBody>
          <a:bodyPr/>
          <a:lstStyle/>
          <a:p>
            <a:pPr algn="ctr" eaLnBrk="1" hangingPunct="1"/>
            <a:r>
              <a:rPr lang="en-GB" smtClean="0"/>
              <a:t>Tcl par l’exemple …</a:t>
            </a:r>
          </a:p>
        </p:txBody>
      </p:sp>
      <p:pic>
        <p:nvPicPr>
          <p:cNvPr id="32771" name="Picture 7"/>
          <p:cNvPicPr>
            <a:picLocks noChangeAspect="1" noChangeArrowheads="1"/>
          </p:cNvPicPr>
          <p:nvPr/>
        </p:nvPicPr>
        <p:blipFill>
          <a:blip r:embed="rId3"/>
          <a:srcRect l="2228" t="21474" r="38602" b="5759"/>
          <a:stretch>
            <a:fillRect/>
          </a:stretch>
        </p:blipFill>
        <p:spPr bwMode="auto">
          <a:xfrm>
            <a:off x="1189038" y="187325"/>
            <a:ext cx="7704137" cy="6767513"/>
          </a:xfrm>
          <a:prstGeom prst="rect">
            <a:avLst/>
          </a:prstGeom>
          <a:noFill/>
          <a:ln w="38100">
            <a:noFill/>
            <a:miter lim="800000"/>
            <a:headEnd/>
            <a:tailEnd/>
          </a:ln>
        </p:spPr>
      </p:pic>
      <p:sp>
        <p:nvSpPr>
          <p:cNvPr id="99333" name="Rectangle 5"/>
          <p:cNvSpPr>
            <a:spLocks noChangeArrowheads="1"/>
          </p:cNvSpPr>
          <p:nvPr/>
        </p:nvSpPr>
        <p:spPr bwMode="auto">
          <a:xfrm>
            <a:off x="1981200" y="620713"/>
            <a:ext cx="6046788" cy="2087562"/>
          </a:xfrm>
          <a:prstGeom prst="rect">
            <a:avLst/>
          </a:prstGeom>
          <a:noFill/>
          <a:ln w="38100">
            <a:solidFill>
              <a:srgbClr val="99CCCC"/>
            </a:solidFill>
            <a:miter lim="800000"/>
            <a:headEnd/>
            <a:tailEnd/>
          </a:ln>
        </p:spPr>
        <p:txBody>
          <a:bodyPr wrap="none" anchor="ctr"/>
          <a:lstStyle/>
          <a:p>
            <a:endParaRPr lang="fr-FR"/>
          </a:p>
        </p:txBody>
      </p:sp>
      <p:sp>
        <p:nvSpPr>
          <p:cNvPr id="99334" name="Rectangle 6"/>
          <p:cNvSpPr>
            <a:spLocks noChangeArrowheads="1"/>
          </p:cNvSpPr>
          <p:nvPr/>
        </p:nvSpPr>
        <p:spPr bwMode="auto">
          <a:xfrm>
            <a:off x="2339975" y="836613"/>
            <a:ext cx="5545138" cy="1008062"/>
          </a:xfrm>
          <a:prstGeom prst="rect">
            <a:avLst/>
          </a:prstGeom>
          <a:noFill/>
          <a:ln w="38100">
            <a:solidFill>
              <a:srgbClr val="99CCCC"/>
            </a:solidFill>
            <a:miter lim="800000"/>
            <a:headEnd/>
            <a:tailEnd/>
          </a:ln>
        </p:spPr>
        <p:txBody>
          <a:bodyPr wrap="none" anchor="ctr"/>
          <a:lstStyle/>
          <a:p>
            <a:endParaRPr lang="fr-FR"/>
          </a:p>
        </p:txBody>
      </p:sp>
      <p:pic>
        <p:nvPicPr>
          <p:cNvPr id="99336" name="Picture 8"/>
          <p:cNvPicPr>
            <a:picLocks noChangeAspect="1" noChangeArrowheads="1"/>
          </p:cNvPicPr>
          <p:nvPr/>
        </p:nvPicPr>
        <p:blipFill>
          <a:blip r:embed="rId4"/>
          <a:srcRect/>
          <a:stretch>
            <a:fillRect/>
          </a:stretch>
        </p:blipFill>
        <p:spPr bwMode="auto">
          <a:xfrm>
            <a:off x="4643438" y="4941888"/>
            <a:ext cx="4092575" cy="17986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99336"/>
                                        </p:tgtEl>
                                        <p:attrNameLst>
                                          <p:attrName>style.visibility</p:attrName>
                                        </p:attrNameLst>
                                      </p:cBhvr>
                                      <p:to>
                                        <p:strVal val="visible"/>
                                      </p:to>
                                    </p:set>
                                    <p:anim calcmode="lin" valueType="num">
                                      <p:cBhvr>
                                        <p:cTn id="13" dur="1000" fill="hold"/>
                                        <p:tgtEl>
                                          <p:spTgt spid="99336"/>
                                        </p:tgtEl>
                                        <p:attrNameLst>
                                          <p:attrName>ppt_w</p:attrName>
                                        </p:attrNameLst>
                                      </p:cBhvr>
                                      <p:tavLst>
                                        <p:tav tm="0">
                                          <p:val>
                                            <p:fltVal val="0"/>
                                          </p:val>
                                        </p:tav>
                                        <p:tav tm="100000">
                                          <p:val>
                                            <p:strVal val="#ppt_w"/>
                                          </p:val>
                                        </p:tav>
                                      </p:tavLst>
                                    </p:anim>
                                    <p:anim calcmode="lin" valueType="num">
                                      <p:cBhvr>
                                        <p:cTn id="14" dur="1000" fill="hold"/>
                                        <p:tgtEl>
                                          <p:spTgt spid="99336"/>
                                        </p:tgtEl>
                                        <p:attrNameLst>
                                          <p:attrName>ppt_h</p:attrName>
                                        </p:attrNameLst>
                                      </p:cBhvr>
                                      <p:tavLst>
                                        <p:tav tm="0">
                                          <p:val>
                                            <p:fltVal val="0"/>
                                          </p:val>
                                        </p:tav>
                                        <p:tav tm="100000">
                                          <p:val>
                                            <p:strVal val="#ppt_h"/>
                                          </p:val>
                                        </p:tav>
                                      </p:tavLst>
                                    </p:anim>
                                    <p:anim calcmode="lin" valueType="num">
                                      <p:cBhvr>
                                        <p:cTn id="15" dur="1000" fill="hold"/>
                                        <p:tgtEl>
                                          <p:spTgt spid="9933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93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Attention aux cas indéterminés !</a:t>
            </a:r>
          </a:p>
        </p:txBody>
      </p:sp>
      <p:pic>
        <p:nvPicPr>
          <p:cNvPr id="33795" name="Picture 7"/>
          <p:cNvPicPr>
            <a:picLocks noChangeAspect="1" noChangeArrowheads="1"/>
          </p:cNvPicPr>
          <p:nvPr/>
        </p:nvPicPr>
        <p:blipFill>
          <a:blip r:embed="rId3"/>
          <a:srcRect l="3830" t="20647" r="14584" b="24313"/>
          <a:stretch>
            <a:fillRect/>
          </a:stretch>
        </p:blipFill>
        <p:spPr bwMode="auto">
          <a:xfrm>
            <a:off x="971550" y="1768475"/>
            <a:ext cx="7777163" cy="410845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481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482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482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482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482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482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482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482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482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482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482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483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483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483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483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483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483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483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0853" name="Rectangle 21"/>
          <p:cNvSpPr>
            <a:spLocks noChangeArrowheads="1"/>
          </p:cNvSpPr>
          <p:nvPr/>
        </p:nvSpPr>
        <p:spPr bwMode="auto">
          <a:xfrm>
            <a:off x="5348288" y="4221163"/>
            <a:ext cx="792162" cy="287337"/>
          </a:xfrm>
          <a:prstGeom prst="rect">
            <a:avLst/>
          </a:prstGeom>
          <a:noFill/>
          <a:ln w="15875">
            <a:solidFill>
              <a:srgbClr val="FF0000"/>
            </a:solidFill>
            <a:miter lim="800000"/>
            <a:headEnd/>
            <a:tailEnd/>
          </a:ln>
        </p:spPr>
        <p:txBody>
          <a:bodyPr wrap="none" anchor="ctr"/>
          <a:lstStyle/>
          <a:p>
            <a:endParaRPr lang="fr-FR"/>
          </a:p>
        </p:txBody>
      </p:sp>
      <p:sp>
        <p:nvSpPr>
          <p:cNvPr id="120854" name="Rectangle 22"/>
          <p:cNvSpPr>
            <a:spLocks noChangeArrowheads="1"/>
          </p:cNvSpPr>
          <p:nvPr/>
        </p:nvSpPr>
        <p:spPr bwMode="auto">
          <a:xfrm>
            <a:off x="7435850" y="1749425"/>
            <a:ext cx="792163" cy="287338"/>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3" grpId="0" animBg="1"/>
      <p:bldP spid="1208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Texte et </a:t>
            </a:r>
            <a:r>
              <a:rPr lang="fr-FR" dirty="0" err="1" smtClean="0"/>
              <a:t>quotes</a:t>
            </a:r>
            <a:endParaRPr lang="fr-FR" dirty="0"/>
          </a:p>
        </p:txBody>
      </p:sp>
      <p:sp>
        <p:nvSpPr>
          <p:cNvPr id="3" name="Espace réservé du contenu 2"/>
          <p:cNvSpPr>
            <a:spLocks noGrp="1"/>
          </p:cNvSpPr>
          <p:nvPr>
            <p:ph idx="1"/>
          </p:nvPr>
        </p:nvSpPr>
        <p:spPr>
          <a:xfrm>
            <a:off x="1115616" y="1772816"/>
            <a:ext cx="7640017" cy="4824536"/>
          </a:xfrm>
        </p:spPr>
        <p:txBody>
          <a:bodyPr/>
          <a:lstStyle/>
          <a:p>
            <a:r>
              <a:rPr lang="fr-FR" dirty="0" smtClean="0"/>
              <a:t>Il neige beaucoup contient 17 lettres</a:t>
            </a:r>
          </a:p>
          <a:p>
            <a:r>
              <a:rPr lang="fr-FR" dirty="0" smtClean="0"/>
              <a:t>La boîte jaune contient 14 lettres</a:t>
            </a:r>
          </a:p>
          <a:p>
            <a:r>
              <a:rPr lang="fr-FR" i="1" dirty="0" smtClean="0"/>
              <a:t>La boîte jaune</a:t>
            </a:r>
            <a:r>
              <a:rPr lang="fr-FR" dirty="0" smtClean="0"/>
              <a:t> contient 14 lettres</a:t>
            </a:r>
          </a:p>
          <a:p>
            <a:r>
              <a:rPr lang="fr-FR" dirty="0" smtClean="0"/>
              <a:t>"La boîte jaune" contient 14 lettres</a:t>
            </a:r>
          </a:p>
          <a:p>
            <a:r>
              <a:rPr lang="fr-FR" dirty="0"/>
              <a:t>'</a:t>
            </a:r>
            <a:r>
              <a:rPr lang="fr-FR" dirty="0" smtClean="0"/>
              <a:t>La </a:t>
            </a:r>
            <a:r>
              <a:rPr lang="fr-FR" dirty="0"/>
              <a:t>boîte </a:t>
            </a:r>
            <a:r>
              <a:rPr lang="fr-FR" dirty="0" smtClean="0"/>
              <a:t>jaune</a:t>
            </a:r>
            <a:r>
              <a:rPr lang="fr-FR" dirty="0"/>
              <a:t>'</a:t>
            </a:r>
            <a:r>
              <a:rPr lang="fr-FR" dirty="0" smtClean="0"/>
              <a:t> </a:t>
            </a:r>
            <a:r>
              <a:rPr lang="fr-FR" dirty="0"/>
              <a:t>contient 14 </a:t>
            </a:r>
            <a:r>
              <a:rPr lang="fr-FR" dirty="0" smtClean="0"/>
              <a:t>lettres</a:t>
            </a:r>
          </a:p>
          <a:p>
            <a:r>
              <a:rPr lang="fr-FR" dirty="0" smtClean="0"/>
              <a:t>'L'été indien' </a:t>
            </a:r>
            <a:r>
              <a:rPr lang="fr-FR" dirty="0"/>
              <a:t>contient </a:t>
            </a:r>
            <a:r>
              <a:rPr lang="fr-FR" dirty="0" smtClean="0"/>
              <a:t>12 lettres</a:t>
            </a:r>
          </a:p>
          <a:p>
            <a:r>
              <a:rPr lang="fr-FR" dirty="0" smtClean="0"/>
              <a:t>'L</a:t>
            </a:r>
            <a:r>
              <a:rPr lang="fr-FR" dirty="0"/>
              <a:t>'</a:t>
            </a:r>
            <a:r>
              <a:rPr lang="fr-FR" dirty="0" smtClean="0"/>
              <a:t>'été </a:t>
            </a:r>
            <a:r>
              <a:rPr lang="fr-FR" dirty="0"/>
              <a:t>indien' contient 12 lettres</a:t>
            </a:r>
          </a:p>
          <a:p>
            <a:r>
              <a:rPr lang="fr-FR" dirty="0" smtClean="0"/>
              <a:t>'L\'été </a:t>
            </a:r>
            <a:r>
              <a:rPr lang="fr-FR" dirty="0"/>
              <a:t>indien' contient 12 lettres</a:t>
            </a:r>
          </a:p>
          <a:p>
            <a:endParaRPr lang="fr-FR" dirty="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1071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algn="ctr" eaLnBrk="1" hangingPunct="1"/>
            <a:r>
              <a:rPr lang="fr-FR" sz="3200" smtClean="0"/>
              <a:t>Transmission des arguments </a:t>
            </a:r>
            <a:br>
              <a:rPr lang="fr-FR" sz="3200" smtClean="0"/>
            </a:br>
            <a:r>
              <a:rPr lang="fr-FR" sz="3200" smtClean="0"/>
              <a:t>à une fonction</a:t>
            </a:r>
          </a:p>
        </p:txBody>
      </p:sp>
      <p:sp>
        <p:nvSpPr>
          <p:cNvPr id="35843" name="Rectangle 3"/>
          <p:cNvSpPr>
            <a:spLocks noGrp="1" noChangeArrowheads="1"/>
          </p:cNvSpPr>
          <p:nvPr>
            <p:ph type="body" idx="1"/>
          </p:nvPr>
        </p:nvSpPr>
        <p:spPr>
          <a:xfrm>
            <a:off x="971550" y="1628775"/>
            <a:ext cx="7993063" cy="4876800"/>
          </a:xfrm>
        </p:spPr>
        <p:txBody>
          <a:bodyPr/>
          <a:lstStyle/>
          <a:p>
            <a:pPr eaLnBrk="1" hangingPunct="1"/>
            <a:r>
              <a:rPr lang="fr-FR" sz="2000" dirty="0" smtClean="0"/>
              <a:t>Transmission des </a:t>
            </a:r>
            <a:r>
              <a:rPr lang="fr-FR" sz="2000" dirty="0" smtClean="0"/>
              <a:t>arguments par </a:t>
            </a:r>
            <a:r>
              <a:rPr lang="fr-FR" sz="2000" dirty="0" smtClean="0"/>
              <a:t>valeur </a:t>
            </a:r>
            <a:r>
              <a:rPr lang="fr-FR" sz="2000" dirty="0" smtClean="0"/>
              <a:t>(</a:t>
            </a:r>
            <a:r>
              <a:rPr lang="fr-FR" sz="2000" b="1" dirty="0" smtClean="0"/>
              <a:t>non</a:t>
            </a:r>
            <a:r>
              <a:rPr lang="fr-FR" sz="2000" dirty="0" smtClean="0"/>
              <a:t> modifiables)</a:t>
            </a:r>
            <a:endParaRPr lang="fr-FR" sz="2000" dirty="0" smtClean="0"/>
          </a:p>
          <a:p>
            <a:pPr lvl="1" eaLnBrk="1" hangingPunct="1"/>
            <a:r>
              <a:rPr lang="fr-FR" sz="2000" dirty="0" smtClean="0">
                <a:latin typeface="Courier New" pitchFamily="49" charset="0"/>
              </a:rPr>
              <a:t>Moyenne $X 25</a:t>
            </a:r>
            <a:endParaRPr lang="fr-FR" sz="2000" dirty="0" smtClean="0"/>
          </a:p>
          <a:p>
            <a:pPr lvl="2" eaLnBrk="1" hangingPunct="1"/>
            <a:r>
              <a:rPr lang="fr-FR" sz="2000" dirty="0" smtClean="0"/>
              <a:t>une variable avec $  ou une </a:t>
            </a:r>
            <a:r>
              <a:rPr lang="fr-FR" sz="2000" dirty="0" smtClean="0"/>
              <a:t>constante</a:t>
            </a:r>
          </a:p>
          <a:p>
            <a:pPr lvl="2" eaLnBrk="1" hangingPunct="1"/>
            <a:endParaRPr lang="fr-FR" sz="2000" dirty="0" smtClean="0"/>
          </a:p>
          <a:p>
            <a:pPr lvl="0" eaLnBrk="1" hangingPunct="1">
              <a:buClr>
                <a:srgbClr val="006666"/>
              </a:buClr>
            </a:pPr>
            <a:r>
              <a:rPr lang="fr-FR" sz="2000" dirty="0">
                <a:solidFill>
                  <a:srgbClr val="000000"/>
                </a:solidFill>
              </a:rPr>
              <a:t>Transmission des arguments par </a:t>
            </a:r>
            <a:r>
              <a:rPr lang="fr-FR" sz="2000" dirty="0" smtClean="0">
                <a:solidFill>
                  <a:srgbClr val="000000"/>
                </a:solidFill>
              </a:rPr>
              <a:t>référence (</a:t>
            </a:r>
            <a:r>
              <a:rPr lang="fr-FR" sz="2000" b="1" dirty="0" smtClean="0">
                <a:solidFill>
                  <a:srgbClr val="000000"/>
                </a:solidFill>
              </a:rPr>
              <a:t>modifiables</a:t>
            </a:r>
            <a:r>
              <a:rPr lang="fr-FR" sz="2000" dirty="0">
                <a:solidFill>
                  <a:srgbClr val="000000"/>
                </a:solidFill>
              </a:rPr>
              <a:t>)</a:t>
            </a:r>
          </a:p>
          <a:p>
            <a:pPr lvl="1" eaLnBrk="1" hangingPunct="1"/>
            <a:r>
              <a:rPr lang="fr-FR" sz="2000" dirty="0" smtClean="0">
                <a:latin typeface="Courier New" pitchFamily="49" charset="0"/>
              </a:rPr>
              <a:t>Sommons </a:t>
            </a:r>
            <a:r>
              <a:rPr lang="fr-FR" sz="2000" dirty="0" smtClean="0">
                <a:latin typeface="Courier New" pitchFamily="49" charset="0"/>
              </a:rPr>
              <a:t>$X 78 Total</a:t>
            </a:r>
            <a:endParaRPr lang="fr-FR" sz="2000" dirty="0" smtClean="0"/>
          </a:p>
          <a:p>
            <a:pPr lvl="2" eaLnBrk="1" hangingPunct="1"/>
            <a:r>
              <a:rPr lang="fr-FR" sz="2000" dirty="0" smtClean="0"/>
              <a:t>la procédure reçoit la valeur de </a:t>
            </a:r>
            <a:r>
              <a:rPr lang="fr-FR" sz="2000" dirty="0" smtClean="0">
                <a:latin typeface="Courier New" pitchFamily="49" charset="0"/>
                <a:cs typeface="Courier New" pitchFamily="49" charset="0"/>
              </a:rPr>
              <a:t>X</a:t>
            </a:r>
            <a:r>
              <a:rPr lang="fr-FR" sz="2000" dirty="0" smtClean="0"/>
              <a:t> (car </a:t>
            </a:r>
            <a:r>
              <a:rPr lang="fr-FR" sz="2000" dirty="0" smtClean="0">
                <a:latin typeface="Courier New" pitchFamily="49" charset="0"/>
                <a:cs typeface="Courier New" pitchFamily="49" charset="0"/>
              </a:rPr>
              <a:t>$X</a:t>
            </a:r>
            <a:r>
              <a:rPr lang="fr-FR" sz="2000" dirty="0" smtClean="0"/>
              <a:t>), le nombre </a:t>
            </a:r>
            <a:r>
              <a:rPr lang="fr-FR" sz="2000" dirty="0" smtClean="0">
                <a:latin typeface="Courier New" pitchFamily="49" charset="0"/>
                <a:cs typeface="Courier New" pitchFamily="49" charset="0"/>
              </a:rPr>
              <a:t>78</a:t>
            </a:r>
            <a:r>
              <a:rPr lang="fr-FR" sz="2000" dirty="0" smtClean="0"/>
              <a:t> et la chaîne de caractères </a:t>
            </a:r>
            <a:r>
              <a:rPr lang="fr-FR" sz="2000" dirty="0" smtClean="0">
                <a:latin typeface="Courier New" pitchFamily="49" charset="0"/>
                <a:cs typeface="Courier New" pitchFamily="49" charset="0"/>
              </a:rPr>
              <a:t>Total</a:t>
            </a:r>
            <a:r>
              <a:rPr lang="fr-FR" sz="2000" dirty="0" smtClean="0"/>
              <a:t> </a:t>
            </a:r>
          </a:p>
          <a:p>
            <a:pPr lvl="1" eaLnBrk="1" hangingPunct="1"/>
            <a:endParaRPr lang="fr-FR" sz="1600" dirty="0" smtClean="0"/>
          </a:p>
          <a:p>
            <a:pPr lvl="1" eaLnBrk="1" hangingPunct="1"/>
            <a:r>
              <a:rPr lang="fr-FR" sz="1600" dirty="0" smtClean="0"/>
              <a:t>Attention </a:t>
            </a:r>
            <a:r>
              <a:rPr lang="fr-FR" sz="1600" dirty="0" smtClean="0"/>
              <a:t>: la procédure reçoit la chaîne </a:t>
            </a:r>
            <a:r>
              <a:rPr lang="fr-FR" sz="1600" dirty="0" smtClean="0">
                <a:latin typeface="Courier New" pitchFamily="49" charset="0"/>
              </a:rPr>
              <a:t>Total</a:t>
            </a:r>
            <a:r>
              <a:rPr lang="fr-FR" sz="1600" dirty="0" smtClean="0"/>
              <a:t> (pas de </a:t>
            </a:r>
            <a:r>
              <a:rPr lang="fr-FR" sz="1600" dirty="0" smtClean="0">
                <a:latin typeface="Courier New" pitchFamily="49" charset="0"/>
                <a:cs typeface="Courier New" pitchFamily="49" charset="0"/>
              </a:rPr>
              <a:t>$</a:t>
            </a:r>
            <a:r>
              <a:rPr lang="fr-FR" sz="1600" dirty="0" smtClean="0"/>
              <a:t>) </a:t>
            </a:r>
            <a:r>
              <a:rPr lang="fr-FR" sz="1600" dirty="0" smtClean="0"/>
              <a:t>et</a:t>
            </a:r>
            <a:r>
              <a:rPr lang="fr-FR" sz="1600" dirty="0" smtClean="0"/>
              <a:t>, par un mécanisme spécial (</a:t>
            </a:r>
            <a:r>
              <a:rPr lang="fr-FR" sz="1600" dirty="0" err="1" smtClean="0">
                <a:latin typeface="Courier New" pitchFamily="49" charset="0"/>
                <a:cs typeface="Courier New" pitchFamily="49" charset="0"/>
              </a:rPr>
              <a:t>upvar</a:t>
            </a:r>
            <a:r>
              <a:rPr lang="fr-FR" sz="1600" dirty="0" smtClean="0">
                <a:latin typeface="Courier New" pitchFamily="49" charset="0"/>
                <a:cs typeface="Courier New" pitchFamily="49" charset="0"/>
              </a:rPr>
              <a:t> $</a:t>
            </a:r>
            <a:r>
              <a:rPr lang="fr-FR" sz="1600" dirty="0" err="1" smtClean="0">
                <a:latin typeface="Courier New" pitchFamily="49" charset="0"/>
                <a:cs typeface="Courier New" pitchFamily="49" charset="0"/>
              </a:rPr>
              <a:t>aZ</a:t>
            </a:r>
            <a:r>
              <a:rPr lang="fr-FR" sz="1600" dirty="0" smtClean="0">
                <a:latin typeface="Courier New" pitchFamily="49" charset="0"/>
                <a:cs typeface="Courier New" pitchFamily="49" charset="0"/>
              </a:rPr>
              <a:t> Z</a:t>
            </a:r>
            <a:r>
              <a:rPr lang="fr-FR" sz="1600" dirty="0" smtClean="0"/>
              <a:t>) elle sait que c’est l’adresse d’une variable du programme appelant et de ce fait peut changer la valeur de la variable </a:t>
            </a:r>
            <a:r>
              <a:rPr lang="fr-FR" sz="1600" dirty="0" smtClean="0">
                <a:latin typeface="Courier New" pitchFamily="49" charset="0"/>
                <a:cs typeface="Courier New" pitchFamily="49" charset="0"/>
              </a:rPr>
              <a:t>Total</a:t>
            </a:r>
          </a:p>
          <a:p>
            <a:pPr eaLnBrk="1" hangingPunct="1">
              <a:buFont typeface="Wingdings" pitchFamily="2" charset="2"/>
              <a:buNone/>
            </a:pPr>
            <a:endParaRPr lang="fr-FR" sz="2800" dirty="0" smtClean="0"/>
          </a:p>
          <a:p>
            <a:pPr lvl="1" eaLnBrk="1" hangingPunct="1">
              <a:buFont typeface="Wingdings" pitchFamily="2" charset="2"/>
              <a:buNone/>
            </a:pPr>
            <a:endParaRPr lang="fr-FR" sz="2400" dirty="0" smtClean="0"/>
          </a:p>
          <a:p>
            <a:pPr lvl="2" eaLnBrk="1" hangingPunct="1">
              <a:buFont typeface="Wingdings" pitchFamily="2" charset="2"/>
              <a:buNone/>
            </a:pPr>
            <a:endParaRPr lang="fr-FR"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lgn="ctr" eaLnBrk="1" hangingPunct="1"/>
            <a:r>
              <a:rPr lang="fr-FR" sz="3200" b="1" smtClean="0">
                <a:latin typeface="Courier New" pitchFamily="49" charset="0"/>
              </a:rPr>
              <a:t>Return</a:t>
            </a:r>
            <a:r>
              <a:rPr lang="fr-FR" sz="3200" smtClean="0"/>
              <a:t>  d’une procédure</a:t>
            </a:r>
            <a:br>
              <a:rPr lang="fr-FR" sz="3200" smtClean="0"/>
            </a:br>
            <a:r>
              <a:rPr lang="fr-FR" sz="1400" b="1" i="1" smtClean="0">
                <a:latin typeface="Verdana" pitchFamily="34" charset="0"/>
              </a:rPr>
              <a:t>Cas le plus courant et le plus facile</a:t>
            </a:r>
            <a:r>
              <a:rPr lang="fr-FR" sz="3200" b="1" smtClean="0">
                <a:latin typeface="Courier New" pitchFamily="49" charset="0"/>
              </a:rPr>
              <a:t> </a:t>
            </a:r>
          </a:p>
        </p:txBody>
      </p:sp>
      <p:sp>
        <p:nvSpPr>
          <p:cNvPr id="36867" name="Rectangle 3"/>
          <p:cNvSpPr>
            <a:spLocks noGrp="1" noChangeArrowheads="1"/>
          </p:cNvSpPr>
          <p:nvPr>
            <p:ph type="body" idx="1"/>
          </p:nvPr>
        </p:nvSpPr>
        <p:spPr>
          <a:xfrm>
            <a:off x="900113" y="1855788"/>
            <a:ext cx="8305800" cy="5029200"/>
          </a:xfrm>
        </p:spPr>
        <p:txBody>
          <a:bodyPr/>
          <a:lstStyle/>
          <a:p>
            <a:pPr eaLnBrk="1" hangingPunct="1"/>
            <a:r>
              <a:rPr lang="fr-FR" dirty="0" smtClean="0">
                <a:latin typeface="Courier New" pitchFamily="49" charset="0"/>
              </a:rPr>
              <a:t> </a:t>
            </a:r>
            <a:r>
              <a:rPr lang="fr-FR" sz="2400" b="1" dirty="0" smtClean="0">
                <a:latin typeface="Courier New" pitchFamily="49" charset="0"/>
              </a:rPr>
              <a:t>return</a:t>
            </a:r>
            <a:r>
              <a:rPr lang="fr-FR" dirty="0" smtClean="0">
                <a:latin typeface="Courier New" pitchFamily="49" charset="0"/>
              </a:rPr>
              <a:t>        </a:t>
            </a:r>
            <a:r>
              <a:rPr lang="fr-FR" i="1" dirty="0" smtClean="0">
                <a:solidFill>
                  <a:schemeClr val="tx2"/>
                </a:solidFill>
                <a:latin typeface="Courier New" pitchFamily="49" charset="0"/>
              </a:rPr>
              <a:t>(</a:t>
            </a:r>
            <a:r>
              <a:rPr lang="fr-FR" i="1" dirty="0" smtClean="0">
                <a:solidFill>
                  <a:schemeClr val="tx2"/>
                </a:solidFill>
              </a:rPr>
              <a:t>retourne chaîne vide)</a:t>
            </a:r>
            <a:r>
              <a:rPr lang="fr-FR" dirty="0" smtClean="0">
                <a:latin typeface="Courier New" pitchFamily="49" charset="0"/>
              </a:rPr>
              <a:t> </a:t>
            </a:r>
          </a:p>
          <a:p>
            <a:pPr eaLnBrk="1" hangingPunct="1"/>
            <a:r>
              <a:rPr lang="fr-FR" dirty="0" smtClean="0">
                <a:latin typeface="Courier New" pitchFamily="49" charset="0"/>
              </a:rPr>
              <a:t> </a:t>
            </a:r>
            <a:r>
              <a:rPr lang="fr-FR" sz="2400" b="1" dirty="0" smtClean="0">
                <a:latin typeface="Courier New" pitchFamily="49" charset="0"/>
              </a:rPr>
              <a:t>return 1789</a:t>
            </a:r>
            <a:r>
              <a:rPr lang="fr-FR" dirty="0" smtClean="0"/>
              <a:t>           </a:t>
            </a:r>
            <a:r>
              <a:rPr lang="fr-FR" i="1" dirty="0" smtClean="0">
                <a:solidFill>
                  <a:schemeClr val="tx2"/>
                </a:solidFill>
              </a:rPr>
              <a:t>(retourne 1789)</a:t>
            </a:r>
          </a:p>
          <a:p>
            <a:pPr eaLnBrk="1" hangingPunct="1"/>
            <a:endParaRPr lang="fr-FR" sz="2100" b="1" dirty="0" smtClean="0">
              <a:solidFill>
                <a:schemeClr val="tx2"/>
              </a:solidFill>
              <a:latin typeface="Courier New" pitchFamily="49" charset="0"/>
            </a:endParaRPr>
          </a:p>
          <a:p>
            <a:pPr eaLnBrk="1" hangingPunct="1"/>
            <a:r>
              <a:rPr lang="fr-FR" sz="2100" b="1" dirty="0" smtClean="0">
                <a:latin typeface="Courier New" pitchFamily="49" charset="0"/>
              </a:rPr>
              <a:t>proc </a:t>
            </a:r>
            <a:r>
              <a:rPr lang="fr-FR" sz="2100" dirty="0" smtClean="0">
                <a:latin typeface="Courier New" pitchFamily="49" charset="0"/>
              </a:rPr>
              <a:t>Moyenne </a:t>
            </a:r>
            <a:r>
              <a:rPr lang="fr-FR" sz="2100" b="1" dirty="0" smtClean="0">
                <a:latin typeface="Courier New" pitchFamily="49" charset="0"/>
              </a:rPr>
              <a:t>{</a:t>
            </a:r>
            <a:r>
              <a:rPr lang="fr-FR" sz="2100" dirty="0" smtClean="0">
                <a:latin typeface="Courier New" pitchFamily="49" charset="0"/>
              </a:rPr>
              <a:t>A B</a:t>
            </a:r>
            <a:r>
              <a:rPr lang="fr-FR" sz="2100" b="1" dirty="0" smtClean="0">
                <a:latin typeface="Courier New" pitchFamily="49" charset="0"/>
              </a:rPr>
              <a:t>} { return [</a:t>
            </a:r>
            <a:r>
              <a:rPr lang="fr-FR" sz="2100" b="1" dirty="0" err="1" smtClean="0">
                <a:latin typeface="Courier New" pitchFamily="49" charset="0"/>
              </a:rPr>
              <a:t>expr</a:t>
            </a:r>
            <a:r>
              <a:rPr lang="fr-FR" sz="2100" dirty="0" smtClean="0">
                <a:latin typeface="Courier New" pitchFamily="49" charset="0"/>
              </a:rPr>
              <a:t> ($A+$B)/2</a:t>
            </a:r>
            <a:r>
              <a:rPr lang="fr-FR" sz="2100" b="1" dirty="0" smtClean="0">
                <a:latin typeface="Courier New" pitchFamily="49" charset="0"/>
              </a:rPr>
              <a:t>]}</a:t>
            </a:r>
            <a:endParaRPr lang="fr-FR" sz="2100" dirty="0" smtClean="0">
              <a:latin typeface="Courier New" pitchFamily="49" charset="0"/>
            </a:endParaRPr>
          </a:p>
          <a:p>
            <a:pPr lvl="1" eaLnBrk="1" hangingPunct="1"/>
            <a:r>
              <a:rPr lang="fr-FR" i="1" dirty="0" smtClean="0">
                <a:solidFill>
                  <a:schemeClr val="tx2"/>
                </a:solidFill>
              </a:rPr>
              <a:t>retourne la moyenne</a:t>
            </a:r>
            <a:endParaRPr lang="fr-FR" dirty="0" smtClean="0">
              <a:solidFill>
                <a:schemeClr val="tx2"/>
              </a:solidFill>
              <a:latin typeface="Courier New" pitchFamily="49" charset="0"/>
            </a:endParaRPr>
          </a:p>
          <a:p>
            <a:pPr eaLnBrk="1" hangingPunct="1"/>
            <a:endParaRPr lang="fr-FR" sz="2400" dirty="0" smtClean="0"/>
          </a:p>
          <a:p>
            <a:pPr eaLnBrk="1" hangingPunct="1"/>
            <a:r>
              <a:rPr lang="fr-FR" sz="2400" dirty="0" smtClean="0"/>
              <a:t>Que </a:t>
            </a:r>
            <a:r>
              <a:rPr lang="fr-FR" sz="2400" dirty="0" smtClean="0"/>
              <a:t>peut-on retourner  :</a:t>
            </a:r>
          </a:p>
          <a:p>
            <a:pPr lvl="1" eaLnBrk="1" hangingPunct="1"/>
            <a:r>
              <a:rPr lang="fr-FR" sz="2000" dirty="0" smtClean="0"/>
              <a:t>une valeur (chaîne ou nombre)</a:t>
            </a:r>
          </a:p>
          <a:p>
            <a:pPr lvl="1" eaLnBrk="1" hangingPunct="1"/>
            <a:r>
              <a:rPr lang="fr-FR" sz="2000" dirty="0" smtClean="0"/>
              <a:t>une liste de n ’importe quoi: valeurs ou listes</a:t>
            </a:r>
          </a:p>
          <a:p>
            <a:pPr lvl="1" eaLnBrk="1" hangingPunct="1"/>
            <a:r>
              <a:rPr lang="fr-FR" sz="2000" dirty="0" smtClean="0"/>
              <a:t> … mais pas de </a:t>
            </a:r>
            <a:r>
              <a:rPr lang="fr-FR" sz="2000" i="1" dirty="0" err="1" smtClean="0"/>
              <a:t>array</a:t>
            </a:r>
            <a:endParaRPr lang="fr-FR" sz="2000" dirty="0" smtClean="0">
              <a:latin typeface="Courier New" pitchFamily="49"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GB" sz="1800" i="1" smtClean="0"/>
              <a:t>Difficile</a:t>
            </a:r>
            <a:r>
              <a:rPr lang="en-GB" sz="3200" smtClean="0"/>
              <a:t/>
            </a:r>
            <a:br>
              <a:rPr lang="en-GB" sz="3200" smtClean="0"/>
            </a:br>
            <a:r>
              <a:rPr lang="en-GB" sz="3200" smtClean="0"/>
              <a:t> </a:t>
            </a:r>
            <a:r>
              <a:rPr lang="en-GB" sz="3200" i="1" smtClean="0"/>
              <a:t>return</a:t>
            </a:r>
            <a:r>
              <a:rPr lang="en-GB" sz="3200" smtClean="0"/>
              <a:t> et modification des arguments</a:t>
            </a:r>
            <a:br>
              <a:rPr lang="en-GB" sz="3200" smtClean="0"/>
            </a:br>
            <a:r>
              <a:rPr lang="en-GB" sz="3200" smtClean="0"/>
              <a:t> par les fonctions et procédures</a:t>
            </a:r>
          </a:p>
        </p:txBody>
      </p:sp>
      <p:pic>
        <p:nvPicPr>
          <p:cNvPr id="37891" name="Picture 6"/>
          <p:cNvPicPr>
            <a:picLocks noChangeAspect="1" noChangeArrowheads="1"/>
          </p:cNvPicPr>
          <p:nvPr/>
        </p:nvPicPr>
        <p:blipFill>
          <a:blip r:embed="rId3"/>
          <a:srcRect l="7913" t="26100" r="14961" b="10587"/>
          <a:stretch>
            <a:fillRect/>
          </a:stretch>
        </p:blipFill>
        <p:spPr bwMode="auto">
          <a:xfrm>
            <a:off x="2051050" y="1628775"/>
            <a:ext cx="5257800" cy="5067300"/>
          </a:xfrm>
          <a:prstGeom prst="rect">
            <a:avLst/>
          </a:prstGeom>
          <a:noFill/>
          <a:ln w="15875">
            <a:noFill/>
            <a:miter lim="800000"/>
            <a:headEnd/>
            <a:tailEnd/>
          </a:ln>
        </p:spPr>
      </p:pic>
      <p:sp>
        <p:nvSpPr>
          <p:cNvPr id="60423" name="Rectangle 7"/>
          <p:cNvSpPr>
            <a:spLocks noChangeArrowheads="1"/>
          </p:cNvSpPr>
          <p:nvPr/>
        </p:nvSpPr>
        <p:spPr bwMode="auto">
          <a:xfrm>
            <a:off x="2124075" y="5805488"/>
            <a:ext cx="5111750" cy="360362"/>
          </a:xfrm>
          <a:prstGeom prst="rect">
            <a:avLst/>
          </a:prstGeom>
          <a:noFill/>
          <a:ln w="15875">
            <a:solidFill>
              <a:srgbClr val="99CCCC"/>
            </a:solidFill>
            <a:miter lim="800000"/>
            <a:headEnd/>
            <a:tailEnd/>
          </a:ln>
        </p:spPr>
        <p:txBody>
          <a:bodyPr wrap="none" anchor="ctr"/>
          <a:lstStyle/>
          <a:p>
            <a:endParaRPr lang="fr-FR"/>
          </a:p>
        </p:txBody>
      </p:sp>
      <p:sp>
        <p:nvSpPr>
          <p:cNvPr id="60424" name="Rectangle 8"/>
          <p:cNvSpPr>
            <a:spLocks noChangeArrowheads="1"/>
          </p:cNvSpPr>
          <p:nvPr/>
        </p:nvSpPr>
        <p:spPr bwMode="auto">
          <a:xfrm>
            <a:off x="2124075" y="3068638"/>
            <a:ext cx="4032250" cy="360362"/>
          </a:xfrm>
          <a:prstGeom prst="rect">
            <a:avLst/>
          </a:prstGeom>
          <a:noFill/>
          <a:ln w="15875">
            <a:solidFill>
              <a:srgbClr val="99CCCC"/>
            </a:solidFill>
            <a:miter lim="800000"/>
            <a:headEnd/>
            <a:tailEnd/>
          </a:ln>
        </p:spPr>
        <p:txBody>
          <a:bodyPr wrap="none" anchor="ctr"/>
          <a:lstStyle/>
          <a:p>
            <a:endParaRPr lang="fr-FR"/>
          </a:p>
        </p:txBody>
      </p:sp>
      <p:sp>
        <p:nvSpPr>
          <p:cNvPr id="60425" name="Text Box 9"/>
          <p:cNvSpPr txBox="1">
            <a:spLocks noChangeArrowheads="1"/>
          </p:cNvSpPr>
          <p:nvPr/>
        </p:nvSpPr>
        <p:spPr bwMode="auto">
          <a:xfrm>
            <a:off x="7596188" y="2997200"/>
            <a:ext cx="893762" cy="366713"/>
          </a:xfrm>
          <a:prstGeom prst="rect">
            <a:avLst/>
          </a:prstGeom>
          <a:noFill/>
          <a:ln w="15875">
            <a:noFill/>
            <a:miter lim="800000"/>
            <a:headEnd/>
            <a:tailEnd/>
          </a:ln>
        </p:spPr>
        <p:txBody>
          <a:bodyPr wrap="none">
            <a:spAutoFit/>
          </a:bodyPr>
          <a:lstStyle/>
          <a:p>
            <a:r>
              <a:rPr lang="en-GB">
                <a:solidFill>
                  <a:srgbClr val="FF0000"/>
                </a:solidFill>
              </a:rPr>
              <a:t>return</a:t>
            </a:r>
          </a:p>
        </p:txBody>
      </p:sp>
      <p:sp>
        <p:nvSpPr>
          <p:cNvPr id="60426" name="Text Box 10"/>
          <p:cNvSpPr txBox="1">
            <a:spLocks noChangeArrowheads="1"/>
          </p:cNvSpPr>
          <p:nvPr/>
        </p:nvSpPr>
        <p:spPr bwMode="auto">
          <a:xfrm>
            <a:off x="7451725" y="4005263"/>
            <a:ext cx="1557338" cy="2289175"/>
          </a:xfrm>
          <a:prstGeom prst="rect">
            <a:avLst/>
          </a:prstGeom>
          <a:noFill/>
          <a:ln w="15875">
            <a:noFill/>
            <a:miter lim="800000"/>
            <a:headEnd/>
            <a:tailEnd/>
          </a:ln>
        </p:spPr>
        <p:txBody>
          <a:bodyPr>
            <a:spAutoFit/>
          </a:bodyPr>
          <a:lstStyle/>
          <a:p>
            <a:pPr algn="ctr"/>
            <a:r>
              <a:rPr lang="en-GB">
                <a:solidFill>
                  <a:srgbClr val="FF0000"/>
                </a:solidFill>
              </a:rPr>
              <a:t>Pas de valeur de retour</a:t>
            </a:r>
          </a:p>
          <a:p>
            <a:pPr algn="ctr"/>
            <a:r>
              <a:rPr lang="en-GB">
                <a:solidFill>
                  <a:srgbClr val="FF0000"/>
                </a:solidFill>
              </a:rPr>
              <a:t>pas de []</a:t>
            </a:r>
          </a:p>
          <a:p>
            <a:pPr algn="ctr"/>
            <a:r>
              <a:rPr lang="en-GB">
                <a:solidFill>
                  <a:srgbClr val="FF0000"/>
                </a:solidFill>
              </a:rPr>
              <a:t> mais </a:t>
            </a:r>
          </a:p>
          <a:p>
            <a:pPr algn="ctr"/>
            <a:endParaRPr lang="en-GB">
              <a:solidFill>
                <a:srgbClr val="FF0000"/>
              </a:solidFill>
            </a:endParaRPr>
          </a:p>
          <a:p>
            <a:pPr algn="ctr"/>
            <a:r>
              <a:rPr lang="en-GB">
                <a:solidFill>
                  <a:srgbClr val="FF0000"/>
                </a:solidFill>
              </a:rPr>
              <a:t>Modification</a:t>
            </a:r>
          </a:p>
          <a:p>
            <a:pPr algn="ctr"/>
            <a:r>
              <a:rPr lang="en-GB">
                <a:solidFill>
                  <a:srgbClr val="FF0000"/>
                </a:solidFill>
              </a:rPr>
              <a:t>de Total</a:t>
            </a:r>
          </a:p>
        </p:txBody>
      </p:sp>
      <p:sp>
        <p:nvSpPr>
          <p:cNvPr id="60428" name="Oval 12"/>
          <p:cNvSpPr>
            <a:spLocks noChangeArrowheads="1"/>
          </p:cNvSpPr>
          <p:nvPr/>
        </p:nvSpPr>
        <p:spPr bwMode="auto">
          <a:xfrm>
            <a:off x="4562475" y="5715000"/>
            <a:ext cx="1223963" cy="574675"/>
          </a:xfrm>
          <a:prstGeom prst="ellipse">
            <a:avLst/>
          </a:prstGeom>
          <a:noFill/>
          <a:ln w="15875">
            <a:solidFill>
              <a:srgbClr val="FF0000"/>
            </a:solidFill>
            <a:round/>
            <a:headEnd/>
            <a:tailEnd/>
          </a:ln>
        </p:spPr>
        <p:txBody>
          <a:bodyPr wrap="none" anchor="ctr"/>
          <a:lstStyle/>
          <a:p>
            <a:endParaRPr lang="fr-FR"/>
          </a:p>
        </p:txBody>
      </p:sp>
      <p:sp>
        <p:nvSpPr>
          <p:cNvPr id="60429" name="Oval 13"/>
          <p:cNvSpPr>
            <a:spLocks noChangeArrowheads="1"/>
          </p:cNvSpPr>
          <p:nvPr/>
        </p:nvSpPr>
        <p:spPr bwMode="auto">
          <a:xfrm>
            <a:off x="2771775" y="4418013"/>
            <a:ext cx="2447925" cy="431800"/>
          </a:xfrm>
          <a:prstGeom prst="ellipse">
            <a:avLst/>
          </a:prstGeom>
          <a:noFill/>
          <a:ln w="15875">
            <a:solidFill>
              <a:srgbClr val="FF0000"/>
            </a:solidFill>
            <a:round/>
            <a:headEnd/>
            <a:tailEnd/>
          </a:ln>
        </p:spPr>
        <p:txBody>
          <a:bodyPr wrap="none" anchor="ctr"/>
          <a:lstStyle/>
          <a:p>
            <a:endParaRPr lang="fr-FR"/>
          </a:p>
        </p:txBody>
      </p:sp>
      <p:sp>
        <p:nvSpPr>
          <p:cNvPr id="37898" name="Line 14"/>
          <p:cNvSpPr>
            <a:spLocks noChangeShapeType="1"/>
          </p:cNvSpPr>
          <p:nvPr/>
        </p:nvSpPr>
        <p:spPr bwMode="auto">
          <a:xfrm>
            <a:off x="395288" y="3933825"/>
            <a:ext cx="8280400" cy="0"/>
          </a:xfrm>
          <a:prstGeom prst="line">
            <a:avLst/>
          </a:prstGeom>
          <a:noFill/>
          <a:ln w="34925">
            <a:solidFill>
              <a:schemeClr val="tx1"/>
            </a:solidFill>
            <a:round/>
            <a:headEnd/>
            <a:tailEnd/>
          </a:ln>
        </p:spPr>
        <p:txBody>
          <a:bodyPr/>
          <a:lstStyle/>
          <a:p>
            <a:endParaRPr lang="fr-FR"/>
          </a:p>
        </p:txBody>
      </p:sp>
      <p:sp>
        <p:nvSpPr>
          <p:cNvPr id="35854" name="Oval 14"/>
          <p:cNvSpPr>
            <a:spLocks noChangeArrowheads="1"/>
          </p:cNvSpPr>
          <p:nvPr/>
        </p:nvSpPr>
        <p:spPr bwMode="auto">
          <a:xfrm>
            <a:off x="2771775" y="1989138"/>
            <a:ext cx="1655763" cy="503237"/>
          </a:xfrm>
          <a:prstGeom prst="ellipse">
            <a:avLst/>
          </a:prstGeom>
          <a:noFill/>
          <a:ln w="38100">
            <a:solidFill>
              <a:srgbClr val="FF0000"/>
            </a:solidFill>
            <a:round/>
            <a:headEnd/>
            <a:tailEnd/>
          </a:ln>
        </p:spPr>
        <p:txBody>
          <a:bodyPr wrap="none" anchor="ctr"/>
          <a:lstStyle/>
          <a:p>
            <a:endParaRPr lang="fr-FR"/>
          </a:p>
        </p:txBody>
      </p:sp>
      <p:sp>
        <p:nvSpPr>
          <p:cNvPr id="35855" name="Rectangle 15"/>
          <p:cNvSpPr>
            <a:spLocks noChangeArrowheads="1"/>
          </p:cNvSpPr>
          <p:nvPr/>
        </p:nvSpPr>
        <p:spPr bwMode="auto">
          <a:xfrm>
            <a:off x="2124075" y="1628775"/>
            <a:ext cx="5040313" cy="1152525"/>
          </a:xfrm>
          <a:prstGeom prst="rect">
            <a:avLst/>
          </a:prstGeom>
          <a:solidFill>
            <a:schemeClr val="bg1"/>
          </a:solidFill>
          <a:ln w="38100">
            <a:noFill/>
            <a:miter lim="800000"/>
            <a:headEnd/>
            <a:tailEnd/>
          </a:ln>
        </p:spPr>
        <p:txBody>
          <a:bodyPr wrap="none" anchor="ctr"/>
          <a:lstStyle/>
          <a:p>
            <a:endParaRPr lang="fr-FR"/>
          </a:p>
        </p:txBody>
      </p:sp>
      <p:sp>
        <p:nvSpPr>
          <p:cNvPr id="35856" name="Rectangle 16"/>
          <p:cNvSpPr>
            <a:spLocks noChangeArrowheads="1"/>
          </p:cNvSpPr>
          <p:nvPr/>
        </p:nvSpPr>
        <p:spPr bwMode="auto">
          <a:xfrm>
            <a:off x="2195513" y="4076700"/>
            <a:ext cx="5184775" cy="1439863"/>
          </a:xfrm>
          <a:prstGeom prst="rect">
            <a:avLst/>
          </a:prstGeom>
          <a:solidFill>
            <a:schemeClr val="bg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585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04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55"/>
                                        </p:tgtEl>
                                        <p:attrNameLst>
                                          <p:attrName>style.visibility</p:attrName>
                                        </p:attrNameLst>
                                      </p:cBhvr>
                                      <p:to>
                                        <p:strVal val="visible"/>
                                      </p:to>
                                    </p:set>
                                    <p:animEffect transition="in" filter="fade">
                                      <p:cBhvr>
                                        <p:cTn id="37" dur="2000"/>
                                        <p:tgtEl>
                                          <p:spTgt spid="358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56"/>
                                        </p:tgtEl>
                                        <p:attrNameLst>
                                          <p:attrName>style.visibility</p:attrName>
                                        </p:attrNameLst>
                                      </p:cBhvr>
                                      <p:to>
                                        <p:strVal val="visible"/>
                                      </p:to>
                                    </p:set>
                                    <p:animEffect transition="in" filter="fade">
                                      <p:cBhvr>
                                        <p:cTn id="40" dur="20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P spid="60425" grpId="0"/>
      <p:bldP spid="60426" grpId="0"/>
      <p:bldP spid="60428" grpId="0" animBg="1"/>
      <p:bldP spid="60429" grpId="0" animBg="1"/>
      <p:bldP spid="35854" grpId="0" animBg="1"/>
      <p:bldP spid="35854" grpId="1" animBg="1"/>
      <p:bldP spid="35855" grpId="0" animBg="1"/>
      <p:bldP spid="3585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4403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4403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4403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4403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4403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4404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4404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4404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4404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4404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4404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4404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4404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4404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4404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4405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4405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4405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4949" name="Rectangle 21"/>
          <p:cNvSpPr>
            <a:spLocks noChangeArrowheads="1"/>
          </p:cNvSpPr>
          <p:nvPr/>
        </p:nvSpPr>
        <p:spPr bwMode="auto">
          <a:xfrm>
            <a:off x="1258888" y="5316538"/>
            <a:ext cx="865187" cy="5762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0013" y="301625"/>
            <a:ext cx="7313612" cy="750888"/>
          </a:xfrm>
        </p:spPr>
        <p:txBody>
          <a:bodyPr/>
          <a:lstStyle/>
          <a:p>
            <a:pPr eaLnBrk="1" hangingPunct="1"/>
            <a:r>
              <a:rPr lang="fr-FR" sz="3200" i="1" smtClean="0"/>
              <a:t>regexp, regsub</a:t>
            </a:r>
            <a:r>
              <a:rPr lang="fr-FR" sz="3200" smtClean="0"/>
              <a:t>  Expressions régulières</a:t>
            </a:r>
          </a:p>
        </p:txBody>
      </p:sp>
      <p:sp>
        <p:nvSpPr>
          <p:cNvPr id="45059" name="Rectangle 3"/>
          <p:cNvSpPr>
            <a:spLocks noGrp="1" noChangeArrowheads="1"/>
          </p:cNvSpPr>
          <p:nvPr>
            <p:ph type="body" idx="1"/>
          </p:nvPr>
        </p:nvSpPr>
        <p:spPr>
          <a:xfrm>
            <a:off x="1370013" y="1827213"/>
            <a:ext cx="7523162" cy="4114800"/>
          </a:xfrm>
        </p:spPr>
        <p:txBody>
          <a:bodyPr/>
          <a:lstStyle/>
          <a:p>
            <a:pPr eaLnBrk="1" hangingPunct="1"/>
            <a:r>
              <a:rPr lang="fr-FR" sz="2400" smtClean="0"/>
              <a:t>un don du ciel</a:t>
            </a:r>
          </a:p>
          <a:p>
            <a:pPr eaLnBrk="1" hangingPunct="1"/>
            <a:r>
              <a:rPr lang="fr-FR" sz="2400" smtClean="0"/>
              <a:t>très simple pour des problèmes simples</a:t>
            </a:r>
          </a:p>
          <a:p>
            <a:pPr eaLnBrk="1" hangingPunct="1"/>
            <a:r>
              <a:rPr lang="fr-FR" sz="2400" smtClean="0"/>
              <a:t>simple pour le reste … quand on a compris !</a:t>
            </a:r>
          </a:p>
          <a:p>
            <a:pPr eaLnBrk="1" hangingPunct="1"/>
            <a:endParaRPr lang="fr-FR" sz="2400" smtClean="0"/>
          </a:p>
          <a:p>
            <a:pPr eaLnBrk="1" hangingPunct="1"/>
            <a:r>
              <a:rPr lang="fr-FR" sz="2400" smtClean="0"/>
              <a:t>vous ne pourrez plus vous en passer !</a:t>
            </a:r>
          </a:p>
          <a:p>
            <a:pPr eaLnBrk="1" hangingPunct="1"/>
            <a:endParaRPr lang="fr-FR" sz="2400" smtClean="0"/>
          </a:p>
          <a:p>
            <a:pPr algn="r" eaLnBrk="1" hangingPunct="1"/>
            <a:r>
              <a:rPr lang="fr-FR" smtClean="0"/>
              <a:t>… on y va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smtClean="0">
                <a:latin typeface="Courier New" pitchFamily="49" charset="0"/>
              </a:rPr>
              <a:t>regexp</a:t>
            </a:r>
          </a:p>
        </p:txBody>
      </p:sp>
      <p:sp>
        <p:nvSpPr>
          <p:cNvPr id="46083" name="Rectangle 3"/>
          <p:cNvSpPr>
            <a:spLocks noGrp="1" noChangeArrowheads="1"/>
          </p:cNvSpPr>
          <p:nvPr>
            <p:ph type="body" idx="1"/>
          </p:nvPr>
        </p:nvSpPr>
        <p:spPr/>
        <p:txBody>
          <a:bodyPr/>
          <a:lstStyle/>
          <a:p>
            <a:pPr eaLnBrk="1" hangingPunct="1"/>
            <a:r>
              <a:rPr lang="fr-FR" sz="2100" smtClean="0"/>
              <a:t>pour savoir si une sous-chaîne est dans une chaîne</a:t>
            </a:r>
          </a:p>
          <a:p>
            <a:pPr algn="ctr" eaLnBrk="1" hangingPunct="1">
              <a:buFont typeface="Wingdings" pitchFamily="2" charset="2"/>
              <a:buNone/>
            </a:pPr>
            <a:r>
              <a:rPr lang="fr-FR" sz="2100" smtClean="0">
                <a:latin typeface="Courier New" pitchFamily="49" charset="0"/>
              </a:rPr>
              <a:t>if {[regexp </a:t>
            </a:r>
            <a:r>
              <a:rPr lang="fr-FR" sz="2100" i="1" smtClean="0">
                <a:latin typeface="Courier New" pitchFamily="49" charset="0"/>
              </a:rPr>
              <a:t>Petit</a:t>
            </a:r>
            <a:r>
              <a:rPr lang="fr-FR" sz="2100" smtClean="0">
                <a:latin typeface="Courier New" pitchFamily="49" charset="0"/>
              </a:rPr>
              <a:t> </a:t>
            </a:r>
            <a:r>
              <a:rPr lang="fr-FR" sz="2100" i="1" smtClean="0">
                <a:latin typeface="Courier New" pitchFamily="49" charset="0"/>
              </a:rPr>
              <a:t>Grand</a:t>
            </a:r>
            <a:r>
              <a:rPr lang="fr-FR" sz="2100" smtClean="0">
                <a:latin typeface="Courier New" pitchFamily="49" charset="0"/>
              </a:rPr>
              <a:t>]} { </a:t>
            </a:r>
            <a:r>
              <a:rPr lang="fr-FR" sz="2100" i="1" smtClean="0">
                <a:latin typeface="Courier New" pitchFamily="49" charset="0"/>
              </a:rPr>
              <a:t>bloc</a:t>
            </a:r>
            <a:r>
              <a:rPr lang="fr-FR" sz="2100" smtClean="0">
                <a:latin typeface="Courier New" pitchFamily="49" charset="0"/>
              </a:rPr>
              <a:t> }</a:t>
            </a:r>
          </a:p>
          <a:p>
            <a:pPr algn="ctr" eaLnBrk="1" hangingPunct="1">
              <a:buFont typeface="Wingdings" pitchFamily="2" charset="2"/>
              <a:buNone/>
            </a:pPr>
            <a:endParaRPr lang="fr-FR" sz="2100" smtClean="0">
              <a:latin typeface="Courier New" pitchFamily="49" charset="0"/>
            </a:endParaRPr>
          </a:p>
          <a:p>
            <a:pPr algn="ctr" eaLnBrk="1" hangingPunct="1">
              <a:buFont typeface="Wingdings" pitchFamily="2" charset="2"/>
              <a:buNone/>
            </a:pPr>
            <a:r>
              <a:rPr lang="fr-FR" i="1" smtClean="0">
                <a:latin typeface="Courier New" pitchFamily="49" charset="0"/>
              </a:rPr>
              <a:t>Grand</a:t>
            </a:r>
            <a:r>
              <a:rPr lang="fr-FR" smtClean="0">
                <a:latin typeface="Courier New" pitchFamily="49" charset="0"/>
              </a:rPr>
              <a:t> </a:t>
            </a:r>
            <a:r>
              <a:rPr lang="fr-FR" smtClean="0"/>
              <a:t>est une chaîne de caractères</a:t>
            </a:r>
          </a:p>
          <a:p>
            <a:pPr algn="ctr" eaLnBrk="1" hangingPunct="1">
              <a:buFont typeface="Wingdings" pitchFamily="2" charset="2"/>
              <a:buNone/>
            </a:pPr>
            <a:r>
              <a:rPr lang="fr-FR" i="1" smtClean="0">
                <a:latin typeface="Courier New" pitchFamily="49" charset="0"/>
              </a:rPr>
              <a:t>Petit</a:t>
            </a:r>
            <a:r>
              <a:rPr lang="fr-FR" smtClean="0"/>
              <a:t> une expression régulière qui définit très précisément ce qu’on recherche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04813"/>
            <a:ext cx="7772400" cy="720725"/>
          </a:xfrm>
        </p:spPr>
        <p:txBody>
          <a:bodyPr/>
          <a:lstStyle/>
          <a:p>
            <a:pPr algn="ctr" eaLnBrk="1" hangingPunct="1"/>
            <a:r>
              <a:rPr lang="fr-FR" sz="2800" smtClean="0">
                <a:latin typeface="Courier New" pitchFamily="49" charset="0"/>
              </a:rPr>
              <a:t>regexp </a:t>
            </a:r>
            <a:r>
              <a:rPr lang="fr-FR" sz="2800" i="1" smtClean="0">
                <a:latin typeface="Courier New" pitchFamily="49" charset="0"/>
              </a:rPr>
              <a:t>Petit</a:t>
            </a:r>
            <a:r>
              <a:rPr lang="fr-FR" sz="2800" smtClean="0">
                <a:latin typeface="Courier New" pitchFamily="49" charset="0"/>
              </a:rPr>
              <a:t> </a:t>
            </a:r>
            <a:r>
              <a:rPr lang="fr-FR" sz="2800" i="1" smtClean="0">
                <a:latin typeface="Courier New" pitchFamily="49" charset="0"/>
              </a:rPr>
              <a:t>Grand</a:t>
            </a:r>
          </a:p>
        </p:txBody>
      </p:sp>
      <p:sp>
        <p:nvSpPr>
          <p:cNvPr id="47107" name="Rectangle 3"/>
          <p:cNvSpPr>
            <a:spLocks noGrp="1" noChangeArrowheads="1"/>
          </p:cNvSpPr>
          <p:nvPr>
            <p:ph type="body" idx="1"/>
          </p:nvPr>
        </p:nvSpPr>
        <p:spPr>
          <a:xfrm>
            <a:off x="1042988" y="1844675"/>
            <a:ext cx="8101012" cy="4105275"/>
          </a:xfrm>
        </p:spPr>
        <p:txBody>
          <a:bodyPr/>
          <a:lstStyle/>
          <a:p>
            <a:pPr eaLnBrk="1" hangingPunct="1"/>
            <a:r>
              <a:rPr lang="fr-FR" sz="2400" i="1" dirty="0" smtClean="0">
                <a:latin typeface="Courier New" pitchFamily="49" charset="0"/>
              </a:rPr>
              <a:t>Grand</a:t>
            </a:r>
            <a:r>
              <a:rPr lang="fr-FR" sz="2400" i="1" dirty="0" smtClean="0"/>
              <a:t> </a:t>
            </a:r>
            <a:r>
              <a:rPr lang="fr-FR" sz="2400" dirty="0" smtClean="0"/>
              <a:t>est une chaîne de caractères</a:t>
            </a:r>
          </a:p>
          <a:p>
            <a:pPr eaLnBrk="1" hangingPunct="1"/>
            <a:r>
              <a:rPr lang="fr-FR" sz="2400" i="1" dirty="0" smtClean="0">
                <a:latin typeface="Courier New" pitchFamily="49" charset="0"/>
              </a:rPr>
              <a:t>Petit </a:t>
            </a:r>
            <a:r>
              <a:rPr lang="fr-FR" sz="2400" dirty="0" smtClean="0"/>
              <a:t>est une expression régulière</a:t>
            </a:r>
          </a:p>
          <a:p>
            <a:pPr lvl="1" eaLnBrk="1" hangingPunct="1"/>
            <a:r>
              <a:rPr lang="fr-FR" sz="2400" dirty="0" smtClean="0"/>
              <a:t>une simple chaîne</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ATG $</a:t>
            </a:r>
            <a:r>
              <a:rPr lang="fr-FR" dirty="0" err="1" smtClean="0">
                <a:latin typeface="Courier New" pitchFamily="49" charset="0"/>
              </a:rPr>
              <a:t>Sequence</a:t>
            </a:r>
            <a:endParaRPr lang="fr-FR" sz="1800" i="1" dirty="0" smtClean="0"/>
          </a:p>
          <a:p>
            <a:pPr lvl="1" eaLnBrk="1" hangingPunct="1"/>
            <a:r>
              <a:rPr lang="fr-FR" sz="2400" dirty="0" smtClean="0"/>
              <a:t>ou, plus compliqué :</a:t>
            </a:r>
            <a:r>
              <a:rPr lang="fr-FR" dirty="0" smtClean="0"/>
              <a:t> </a:t>
            </a:r>
            <a:endParaRPr lang="fr-FR" dirty="0" smtClean="0">
              <a:latin typeface="Courier New" pitchFamily="49" charset="0"/>
            </a:endParaRP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{^R[a-z]+} $</a:t>
            </a:r>
            <a:r>
              <a:rPr lang="fr-FR" dirty="0" err="1" smtClean="0">
                <a:latin typeface="Courier New" pitchFamily="49" charset="0"/>
              </a:rPr>
              <a:t>Prenom</a:t>
            </a:r>
            <a:endParaRPr lang="fr-FR" dirty="0" smtClean="0">
              <a:latin typeface="Courier New" pitchFamily="49" charset="0"/>
            </a:endParaRPr>
          </a:p>
          <a:p>
            <a:pPr lvl="2" eaLnBrk="1" hangingPunct="1">
              <a:buFont typeface="Wingdings" pitchFamily="2" charset="2"/>
              <a:buNone/>
            </a:pPr>
            <a:r>
              <a:rPr lang="fr-FR" sz="1800" i="1" dirty="0" smtClean="0"/>
              <a:t>Commence par R suivi de 1 ou plusieurs lettres minuscules</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{(NP|NM)_[0-9]+$} $</a:t>
            </a:r>
            <a:r>
              <a:rPr lang="fr-FR" dirty="0" err="1" smtClean="0">
                <a:latin typeface="Courier New" pitchFamily="49" charset="0"/>
              </a:rPr>
              <a:t>AccessNumber</a:t>
            </a:r>
            <a:endParaRPr lang="fr-FR" dirty="0" smtClean="0">
              <a:latin typeface="Courier New" pitchFamily="49" charset="0"/>
            </a:endParaRPr>
          </a:p>
          <a:p>
            <a:pPr lvl="2" eaLnBrk="1" hangingPunct="1">
              <a:buFont typeface="Wingdings" pitchFamily="2" charset="2"/>
              <a:buNone/>
            </a:pPr>
            <a:r>
              <a:rPr lang="fr-FR" sz="1800" i="1" dirty="0" smtClean="0"/>
              <a:t>Contient NP ou NM suivi de _ et de 1 ou plusieurs chiffres en fin</a:t>
            </a:r>
          </a:p>
          <a:p>
            <a:pPr lvl="2" eaLnBrk="1" hangingPunct="1"/>
            <a:endParaRPr lang="fr-FR" dirty="0" smtClean="0"/>
          </a:p>
          <a:p>
            <a:pPr lvl="1" algn="ctr" eaLnBrk="1" hangingPunct="1">
              <a:buFont typeface="Wingdings" pitchFamily="2" charset="2"/>
              <a:buNone/>
            </a:pPr>
            <a:endParaRPr lang="fr-FR" sz="2400" i="1" dirty="0" smtClean="0"/>
          </a:p>
          <a:p>
            <a:pPr lvl="1" eaLnBrk="1" hangingPunct="1">
              <a:buFont typeface="Wingdings" pitchFamily="2" charset="2"/>
              <a:buNone/>
            </a:pPr>
            <a:endParaRPr lang="fr-FR" sz="2400" i="1" dirty="0" smtClean="0"/>
          </a:p>
        </p:txBody>
      </p:sp>
      <p:sp>
        <p:nvSpPr>
          <p:cNvPr id="47108" name="Text Box 7"/>
          <p:cNvSpPr txBox="1">
            <a:spLocks noChangeArrowheads="1"/>
          </p:cNvSpPr>
          <p:nvPr/>
        </p:nvSpPr>
        <p:spPr bwMode="auto">
          <a:xfrm>
            <a:off x="1760538" y="5876925"/>
            <a:ext cx="5332412" cy="641350"/>
          </a:xfrm>
          <a:prstGeom prst="rect">
            <a:avLst/>
          </a:prstGeom>
          <a:noFill/>
          <a:ln w="38100">
            <a:noFill/>
            <a:miter lim="800000"/>
            <a:headEnd/>
            <a:tailEnd/>
          </a:ln>
        </p:spPr>
        <p:txBody>
          <a:bodyPr wrap="none">
            <a:spAutoFit/>
          </a:bodyPr>
          <a:lstStyle/>
          <a:p>
            <a:pPr algn="ctr"/>
            <a:r>
              <a:rPr lang="fr-FR" i="1">
                <a:solidFill>
                  <a:schemeClr val="tx2"/>
                </a:solidFill>
              </a:rPr>
              <a:t>Là où ça se corse c ’est quand il faut mettre </a:t>
            </a:r>
          </a:p>
          <a:p>
            <a:pPr algn="ctr"/>
            <a:r>
              <a:rPr lang="fr-FR" i="1">
                <a:solidFill>
                  <a:schemeClr val="tx2"/>
                </a:solidFill>
              </a:rPr>
              <a:t>des [, des ], des $, des *, ou autres …</a:t>
            </a:r>
            <a:endParaRPr lang="en-GB" i="1">
              <a:solidFill>
                <a:schemeClr val="tx2"/>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smtClean="0">
                <a:latin typeface="Courier New" pitchFamily="49" charset="0"/>
              </a:rPr>
              <a:t>regexp</a:t>
            </a:r>
            <a:r>
              <a:rPr lang="fr-FR" smtClean="0"/>
              <a:t> : caractères </a:t>
            </a:r>
            <a:r>
              <a:rPr lang="fr-FR" i="1" smtClean="0"/>
              <a:t>backslashés</a:t>
            </a:r>
            <a:r>
              <a:rPr lang="fr-FR" smtClean="0"/>
              <a:t> </a:t>
            </a:r>
          </a:p>
        </p:txBody>
      </p:sp>
      <p:sp>
        <p:nvSpPr>
          <p:cNvPr id="48131" name="Rectangle 3"/>
          <p:cNvSpPr>
            <a:spLocks noGrp="1" noChangeArrowheads="1"/>
          </p:cNvSpPr>
          <p:nvPr>
            <p:ph type="body" idx="1"/>
          </p:nvPr>
        </p:nvSpPr>
        <p:spPr>
          <a:xfrm>
            <a:off x="1187450" y="1844675"/>
            <a:ext cx="7667625" cy="4114800"/>
          </a:xfrm>
        </p:spPr>
        <p:txBody>
          <a:bodyPr/>
          <a:lstStyle/>
          <a:p>
            <a:pPr eaLnBrk="1" hangingPunct="1"/>
            <a:r>
              <a:rPr lang="fr-FR" smtClean="0">
                <a:latin typeface="Courier New" pitchFamily="49" charset="0"/>
              </a:rPr>
              <a:t>\+*.,[]{}()-</a:t>
            </a:r>
            <a:r>
              <a:rPr lang="fr-FR" smtClean="0"/>
              <a:t> ont une signification spécifique. Les </a:t>
            </a:r>
            <a:r>
              <a:rPr lang="fr-FR" i="1" smtClean="0"/>
              <a:t>backslasher</a:t>
            </a:r>
            <a:r>
              <a:rPr lang="fr-FR" smtClean="0"/>
              <a:t> pour les utiliser tels quels : </a:t>
            </a:r>
          </a:p>
          <a:p>
            <a:pPr algn="ctr" eaLnBrk="1" hangingPunct="1">
              <a:buFont typeface="Wingdings" pitchFamily="2" charset="2"/>
              <a:buNone/>
            </a:pPr>
            <a:r>
              <a:rPr lang="fr-FR" smtClean="0">
                <a:latin typeface="Courier New" pitchFamily="49" charset="0"/>
              </a:rPr>
              <a:t>regexp {a\*x\+b} $Formule</a:t>
            </a:r>
          </a:p>
          <a:p>
            <a:pPr eaLnBrk="1" hangingPunct="1"/>
            <a:r>
              <a:rPr lang="fr-FR" smtClean="0">
                <a:latin typeface="Courier New" pitchFamily="49" charset="0"/>
              </a:rPr>
              <a:t>\n \t</a:t>
            </a:r>
            <a:r>
              <a:rPr lang="fr-FR" smtClean="0"/>
              <a:t>  ...</a:t>
            </a:r>
            <a:r>
              <a:rPr lang="fr-FR" smtClean="0">
                <a:latin typeface="Courier New" pitchFamily="49" charset="0"/>
              </a:rPr>
              <a:t> </a:t>
            </a:r>
            <a:r>
              <a:rPr lang="fr-FR" smtClean="0"/>
              <a:t>ont une signification standardisée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regsub</a:t>
            </a:r>
            <a:endParaRPr lang="fr-FR" dirty="0"/>
          </a:p>
        </p:txBody>
      </p:sp>
      <p:sp>
        <p:nvSpPr>
          <p:cNvPr id="3" name="Espace réservé du contenu 2"/>
          <p:cNvSpPr>
            <a:spLocks noGrp="1"/>
          </p:cNvSpPr>
          <p:nvPr>
            <p:ph idx="1"/>
          </p:nvPr>
        </p:nvSpPr>
        <p:spPr>
          <a:xfrm>
            <a:off x="683568" y="1827213"/>
            <a:ext cx="8352928" cy="4114800"/>
          </a:xfrm>
        </p:spPr>
        <p:txBody>
          <a:bodyPr/>
          <a:lstStyle/>
          <a:p>
            <a:r>
              <a:rPr lang="fr-FR" dirty="0" err="1" smtClean="0">
                <a:latin typeface="Courier New" panose="02070309020205020404" pitchFamily="49" charset="0"/>
                <a:cs typeface="Courier New" panose="02070309020205020404" pitchFamily="49" charset="0"/>
              </a:rPr>
              <a:t>regsub</a:t>
            </a:r>
            <a:r>
              <a:rPr lang="fr-FR" dirty="0" smtClean="0">
                <a:latin typeface="Courier New" panose="02070309020205020404" pitchFamily="49" charset="0"/>
                <a:cs typeface="Courier New" panose="02070309020205020404" pitchFamily="49" charset="0"/>
              </a:rPr>
              <a:t> A $Texte a Texte</a:t>
            </a:r>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A $Texte a texte</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 +} $T "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T</a:t>
            </a: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T [string </a:t>
            </a:r>
            <a:r>
              <a:rPr lang="fr-FR" dirty="0" err="1" smtClean="0">
                <a:latin typeface="Courier New" panose="02070309020205020404" pitchFamily="49" charset="0"/>
                <a:cs typeface="Courier New" panose="02070309020205020404" pitchFamily="49" charset="0"/>
              </a:rPr>
              <a:t>trim</a:t>
            </a:r>
            <a:r>
              <a:rPr lang="fr-FR" dirty="0" smtClean="0">
                <a:latin typeface="Courier New" panose="02070309020205020404" pitchFamily="49" charset="0"/>
                <a:cs typeface="Courier New" panose="02070309020205020404" pitchFamily="49" charset="0"/>
              </a:rPr>
              <a:t> $T]</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–all </a:t>
            </a:r>
            <a:r>
              <a:rPr lang="fr-FR" dirty="0" smtClean="0">
                <a:latin typeface="Courier New" panose="02070309020205020404" pitchFamily="49" charset="0"/>
                <a:cs typeface="Courier New" panose="02070309020205020404" pitchFamily="49" charset="0"/>
              </a:rPr>
              <a:t>{[ \t\,\;\n]+} </a:t>
            </a:r>
            <a:r>
              <a:rPr lang="fr-FR" dirty="0">
                <a:latin typeface="Courier New" panose="02070309020205020404" pitchFamily="49" charset="0"/>
                <a:cs typeface="Courier New" panose="02070309020205020404" pitchFamily="49" charset="0"/>
              </a:rPr>
              <a:t>$T " " T</a:t>
            </a:r>
          </a:p>
          <a:p>
            <a:pPr marL="0" indent="0" algn="ctr">
              <a:buNone/>
            </a:pPr>
            <a:r>
              <a:rPr lang="fr-FR" dirty="0">
                <a:cs typeface="Courier New" panose="02070309020205020404" pitchFamily="49" charset="0"/>
              </a:rPr>
              <a:t> </a:t>
            </a:r>
            <a:r>
              <a:rPr lang="fr-FR" dirty="0" smtClean="0">
                <a:cs typeface="Courier New" panose="02070309020205020404" pitchFamily="49" charset="0"/>
              </a:rPr>
              <a:t>    </a:t>
            </a:r>
            <a:r>
              <a:rPr lang="fr-FR" sz="2400" dirty="0" smtClean="0">
                <a:cs typeface="Courier New" panose="02070309020205020404" pitchFamily="49" charset="0"/>
              </a:rPr>
              <a:t>remplace tous les séparateurs par un seul blanc</a:t>
            </a:r>
          </a:p>
          <a:p>
            <a:r>
              <a:rPr lang="fr-FR" sz="2400" dirty="0">
                <a:latin typeface="Courier New" panose="02070309020205020404" pitchFamily="49" charset="0"/>
                <a:cs typeface="Courier New" panose="02070309020205020404" pitchFamily="49" charset="0"/>
              </a:rPr>
              <a:t>set T [string </a:t>
            </a:r>
            <a:r>
              <a:rPr lang="fr-FR" sz="2400" dirty="0" err="1">
                <a:latin typeface="Courier New" panose="02070309020205020404" pitchFamily="49" charset="0"/>
                <a:cs typeface="Courier New" panose="02070309020205020404" pitchFamily="49" charset="0"/>
              </a:rPr>
              <a:t>trim</a:t>
            </a:r>
            <a:r>
              <a:rPr lang="fr-FR" sz="2400" dirty="0">
                <a:latin typeface="Courier New" panose="02070309020205020404" pitchFamily="49" charset="0"/>
                <a:cs typeface="Courier New" panose="02070309020205020404" pitchFamily="49" charset="0"/>
              </a:rPr>
              <a:t> $T]</a:t>
            </a:r>
          </a:p>
          <a:p>
            <a:pPr marL="0" indent="0" algn="ctr">
              <a:buNone/>
            </a:pPr>
            <a:endParaRPr lang="fr-FR" sz="2400" dirty="0">
              <a:cs typeface="Courier New" panose="02070309020205020404" pitchFamily="49" charset="0"/>
            </a:endParaRPr>
          </a:p>
        </p:txBody>
      </p:sp>
    </p:spTree>
    <p:extLst>
      <p:ext uri="{BB962C8B-B14F-4D97-AF65-F5344CB8AC3E}">
        <p14:creationId xmlns:p14="http://schemas.microsoft.com/office/powerpoint/2010/main" val="4321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55650" y="301625"/>
            <a:ext cx="8280400" cy="750888"/>
          </a:xfrm>
        </p:spPr>
        <p:txBody>
          <a:bodyPr/>
          <a:lstStyle/>
          <a:p>
            <a:pPr eaLnBrk="1" hangingPunct="1"/>
            <a:r>
              <a:rPr lang="en-GB" sz="3200" smtClean="0"/>
              <a:t>BasicTools : on se fait ses petits outils …1/4</a:t>
            </a:r>
          </a:p>
        </p:txBody>
      </p:sp>
      <p:pic>
        <p:nvPicPr>
          <p:cNvPr id="49155" name="Picture 6"/>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
        <p:nvSpPr>
          <p:cNvPr id="2" name="Rectangle 1"/>
          <p:cNvSpPr/>
          <p:nvPr/>
        </p:nvSpPr>
        <p:spPr bwMode="auto">
          <a:xfrm>
            <a:off x="539552" y="4509120"/>
            <a:ext cx="8425061" cy="144016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607095"/>
          </a:xfrm>
        </p:spPr>
        <p:txBody>
          <a:bodyPr/>
          <a:lstStyle/>
          <a:p>
            <a:pPr algn="ctr"/>
            <a:r>
              <a:rPr lang="fr-FR" dirty="0" smtClean="0"/>
              <a:t>La machine doit comprendre </a:t>
            </a:r>
            <a:endParaRPr lang="fr-FR" dirty="0"/>
          </a:p>
        </p:txBody>
      </p:sp>
      <p:sp>
        <p:nvSpPr>
          <p:cNvPr id="3" name="Espace réservé du contenu 2"/>
          <p:cNvSpPr>
            <a:spLocks noGrp="1"/>
          </p:cNvSpPr>
          <p:nvPr>
            <p:ph idx="1"/>
          </p:nvPr>
        </p:nvSpPr>
        <p:spPr>
          <a:xfrm>
            <a:off x="1259632" y="1628800"/>
            <a:ext cx="7272808" cy="5040560"/>
          </a:xfrm>
        </p:spPr>
        <p:txBody>
          <a:bodyPr/>
          <a:lstStyle/>
          <a:p>
            <a:pPr marL="514350" indent="-514350">
              <a:buFont typeface="+mj-lt"/>
              <a:buAutoNum type="arabicPeriod"/>
            </a:pPr>
            <a:r>
              <a:rPr lang="fr-FR" dirty="0" smtClean="0"/>
              <a:t>Au niveau syntaxique</a:t>
            </a:r>
          </a:p>
          <a:p>
            <a:pPr marL="914400" lvl="1" indent="-514350">
              <a:buFont typeface="+mj-lt"/>
              <a:buAutoNum type="arabicPeriod"/>
            </a:pPr>
            <a:r>
              <a:rPr lang="fr-FR" dirty="0" smtClean="0"/>
              <a:t>Pas de faute d’</a:t>
            </a:r>
            <a:r>
              <a:rPr lang="fr-FR" i="1" dirty="0" err="1" smtClean="0"/>
              <a:t>h</a:t>
            </a:r>
            <a:r>
              <a:rPr lang="fr-FR" dirty="0" err="1" smtClean="0"/>
              <a:t>orthographe</a:t>
            </a:r>
            <a:endParaRPr lang="fr-FR" dirty="0" smtClean="0"/>
          </a:p>
          <a:p>
            <a:pPr marL="914400" lvl="1" indent="-514350">
              <a:buFont typeface="+mj-lt"/>
              <a:buAutoNum type="arabicPeriod"/>
            </a:pPr>
            <a:r>
              <a:rPr lang="fr-FR" dirty="0" smtClean="0"/>
              <a:t>Les séparateurs là où il faut</a:t>
            </a:r>
          </a:p>
          <a:p>
            <a:pPr marL="914400" lvl="1" indent="-514350">
              <a:buFont typeface="+mj-lt"/>
              <a:buAutoNum type="arabicPeriod"/>
            </a:pPr>
            <a:r>
              <a:rPr lang="fr-FR" i="1" dirty="0" smtClean="0"/>
              <a:t>Agréable à lire pour l’humain</a:t>
            </a:r>
          </a:p>
          <a:p>
            <a:pPr marL="514350" indent="-514350">
              <a:buFont typeface="+mj-lt"/>
              <a:buAutoNum type="arabicPeriod"/>
            </a:pPr>
            <a:r>
              <a:rPr lang="fr-FR" dirty="0" smtClean="0"/>
              <a:t>Respecter la grammaire </a:t>
            </a:r>
          </a:p>
          <a:p>
            <a:pPr marL="914400" lvl="1" indent="-514350">
              <a:buFont typeface="+mj-lt"/>
              <a:buAutoNum type="arabicPeriod"/>
            </a:pPr>
            <a:r>
              <a:rPr lang="fr-FR" dirty="0" smtClean="0"/>
              <a:t>Le nombre d’arguments, leur ordre, leur imbrication</a:t>
            </a:r>
          </a:p>
          <a:p>
            <a:pPr marL="514350" indent="-514350">
              <a:buFont typeface="+mj-lt"/>
              <a:buAutoNum type="arabicPeriod"/>
            </a:pPr>
            <a:r>
              <a:rPr lang="fr-FR" dirty="0" smtClean="0"/>
              <a:t>Après ça elle fait ce qui est écrit</a:t>
            </a:r>
          </a:p>
          <a:p>
            <a:pPr marL="914400" lvl="1" indent="-514350">
              <a:buFont typeface="+mj-lt"/>
              <a:buAutoNum type="arabicPeriod"/>
            </a:pPr>
            <a:r>
              <a:rPr lang="fr-FR" dirty="0" smtClean="0"/>
              <a:t>Bête… Machinalement</a:t>
            </a:r>
          </a:p>
          <a:p>
            <a:pPr marL="914400" lvl="1" indent="-514350">
              <a:buFont typeface="+mj-lt"/>
              <a:buAutoNum type="arabicPeriod"/>
            </a:pPr>
            <a:r>
              <a:rPr lang="fr-FR" dirty="0" smtClean="0"/>
              <a:t>Elle suit l’algorithme</a:t>
            </a:r>
          </a:p>
          <a:p>
            <a:pPr marL="914400" lvl="1" indent="-514350">
              <a:buFont typeface="+mj-lt"/>
              <a:buAutoNum type="arabicPeriod"/>
            </a:pPr>
            <a:r>
              <a:rPr lang="fr-FR" dirty="0" smtClean="0"/>
              <a:t>Correct ou non</a:t>
            </a:r>
            <a:r>
              <a:rPr lang="fr-FR" dirty="0"/>
              <a:t>,</a:t>
            </a:r>
            <a:r>
              <a:rPr lang="fr-FR" dirty="0" smtClean="0"/>
              <a:t> rapide ou non</a:t>
            </a:r>
            <a:endParaRPr lang="fr-FR" dirty="0"/>
          </a:p>
        </p:txBody>
      </p:sp>
      <p:sp>
        <p:nvSpPr>
          <p:cNvPr id="4" name="ZoneTexte 3"/>
          <p:cNvSpPr txBox="1"/>
          <p:nvPr/>
        </p:nvSpPr>
        <p:spPr>
          <a:xfrm>
            <a:off x="971601" y="980728"/>
            <a:ext cx="5040560" cy="369332"/>
          </a:xfrm>
          <a:prstGeom prst="rect">
            <a:avLst/>
          </a:prstGeom>
          <a:noFill/>
        </p:spPr>
        <p:txBody>
          <a:bodyPr wrap="square" rtlCol="0">
            <a:spAutoFit/>
          </a:bodyPr>
          <a:lstStyle/>
          <a:p>
            <a:pPr algn="ctr"/>
            <a:r>
              <a:rPr lang="fr-FR" i="1" dirty="0" smtClean="0">
                <a:solidFill>
                  <a:srgbClr val="FF0000"/>
                </a:solidFill>
              </a:rPr>
              <a:t>Bête mais têtue, elle ne se fatigue jamais</a:t>
            </a:r>
            <a:endParaRPr lang="fr-FR" i="1" dirty="0">
              <a:solidFill>
                <a:srgbClr val="FF0000"/>
              </a:solidFill>
            </a:endParaRPr>
          </a:p>
        </p:txBody>
      </p:sp>
      <p:sp>
        <p:nvSpPr>
          <p:cNvPr id="5" name="ZoneTexte 4"/>
          <p:cNvSpPr txBox="1"/>
          <p:nvPr/>
        </p:nvSpPr>
        <p:spPr>
          <a:xfrm>
            <a:off x="5796136" y="980728"/>
            <a:ext cx="2736304" cy="369332"/>
          </a:xfrm>
          <a:prstGeom prst="rect">
            <a:avLst/>
          </a:prstGeom>
          <a:noFill/>
        </p:spPr>
        <p:txBody>
          <a:bodyPr wrap="square" rtlCol="0">
            <a:spAutoFit/>
          </a:bodyPr>
          <a:lstStyle/>
          <a:p>
            <a:r>
              <a:rPr lang="fr-FR" i="1" dirty="0">
                <a:solidFill>
                  <a:srgbClr val="FF0000"/>
                </a:solidFill>
              </a:rPr>
              <a:t>, et a toujours </a:t>
            </a:r>
            <a:r>
              <a:rPr lang="fr-FR" i="1" dirty="0" smtClean="0">
                <a:solidFill>
                  <a:srgbClr val="FF0000"/>
                </a:solidFill>
              </a:rPr>
              <a:t>raison</a:t>
            </a:r>
            <a:endParaRPr lang="fr-FR" i="1" dirty="0">
              <a:solidFill>
                <a:srgbClr val="FF0000"/>
              </a:solidFill>
            </a:endParaRPr>
          </a:p>
        </p:txBody>
      </p:sp>
    </p:spTree>
    <p:extLst>
      <p:ext uri="{BB962C8B-B14F-4D97-AF65-F5344CB8AC3E}">
        <p14:creationId xmlns:p14="http://schemas.microsoft.com/office/powerpoint/2010/main" val="14972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2/4</a:t>
            </a:r>
          </a:p>
        </p:txBody>
      </p:sp>
      <p:pic>
        <p:nvPicPr>
          <p:cNvPr id="50179" name="Picture 5"/>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3/4</a:t>
            </a:r>
          </a:p>
        </p:txBody>
      </p:sp>
      <p:pic>
        <p:nvPicPr>
          <p:cNvPr id="51203" name="Picture 5"/>
          <p:cNvPicPr>
            <a:picLocks noChangeAspect="1" noChangeArrowheads="1"/>
          </p:cNvPicPr>
          <p:nvPr/>
        </p:nvPicPr>
        <p:blipFill>
          <a:blip r:embed="rId3"/>
          <a:srcRect l="4118" t="24854" r="3702" b="5284"/>
          <a:stretch>
            <a:fillRect/>
          </a:stretch>
        </p:blipFill>
        <p:spPr bwMode="auto">
          <a:xfrm>
            <a:off x="971550" y="1844675"/>
            <a:ext cx="8064500" cy="417671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4/4</a:t>
            </a:r>
          </a:p>
        </p:txBody>
      </p:sp>
      <p:pic>
        <p:nvPicPr>
          <p:cNvPr id="52227" name="Picture 4"/>
          <p:cNvPicPr>
            <a:picLocks noChangeAspect="1" noChangeArrowheads="1"/>
          </p:cNvPicPr>
          <p:nvPr/>
        </p:nvPicPr>
        <p:blipFill>
          <a:blip r:embed="rId3"/>
          <a:srcRect l="4036" t="32605" r="3627" b="7114"/>
          <a:stretch>
            <a:fillRect/>
          </a:stretch>
        </p:blipFill>
        <p:spPr bwMode="auto">
          <a:xfrm>
            <a:off x="936625" y="1773238"/>
            <a:ext cx="8207375" cy="34417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564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lgn="ctr" eaLnBrk="1" hangingPunct="1"/>
            <a:r>
              <a:rPr lang="en-GB" smtClean="0"/>
              <a:t>Extraction d’information d’un fichier</a:t>
            </a:r>
            <a:br>
              <a:rPr lang="en-GB" smtClean="0"/>
            </a:br>
            <a:r>
              <a:rPr lang="en-GB" sz="2800" smtClean="0"/>
              <a:t>les questions qu’il faut se poser</a:t>
            </a:r>
          </a:p>
        </p:txBody>
      </p:sp>
      <p:sp>
        <p:nvSpPr>
          <p:cNvPr id="186371" name="Rectangle 3"/>
          <p:cNvSpPr>
            <a:spLocks noGrp="1" noChangeArrowheads="1"/>
          </p:cNvSpPr>
          <p:nvPr>
            <p:ph type="body" idx="4294967295"/>
          </p:nvPr>
        </p:nvSpPr>
        <p:spPr>
          <a:xfrm>
            <a:off x="1116013" y="1827213"/>
            <a:ext cx="7777162" cy="4841875"/>
          </a:xfrm>
        </p:spPr>
        <p:txBody>
          <a:bodyPr/>
          <a:lstStyle/>
          <a:p>
            <a:pPr eaLnBrk="1" hangingPunct="1"/>
            <a:r>
              <a:rPr lang="en-GB" sz="2500" smtClean="0"/>
              <a:t>Toutes les lignes sont-elles formatées de la même manière ?</a:t>
            </a:r>
          </a:p>
          <a:p>
            <a:pPr eaLnBrk="1" hangingPunct="1"/>
            <a:r>
              <a:rPr lang="en-GB" sz="2500" smtClean="0"/>
              <a:t>Y-a-t’il des lignes vides, des commentaires ?</a:t>
            </a:r>
          </a:p>
          <a:p>
            <a:pPr eaLnBrk="1" hangingPunct="1"/>
            <a:r>
              <a:rPr lang="en-GB" sz="2500" smtClean="0"/>
              <a:t>Les infos pertinentes sont-elles définies par des numéros de colonnes, des signes particuliers, un formatage précis ?</a:t>
            </a:r>
          </a:p>
          <a:p>
            <a:pPr eaLnBrk="1" hangingPunct="1"/>
            <a:r>
              <a:rPr lang="en-GB" sz="2500" smtClean="0"/>
              <a:t>Y-a-t’il des lignes de délimitage de zone ?</a:t>
            </a:r>
          </a:p>
          <a:p>
            <a:pPr eaLnBrk="1" hangingPunct="1"/>
            <a:r>
              <a:rPr lang="en-GB" sz="2500" smtClean="0"/>
              <a:t>Doit-on traiter les erreurs ?</a:t>
            </a:r>
          </a:p>
          <a:p>
            <a:pPr eaLnBrk="1" hangingPunct="1"/>
            <a:r>
              <a:rPr lang="en-GB" sz="2500" smtClean="0"/>
              <a:t>Faut-il être tolérant, pour en tirer le maximum ?</a:t>
            </a:r>
          </a:p>
          <a:p>
            <a:pPr eaLnBrk="1" hangingPunct="1"/>
            <a:r>
              <a:rPr lang="en-GB" sz="2500" smtClean="0"/>
              <a:t>…</a:t>
            </a:r>
          </a:p>
        </p:txBody>
      </p:sp>
    </p:spTree>
    <p:extLst>
      <p:ext uri="{BB962C8B-B14F-4D97-AF65-F5344CB8AC3E}">
        <p14:creationId xmlns:p14="http://schemas.microsoft.com/office/powerpoint/2010/main" val="3950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GB" smtClean="0"/>
              <a:t>Lignes vides, doubles blancs, etc.</a:t>
            </a:r>
          </a:p>
        </p:txBody>
      </p:sp>
      <p:sp>
        <p:nvSpPr>
          <p:cNvPr id="190467" name="Rectangle 3"/>
          <p:cNvSpPr>
            <a:spLocks noGrp="1" noChangeArrowheads="1"/>
          </p:cNvSpPr>
          <p:nvPr>
            <p:ph type="body" idx="4294967295"/>
          </p:nvPr>
        </p:nvSpPr>
        <p:spPr>
          <a:xfrm>
            <a:off x="1042988" y="1827213"/>
            <a:ext cx="7850187" cy="4114800"/>
          </a:xfrm>
        </p:spPr>
        <p:txBody>
          <a:bodyPr/>
          <a:lstStyle/>
          <a:p>
            <a:pPr eaLnBrk="1" hangingPunct="1">
              <a:lnSpc>
                <a:spcPct val="90000"/>
              </a:lnSpc>
            </a:pPr>
            <a:r>
              <a:rPr lang="en-GB" dirty="0" err="1" smtClean="0"/>
              <a:t>Remplacer</a:t>
            </a:r>
            <a:r>
              <a:rPr lang="en-GB" dirty="0" smtClean="0"/>
              <a:t> </a:t>
            </a:r>
            <a:r>
              <a:rPr lang="en-GB" dirty="0" err="1" smtClean="0"/>
              <a:t>tous</a:t>
            </a:r>
            <a:r>
              <a:rPr lang="en-GB" dirty="0" smtClean="0"/>
              <a:t> les </a:t>
            </a:r>
            <a:r>
              <a:rPr lang="en-GB" dirty="0" err="1" smtClean="0"/>
              <a:t>blancs</a:t>
            </a:r>
            <a:r>
              <a:rPr lang="en-GB" dirty="0" smtClean="0"/>
              <a:t> multiples par un </a:t>
            </a:r>
            <a:r>
              <a:rPr lang="en-GB" dirty="0" err="1" smtClean="0"/>
              <a:t>seul</a:t>
            </a:r>
            <a:r>
              <a:rPr lang="en-GB" dirty="0" smtClean="0"/>
              <a:t> blanc</a:t>
            </a:r>
          </a:p>
          <a:p>
            <a:pPr lvl="1" eaLnBrk="1" hangingPunct="1">
              <a:lnSpc>
                <a:spcPct val="90000"/>
              </a:lnSpc>
            </a:pPr>
            <a:r>
              <a:rPr lang="en-GB" b="1" dirty="0" err="1" smtClean="0">
                <a:latin typeface="Courier New" pitchFamily="49" charset="0"/>
                <a:cs typeface="Courier New" pitchFamily="49" charset="0"/>
              </a:rPr>
              <a:t>regsub</a:t>
            </a:r>
            <a:r>
              <a:rPr lang="en-GB" dirty="0" smtClean="0">
                <a:latin typeface="Courier New" pitchFamily="49" charset="0"/>
                <a:cs typeface="Courier New" pitchFamily="49" charset="0"/>
              </a:rPr>
              <a:t> –all { +}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endParaRPr lang="en-GB" dirty="0" smtClean="0">
              <a:latin typeface="Courier New" pitchFamily="49" charset="0"/>
              <a:cs typeface="Courier New" pitchFamily="49" charset="0"/>
            </a:endParaRPr>
          </a:p>
          <a:p>
            <a:pPr eaLnBrk="1" hangingPunct="1">
              <a:lnSpc>
                <a:spcPct val="90000"/>
              </a:lnSpc>
            </a:pPr>
            <a:r>
              <a:rPr lang="en-GB" dirty="0" err="1" smtClean="0">
                <a:cs typeface="Courier New" pitchFamily="49" charset="0"/>
              </a:rPr>
              <a:t>Enlever</a:t>
            </a:r>
            <a:r>
              <a:rPr lang="en-GB" dirty="0" smtClean="0">
                <a:cs typeface="Courier New" pitchFamily="49" charset="0"/>
              </a:rPr>
              <a:t> les </a:t>
            </a:r>
            <a:r>
              <a:rPr lang="en-GB" dirty="0" err="1" smtClean="0">
                <a:cs typeface="Courier New" pitchFamily="49" charset="0"/>
              </a:rPr>
              <a:t>blancs</a:t>
            </a:r>
            <a:r>
              <a:rPr lang="en-GB" dirty="0" smtClean="0">
                <a:cs typeface="Courier New" pitchFamily="49" charset="0"/>
              </a:rPr>
              <a:t> </a:t>
            </a:r>
            <a:r>
              <a:rPr lang="en-GB" dirty="0" err="1" smtClean="0">
                <a:cs typeface="Courier New" pitchFamily="49" charset="0"/>
              </a:rPr>
              <a:t>devant</a:t>
            </a:r>
            <a:r>
              <a:rPr lang="en-GB" dirty="0" smtClean="0">
                <a:cs typeface="Courier New" pitchFamily="49" charset="0"/>
              </a:rPr>
              <a:t> derrière</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string trim</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a:p>
            <a:pPr eaLnBrk="1" hangingPunct="1">
              <a:lnSpc>
                <a:spcPct val="90000"/>
              </a:lnSpc>
            </a:pPr>
            <a:r>
              <a:rPr lang="en-GB" dirty="0" err="1" smtClean="0">
                <a:cs typeface="Courier New" pitchFamily="49" charset="0"/>
              </a:rPr>
              <a:t>Sauter</a:t>
            </a:r>
            <a:r>
              <a:rPr lang="en-GB" dirty="0" smtClean="0">
                <a:cs typeface="Courier New" pitchFamily="49" charset="0"/>
              </a:rPr>
              <a:t> les </a:t>
            </a:r>
            <a:r>
              <a:rPr lang="en-GB" dirty="0" err="1" smtClean="0">
                <a:cs typeface="Courier New" pitchFamily="49" charset="0"/>
              </a:rPr>
              <a:t>lignes</a:t>
            </a:r>
            <a:r>
              <a:rPr lang="en-GB" dirty="0" smtClean="0">
                <a:cs typeface="Courier New" pitchFamily="49" charset="0"/>
              </a:rPr>
              <a:t> </a:t>
            </a:r>
            <a:r>
              <a:rPr lang="en-GB" dirty="0" err="1" smtClean="0">
                <a:cs typeface="Courier New" pitchFamily="49" charset="0"/>
              </a:rPr>
              <a:t>vides</a:t>
            </a:r>
            <a:endParaRPr lang="en-GB" dirty="0" smtClean="0">
              <a:cs typeface="Courier New" pitchFamily="49" charset="0"/>
            </a:endParaRPr>
          </a:p>
          <a:p>
            <a:pPr lvl="1" eaLnBrk="1" hangingPunct="1">
              <a:lnSpc>
                <a:spcPct val="90000"/>
              </a:lnSpc>
            </a:pPr>
            <a:r>
              <a:rPr lang="en-GB" dirty="0" smtClean="0">
                <a:latin typeface="Courier New" pitchFamily="49" charset="0"/>
                <a:cs typeface="Courier New" pitchFamily="49" charset="0"/>
              </a:rPr>
              <a:t>if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a:t>
            </a:r>
            <a:r>
              <a:rPr lang="en-GB" dirty="0">
                <a:latin typeface="Courier New" pitchFamily="49" charset="0"/>
                <a:cs typeface="Courier New" pitchFamily="49" charset="0"/>
              </a:rPr>
              <a:t>"</a:t>
            </a:r>
            <a:r>
              <a:rPr lang="en-GB" dirty="0" smtClean="0">
                <a:latin typeface="Courier New" pitchFamily="49" charset="0"/>
                <a:cs typeface="Courier New" pitchFamily="49" charset="0"/>
              </a:rPr>
              <a:t>} { </a:t>
            </a:r>
            <a:r>
              <a:rPr lang="en-GB" b="1" dirty="0" smtClean="0">
                <a:latin typeface="Courier New" pitchFamily="49" charset="0"/>
                <a:cs typeface="Courier New" pitchFamily="49" charset="0"/>
              </a:rPr>
              <a:t>continue</a:t>
            </a:r>
            <a:r>
              <a:rPr lang="en-GB" dirty="0" smtClean="0">
                <a:latin typeface="Courier New" pitchFamily="49" charset="0"/>
                <a:cs typeface="Courier New" pitchFamily="49" charset="0"/>
              </a:rPr>
              <a:t> }</a:t>
            </a:r>
          </a:p>
          <a:p>
            <a:pPr eaLnBrk="1" hangingPunct="1">
              <a:lnSpc>
                <a:spcPct val="90000"/>
              </a:lnSpc>
            </a:pPr>
            <a:r>
              <a:rPr lang="en-GB" dirty="0" err="1" smtClean="0">
                <a:cs typeface="Courier New" pitchFamily="49" charset="0"/>
              </a:rPr>
              <a:t>Découper</a:t>
            </a:r>
            <a:r>
              <a:rPr lang="en-GB" dirty="0" smtClean="0">
                <a:cs typeface="Courier New" pitchFamily="49" charset="0"/>
              </a:rPr>
              <a:t> la </a:t>
            </a:r>
            <a:r>
              <a:rPr lang="en-GB" dirty="0" err="1" smtClean="0">
                <a:cs typeface="Courier New" pitchFamily="49" charset="0"/>
              </a:rPr>
              <a:t>ligne</a:t>
            </a:r>
            <a:r>
              <a:rPr lang="en-GB" dirty="0" smtClean="0">
                <a:cs typeface="Courier New" pitchFamily="49" charset="0"/>
              </a:rPr>
              <a:t> </a:t>
            </a:r>
            <a:r>
              <a:rPr lang="en-GB" dirty="0" err="1" smtClean="0">
                <a:cs typeface="Courier New" pitchFamily="49" charset="0"/>
              </a:rPr>
              <a:t>en</a:t>
            </a:r>
            <a:r>
              <a:rPr lang="en-GB" dirty="0" smtClean="0">
                <a:cs typeface="Courier New" pitchFamily="49" charset="0"/>
              </a:rPr>
              <a:t> mots </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LesMots</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split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p:txBody>
      </p:sp>
    </p:spTree>
    <p:extLst>
      <p:ext uri="{BB962C8B-B14F-4D97-AF65-F5344CB8AC3E}">
        <p14:creationId xmlns:p14="http://schemas.microsoft.com/office/powerpoint/2010/main" val="41926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t="14850" r="2754" b="7088"/>
          <a:stretch>
            <a:fillRect/>
          </a:stretch>
        </p:blipFill>
        <p:spPr bwMode="auto">
          <a:xfrm>
            <a:off x="827088" y="258763"/>
            <a:ext cx="7848600" cy="6465887"/>
          </a:xfrm>
          <a:prstGeom prst="rect">
            <a:avLst/>
          </a:prstGeom>
          <a:noFill/>
          <a:ln w="38100">
            <a:noFill/>
            <a:miter lim="800000"/>
            <a:headEnd/>
            <a:tailEnd/>
          </a:ln>
        </p:spPr>
      </p:pic>
      <p:sp>
        <p:nvSpPr>
          <p:cNvPr id="193541" name="Rectangle 5"/>
          <p:cNvSpPr>
            <a:spLocks noChangeArrowheads="1"/>
          </p:cNvSpPr>
          <p:nvPr/>
        </p:nvSpPr>
        <p:spPr bwMode="auto">
          <a:xfrm>
            <a:off x="1258888" y="2781300"/>
            <a:ext cx="5184775" cy="1727200"/>
          </a:xfrm>
          <a:prstGeom prst="rect">
            <a:avLst/>
          </a:prstGeom>
          <a:noFill/>
          <a:ln w="38100">
            <a:solidFill>
              <a:srgbClr val="FF0000"/>
            </a:solidFill>
            <a:miter lim="800000"/>
            <a:headEnd/>
            <a:tailEnd/>
          </a:ln>
        </p:spPr>
        <p:txBody>
          <a:bodyPr wrap="none" anchor="ctr"/>
          <a:lstStyle/>
          <a:p>
            <a:endParaRPr lang="fr-FR"/>
          </a:p>
        </p:txBody>
      </p:sp>
      <p:sp>
        <p:nvSpPr>
          <p:cNvPr id="82949" name="Rectangle 5"/>
          <p:cNvSpPr>
            <a:spLocks noChangeArrowheads="1"/>
          </p:cNvSpPr>
          <p:nvPr/>
        </p:nvSpPr>
        <p:spPr bwMode="auto">
          <a:xfrm>
            <a:off x="395288" y="2060575"/>
            <a:ext cx="8066087" cy="981075"/>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a:t>
            </a:r>
          </a:p>
          <a:p>
            <a:r>
              <a:rPr lang="en-GB" sz="1400" b="1">
                <a:latin typeface="Courier New" pitchFamily="49" charset="0"/>
                <a:cs typeface="Courier New" pitchFamily="49" charset="0"/>
              </a:rPr>
              <a:t>                    </a:t>
            </a:r>
          </a:p>
          <a:p>
            <a:r>
              <a:rPr lang="en-GB" sz="1400" b="1">
                <a:latin typeface="Courier New" pitchFamily="49" charset="0"/>
                <a:cs typeface="Courier New" pitchFamily="49" charset="0"/>
              </a:rPr>
              <a:t>Stephen KING   9 Baker Street  8887 United-Kingdom</a:t>
            </a:r>
          </a:p>
        </p:txBody>
      </p:sp>
      <p:sp>
        <p:nvSpPr>
          <p:cNvPr id="82950" name="Rectangle 6"/>
          <p:cNvSpPr>
            <a:spLocks noChangeArrowheads="1"/>
          </p:cNvSpPr>
          <p:nvPr/>
        </p:nvSpPr>
        <p:spPr bwMode="auto">
          <a:xfrm>
            <a:off x="395288" y="2012950"/>
            <a:ext cx="8066087" cy="768350"/>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                    </a:t>
            </a:r>
          </a:p>
          <a:p>
            <a:r>
              <a:rPr lang="en-GB" sz="1400" b="1">
                <a:latin typeface="Courier New" pitchFamily="49" charset="0"/>
                <a:cs typeface="Courier New" pitchFamily="49" charset="0"/>
              </a:rPr>
              <a:t>Stephen KING 9 Baker Street 8887 United-Kingdom</a:t>
            </a:r>
          </a:p>
        </p:txBody>
      </p:sp>
      <p:pic>
        <p:nvPicPr>
          <p:cNvPr id="2" name="Picture 5"/>
          <p:cNvPicPr>
            <a:picLocks noChangeAspect="1" noChangeArrowheads="1"/>
          </p:cNvPicPr>
          <p:nvPr/>
        </p:nvPicPr>
        <p:blipFill>
          <a:blip r:embed="rId4"/>
          <a:srcRect/>
          <a:stretch>
            <a:fillRect/>
          </a:stretch>
        </p:blipFill>
        <p:spPr bwMode="auto">
          <a:xfrm>
            <a:off x="2051050" y="188913"/>
            <a:ext cx="6911975" cy="2400300"/>
          </a:xfrm>
          <a:prstGeom prst="rect">
            <a:avLst/>
          </a:prstGeom>
          <a:noFill/>
          <a:ln w="38100">
            <a:noFill/>
            <a:miter lim="800000"/>
            <a:headEnd/>
            <a:tailEnd/>
          </a:ln>
        </p:spPr>
      </p:pic>
    </p:spTree>
    <p:extLst>
      <p:ext uri="{BB962C8B-B14F-4D97-AF65-F5344CB8AC3E}">
        <p14:creationId xmlns:p14="http://schemas.microsoft.com/office/powerpoint/2010/main" val="29694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29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82949" grpId="0" animBg="1"/>
      <p:bldP spid="82949" grpId="1" animBg="1"/>
      <p:bldP spid="82950" grpId="0" animBg="1"/>
      <p:bldP spid="82950"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eaLnBrk="1" hangingPunct="1"/>
            <a:r>
              <a:rPr lang="en-GB" smtClean="0"/>
              <a:t>Selection de colonnes</a:t>
            </a:r>
          </a:p>
        </p:txBody>
      </p:sp>
      <p:sp>
        <p:nvSpPr>
          <p:cNvPr id="80899" name="Rectangle 3"/>
          <p:cNvSpPr>
            <a:spLocks noGrp="1" noChangeArrowheads="1"/>
          </p:cNvSpPr>
          <p:nvPr>
            <p:ph type="body" idx="4294967295"/>
          </p:nvPr>
        </p:nvSpPr>
        <p:spPr>
          <a:xfrm>
            <a:off x="971550" y="1827213"/>
            <a:ext cx="7921625" cy="4114800"/>
          </a:xfrm>
        </p:spPr>
        <p:txBody>
          <a:bodyPr/>
          <a:lstStyle/>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5 end]</a:t>
            </a:r>
          </a:p>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a:t>
            </a:r>
            <a:r>
              <a:rPr lang="en-GB" sz="2400" b="1" smtClean="0">
                <a:latin typeface="Courier New" pitchFamily="49" charset="0"/>
                <a:cs typeface="Courier New" pitchFamily="49" charset="0"/>
              </a:rPr>
              <a:t>end-8 end-3</a:t>
            </a:r>
            <a:r>
              <a:rPr lang="en-GB" sz="2400" smtClean="0">
                <a:latin typeface="Courier New" pitchFamily="49" charset="0"/>
                <a:cs typeface="Courier New" pitchFamily="49" charset="0"/>
              </a:rPr>
              <a:t>]</a:t>
            </a:r>
          </a:p>
          <a:p>
            <a:pPr eaLnBrk="1" hangingPunct="1"/>
            <a:endParaRPr lang="en-GB" sz="2400" smtClean="0">
              <a:latin typeface="Courier New" pitchFamily="49" charset="0"/>
              <a:cs typeface="Courier New" pitchFamily="49" charset="0"/>
            </a:endParaRPr>
          </a:p>
          <a:p>
            <a:pPr algn="ctr" eaLnBrk="1" hangingPunct="1">
              <a:buFont typeface="Wingdings" pitchFamily="2" charset="2"/>
              <a:buNone/>
            </a:pPr>
            <a:r>
              <a:rPr lang="en-GB" sz="2000" i="1" smtClean="0">
                <a:cs typeface="Courier New" pitchFamily="49" charset="0"/>
              </a:rPr>
              <a:t>Quand on fait des selection de colonnes</a:t>
            </a:r>
          </a:p>
          <a:p>
            <a:pPr algn="ctr" eaLnBrk="1" hangingPunct="1">
              <a:buFont typeface="Wingdings" pitchFamily="2" charset="2"/>
              <a:buNone/>
            </a:pPr>
            <a:r>
              <a:rPr lang="en-GB" sz="2000" i="1" smtClean="0">
                <a:cs typeface="Courier New" pitchFamily="49" charset="0"/>
              </a:rPr>
              <a:t> il ne faut pas toucher aux blancs</a:t>
            </a:r>
          </a:p>
        </p:txBody>
      </p:sp>
    </p:spTree>
    <p:extLst>
      <p:ext uri="{BB962C8B-B14F-4D97-AF65-F5344CB8AC3E}">
        <p14:creationId xmlns:p14="http://schemas.microsoft.com/office/powerpoint/2010/main" val="17090681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38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370013" y="301625"/>
            <a:ext cx="7313612" cy="679450"/>
          </a:xfrm>
        </p:spPr>
        <p:txBody>
          <a:bodyPr/>
          <a:lstStyle/>
          <a:p>
            <a:pPr algn="ctr" eaLnBrk="1" hangingPunct="1"/>
            <a:r>
              <a:rPr lang="en-GB" sz="2400" smtClean="0"/>
              <a:t>Lecture d’un fichier de séquence au format EMBL</a:t>
            </a:r>
            <a:br>
              <a:rPr lang="en-GB" sz="2400" smtClean="0"/>
            </a:br>
            <a:r>
              <a:rPr lang="en-GB" sz="2000" smtClean="0"/>
              <a:t>attendre la ligne particulière  </a:t>
            </a:r>
            <a:r>
              <a:rPr lang="en-GB" sz="2000" smtClean="0">
                <a:latin typeface="Courier New" pitchFamily="49" charset="0"/>
                <a:cs typeface="Courier New" pitchFamily="49" charset="0"/>
              </a:rPr>
              <a:t>SQ   SEQUENCE</a:t>
            </a:r>
            <a:endParaRPr lang="en-GB" sz="2000" smtClean="0"/>
          </a:p>
        </p:txBody>
      </p:sp>
      <p:sp>
        <p:nvSpPr>
          <p:cNvPr id="82947" name="Rectangle 3"/>
          <p:cNvSpPr>
            <a:spLocks noGrp="1" noChangeArrowheads="1"/>
          </p:cNvSpPr>
          <p:nvPr>
            <p:ph type="body" idx="4294967295"/>
          </p:nvPr>
        </p:nvSpPr>
        <p:spPr>
          <a:xfrm>
            <a:off x="900113" y="1557338"/>
            <a:ext cx="8064500" cy="5184775"/>
          </a:xfrm>
        </p:spPr>
        <p:txBody>
          <a:bodyPr/>
          <a:lstStyle/>
          <a:p>
            <a:pPr eaLnBrk="1" hangingPunct="1"/>
            <a:r>
              <a:rPr lang="fr-FR" sz="2400" smtClean="0"/>
              <a:t>Avant la boucle foreach</a:t>
            </a:r>
          </a:p>
          <a:p>
            <a:pPr lvl="1" eaLnBrk="1" hangingPunct="1"/>
            <a:r>
              <a:rPr lang="fr-FR" sz="2400" smtClean="0"/>
              <a:t> </a:t>
            </a:r>
            <a:r>
              <a:rPr lang="fr-FR" sz="2400" smtClean="0">
                <a:latin typeface="Courier New" pitchFamily="49" charset="0"/>
                <a:cs typeface="Courier New" pitchFamily="49" charset="0"/>
              </a:rPr>
              <a:t>set OnAttend 1</a:t>
            </a:r>
          </a:p>
          <a:p>
            <a:pPr eaLnBrk="1" hangingPunct="1"/>
            <a:r>
              <a:rPr lang="fr-FR" sz="2400" smtClean="0"/>
              <a:t>Dans la boucle</a:t>
            </a:r>
          </a:p>
          <a:p>
            <a:pPr lvl="1" eaLnBrk="1" hangingPunct="1"/>
            <a:r>
              <a:rPr lang="fr-FR" sz="2400" smtClean="0"/>
              <a:t>Si on attend et qu’on n’a pas SQ, on ne fait rien qui concerne la séquence</a:t>
            </a:r>
          </a:p>
          <a:p>
            <a:pPr lvl="1" eaLnBrk="1" hangingPunct="1"/>
            <a:r>
              <a:rPr lang="fr-FR" sz="2400" smtClean="0"/>
              <a:t>Si on attend et qu’on a trouvé SQ, on signale qu’on n’attend plus en positionnant </a:t>
            </a:r>
            <a:r>
              <a:rPr lang="fr-FR" sz="2400" smtClean="0">
                <a:latin typeface="Courier New" pitchFamily="49" charset="0"/>
                <a:cs typeface="Courier New" pitchFamily="49" charset="0"/>
              </a:rPr>
              <a:t>set OnAttend 0 </a:t>
            </a:r>
            <a:r>
              <a:rPr lang="fr-FR" sz="2400" smtClean="0"/>
              <a:t>et qu’on est dans la séquence </a:t>
            </a:r>
          </a:p>
          <a:p>
            <a:pPr lvl="1" eaLnBrk="1" hangingPunct="1"/>
            <a:r>
              <a:rPr lang="fr-FR" sz="2400" smtClean="0"/>
              <a:t>On peut profiter du parcours des autres lignes, pour faire autre chose qui ne concerne pas la séquence mais attention à l’ordre dans lequel sont mises les instructions (par ex </a:t>
            </a:r>
            <a:r>
              <a:rPr lang="fr-FR" sz="2400" smtClean="0">
                <a:latin typeface="Courier New" pitchFamily="49" charset="0"/>
                <a:cs typeface="Courier New" pitchFamily="49" charset="0"/>
              </a:rPr>
              <a:t>break</a:t>
            </a:r>
            <a:r>
              <a:rPr lang="fr-FR" sz="2400" smtClean="0"/>
              <a:t> doit être mis au début)</a:t>
            </a:r>
          </a:p>
          <a:p>
            <a:pPr lvl="1" eaLnBrk="1" hangingPunct="1"/>
            <a:endParaRPr lang="fr-FR" sz="2400" smtClean="0"/>
          </a:p>
        </p:txBody>
      </p:sp>
    </p:spTree>
    <p:extLst>
      <p:ext uri="{BB962C8B-B14F-4D97-AF65-F5344CB8AC3E}">
        <p14:creationId xmlns:p14="http://schemas.microsoft.com/office/powerpoint/2010/main" val="130581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N’oubliez jamais</a:t>
            </a:r>
            <a:br>
              <a:rPr lang="fr-FR" dirty="0" smtClean="0"/>
            </a:br>
            <a:r>
              <a:rPr lang="fr-FR" sz="2000" dirty="0" smtClean="0"/>
              <a:t>pour trouver l’erreur de programmation </a:t>
            </a:r>
            <a:endParaRPr lang="fr-FR" sz="2000" dirty="0"/>
          </a:p>
        </p:txBody>
      </p:sp>
      <p:sp>
        <p:nvSpPr>
          <p:cNvPr id="3" name="Espace réservé du contenu 2"/>
          <p:cNvSpPr>
            <a:spLocks noGrp="1"/>
          </p:cNvSpPr>
          <p:nvPr>
            <p:ph idx="1"/>
          </p:nvPr>
        </p:nvSpPr>
        <p:spPr>
          <a:xfrm>
            <a:off x="899592" y="1827212"/>
            <a:ext cx="8136904" cy="4770139"/>
          </a:xfrm>
        </p:spPr>
        <p:txBody>
          <a:bodyPr/>
          <a:lstStyle/>
          <a:p>
            <a:r>
              <a:rPr lang="fr-FR" dirty="0"/>
              <a:t>L</a:t>
            </a:r>
            <a:r>
              <a:rPr lang="fr-FR" dirty="0" smtClean="0"/>
              <a:t>ire </a:t>
            </a:r>
            <a:r>
              <a:rPr lang="fr-FR" b="1" dirty="0" smtClean="0"/>
              <a:t>attentivement</a:t>
            </a:r>
            <a:r>
              <a:rPr lang="fr-FR" dirty="0" smtClean="0"/>
              <a:t> le message d’erreur</a:t>
            </a:r>
          </a:p>
          <a:p>
            <a:r>
              <a:rPr lang="fr-FR" dirty="0" smtClean="0"/>
              <a:t>Revoir blancs, majuscules, minuscules</a:t>
            </a:r>
          </a:p>
          <a:p>
            <a:r>
              <a:rPr lang="fr-FR" dirty="0" smtClean="0"/>
              <a:t>Rajouter des messages intermédiaires</a:t>
            </a:r>
          </a:p>
          <a:p>
            <a:endParaRPr lang="fr-FR" dirty="0"/>
          </a:p>
          <a:p>
            <a:r>
              <a:rPr lang="fr-FR" dirty="0" smtClean="0"/>
              <a:t>Demander de l’aide en expliquant ce qu’on voulait faire</a:t>
            </a:r>
          </a:p>
          <a:p>
            <a:r>
              <a:rPr lang="fr-FR" dirty="0" smtClean="0"/>
              <a:t>Comprendre ce qu’on écrit</a:t>
            </a:r>
            <a:endParaRPr lang="fr-FR" dirty="0"/>
          </a:p>
          <a:p>
            <a:r>
              <a:rPr lang="fr-FR" dirty="0" smtClean="0"/>
              <a:t>Réutiliser au max du code qui tourne</a:t>
            </a:r>
          </a:p>
          <a:p>
            <a:r>
              <a:rPr lang="fr-FR" dirty="0" smtClean="0"/>
              <a:t>Ne pas trop dupliquer son propre code</a:t>
            </a:r>
          </a:p>
        </p:txBody>
      </p:sp>
    </p:spTree>
    <p:extLst>
      <p:ext uri="{BB962C8B-B14F-4D97-AF65-F5344CB8AC3E}">
        <p14:creationId xmlns:p14="http://schemas.microsoft.com/office/powerpoint/2010/main" val="3941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idx="4294967295"/>
          </p:nvPr>
        </p:nvSpPr>
        <p:spPr>
          <a:xfrm>
            <a:off x="1385888" y="301625"/>
            <a:ext cx="7313612" cy="1143000"/>
          </a:xfrm>
        </p:spPr>
        <p:txBody>
          <a:bodyPr/>
          <a:lstStyle/>
          <a:p>
            <a:pPr eaLnBrk="1" hangingPunct="1"/>
            <a:endParaRPr lang="fr-FR" smtClean="0"/>
          </a:p>
        </p:txBody>
      </p:sp>
      <p:pic>
        <p:nvPicPr>
          <p:cNvPr id="83971" name="Picture 5" descr="LectureEmbl"/>
          <p:cNvPicPr>
            <a:picLocks noChangeAspect="1" noChangeArrowheads="1"/>
          </p:cNvPicPr>
          <p:nvPr/>
        </p:nvPicPr>
        <p:blipFill>
          <a:blip r:embed="rId3"/>
          <a:srcRect l="1813" t="10759" r="26610" b="21828"/>
          <a:stretch>
            <a:fillRect/>
          </a:stretch>
        </p:blipFill>
        <p:spPr bwMode="auto">
          <a:xfrm>
            <a:off x="1588" y="177800"/>
            <a:ext cx="9144000" cy="6065838"/>
          </a:xfrm>
          <a:prstGeom prst="rect">
            <a:avLst/>
          </a:prstGeom>
          <a:noFill/>
          <a:ln w="9525">
            <a:noFill/>
            <a:miter lim="800000"/>
            <a:headEnd/>
            <a:tailEnd/>
          </a:ln>
        </p:spPr>
      </p:pic>
      <p:sp>
        <p:nvSpPr>
          <p:cNvPr id="196614" name="Oval 6"/>
          <p:cNvSpPr>
            <a:spLocks noChangeArrowheads="1"/>
          </p:cNvSpPr>
          <p:nvPr/>
        </p:nvSpPr>
        <p:spPr bwMode="auto">
          <a:xfrm>
            <a:off x="-165100" y="1989138"/>
            <a:ext cx="1800225" cy="431800"/>
          </a:xfrm>
          <a:prstGeom prst="ellipse">
            <a:avLst/>
          </a:prstGeom>
          <a:noFill/>
          <a:ln w="38100">
            <a:solidFill>
              <a:srgbClr val="FF0000"/>
            </a:solidFill>
            <a:round/>
            <a:headEnd/>
            <a:tailEnd/>
          </a:ln>
        </p:spPr>
        <p:txBody>
          <a:bodyPr wrap="none" anchor="ctr"/>
          <a:lstStyle/>
          <a:p>
            <a:endParaRPr lang="fr-FR"/>
          </a:p>
        </p:txBody>
      </p:sp>
      <p:sp>
        <p:nvSpPr>
          <p:cNvPr id="196616" name="Rectangle 8"/>
          <p:cNvSpPr>
            <a:spLocks noChangeArrowheads="1"/>
          </p:cNvSpPr>
          <p:nvPr/>
        </p:nvSpPr>
        <p:spPr bwMode="auto">
          <a:xfrm>
            <a:off x="15875" y="2852738"/>
            <a:ext cx="7235825" cy="1296987"/>
          </a:xfrm>
          <a:prstGeom prst="rect">
            <a:avLst/>
          </a:prstGeom>
          <a:solidFill>
            <a:schemeClr val="bg1"/>
          </a:solidFill>
          <a:ln w="38100">
            <a:noFill/>
            <a:miter lim="800000"/>
            <a:headEnd/>
            <a:tailEnd/>
          </a:ln>
        </p:spPr>
        <p:txBody>
          <a:bodyPr wrap="none" anchor="ctr"/>
          <a:lstStyle/>
          <a:p>
            <a:endParaRPr lang="fr-FR"/>
          </a:p>
        </p:txBody>
      </p:sp>
      <p:sp>
        <p:nvSpPr>
          <p:cNvPr id="196617" name="Oval 9"/>
          <p:cNvSpPr>
            <a:spLocks noChangeArrowheads="1"/>
          </p:cNvSpPr>
          <p:nvPr/>
        </p:nvSpPr>
        <p:spPr bwMode="auto">
          <a:xfrm>
            <a:off x="-107950" y="2147888"/>
            <a:ext cx="2339975" cy="360362"/>
          </a:xfrm>
          <a:prstGeom prst="ellipse">
            <a:avLst/>
          </a:prstGeom>
          <a:noFill/>
          <a:ln w="38100">
            <a:solidFill>
              <a:srgbClr val="FF0000"/>
            </a:solidFill>
            <a:round/>
            <a:headEnd/>
            <a:tailEnd/>
          </a:ln>
        </p:spPr>
        <p:txBody>
          <a:bodyPr wrap="none" anchor="ctr"/>
          <a:lstStyle/>
          <a:p>
            <a:endParaRPr lang="fr-FR"/>
          </a:p>
        </p:txBody>
      </p:sp>
      <p:sp>
        <p:nvSpPr>
          <p:cNvPr id="196618" name="Oval 10"/>
          <p:cNvSpPr>
            <a:spLocks noChangeArrowheads="1"/>
          </p:cNvSpPr>
          <p:nvPr/>
        </p:nvSpPr>
        <p:spPr bwMode="auto">
          <a:xfrm>
            <a:off x="339725" y="4365625"/>
            <a:ext cx="2376488" cy="358775"/>
          </a:xfrm>
          <a:prstGeom prst="ellipse">
            <a:avLst/>
          </a:prstGeom>
          <a:noFill/>
          <a:ln w="38100">
            <a:solidFill>
              <a:srgbClr val="FF0000"/>
            </a:solidFill>
            <a:round/>
            <a:headEnd/>
            <a:tailEnd/>
          </a:ln>
        </p:spPr>
        <p:txBody>
          <a:bodyPr wrap="none" anchor="ctr"/>
          <a:lstStyle/>
          <a:p>
            <a:endParaRPr lang="fr-FR"/>
          </a:p>
        </p:txBody>
      </p:sp>
      <p:sp>
        <p:nvSpPr>
          <p:cNvPr id="196619" name="Oval 11"/>
          <p:cNvSpPr>
            <a:spLocks noChangeArrowheads="1"/>
          </p:cNvSpPr>
          <p:nvPr/>
        </p:nvSpPr>
        <p:spPr bwMode="auto">
          <a:xfrm>
            <a:off x="15875" y="4868863"/>
            <a:ext cx="2916238" cy="720725"/>
          </a:xfrm>
          <a:prstGeom prst="ellipse">
            <a:avLst/>
          </a:prstGeom>
          <a:noFill/>
          <a:ln w="38100">
            <a:solidFill>
              <a:srgbClr val="FF0000"/>
            </a:solidFill>
            <a:round/>
            <a:headEnd/>
            <a:tailEnd/>
          </a:ln>
        </p:spPr>
        <p:txBody>
          <a:bodyPr wrap="none" anchor="ctr"/>
          <a:lstStyle/>
          <a:p>
            <a:endParaRPr lang="fr-FR"/>
          </a:p>
        </p:txBody>
      </p:sp>
      <p:sp>
        <p:nvSpPr>
          <p:cNvPr id="196615" name="Oval 7"/>
          <p:cNvSpPr>
            <a:spLocks noChangeArrowheads="1"/>
          </p:cNvSpPr>
          <p:nvPr/>
        </p:nvSpPr>
        <p:spPr bwMode="auto">
          <a:xfrm>
            <a:off x="15875" y="4005263"/>
            <a:ext cx="4140200" cy="57626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614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66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66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66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66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66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6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animBg="1"/>
      <p:bldP spid="196614" grpId="1" animBg="1"/>
      <p:bldP spid="196616" grpId="0" animBg="1"/>
      <p:bldP spid="196616" grpId="1" animBg="1"/>
      <p:bldP spid="196617" grpId="0" animBg="1"/>
      <p:bldP spid="196617" grpId="1" animBg="1"/>
      <p:bldP spid="196618" grpId="0" animBg="1"/>
      <p:bldP spid="196618" grpId="1" animBg="1"/>
      <p:bldP spid="196619" grpId="0" animBg="1"/>
      <p:bldP spid="196619" grpId="1" animBg="1"/>
      <p:bldP spid="196615" grpId="0" animBg="1"/>
      <p:bldP spid="196615"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GB" smtClean="0"/>
              <a:t>Et d’autres exemples …</a:t>
            </a:r>
          </a:p>
        </p:txBody>
      </p:sp>
      <p:sp>
        <p:nvSpPr>
          <p:cNvPr id="53251" name="Rectangle 5"/>
          <p:cNvSpPr>
            <a:spLocks noGrp="1" noChangeArrowheads="1"/>
          </p:cNvSpPr>
          <p:nvPr>
            <p:ph type="body" idx="1"/>
          </p:nvPr>
        </p:nvSpPr>
        <p:spPr>
          <a:xfrm>
            <a:off x="1370013" y="2338388"/>
            <a:ext cx="7313612" cy="4114800"/>
          </a:xfrm>
        </p:spPr>
        <p:txBody>
          <a:bodyPr/>
          <a:lstStyle/>
          <a:p>
            <a:pPr eaLnBrk="1" hangingPunct="1"/>
            <a:r>
              <a:rPr lang="en-GB" sz="2500" smtClean="0"/>
              <a:t>Notre carnet d’adresses :</a:t>
            </a:r>
          </a:p>
          <a:p>
            <a:pPr eaLnBrk="1" hangingPunct="1"/>
            <a:endParaRPr lang="en-GB" sz="2500" smtClean="0"/>
          </a:p>
          <a:p>
            <a:pPr eaLnBrk="1" hangingPunct="1"/>
            <a:endParaRPr lang="en-GB" sz="2500" smtClean="0"/>
          </a:p>
          <a:p>
            <a:pPr eaLnBrk="1" hangingPunct="1"/>
            <a:endParaRPr lang="en-GB" sz="2500" smtClean="0"/>
          </a:p>
          <a:p>
            <a:pPr eaLnBrk="1" hangingPunct="1"/>
            <a:r>
              <a:rPr lang="en-GB" sz="2500" smtClean="0"/>
              <a:t>Contraintes :</a:t>
            </a:r>
          </a:p>
          <a:p>
            <a:pPr lvl="1" eaLnBrk="1" hangingPunct="1"/>
            <a:r>
              <a:rPr lang="en-GB" sz="2100" smtClean="0"/>
              <a:t>Un seul prénom (éventuellement avec -)</a:t>
            </a:r>
          </a:p>
          <a:p>
            <a:pPr lvl="1" eaLnBrk="1" hangingPunct="1"/>
            <a:r>
              <a:rPr lang="en-GB" sz="2100" smtClean="0"/>
              <a:t>Un seul nom      (éventuellement avec -)</a:t>
            </a:r>
          </a:p>
          <a:p>
            <a:pPr lvl="1" eaLnBrk="1" hangingPunct="1"/>
            <a:r>
              <a:rPr lang="en-GB" sz="2100" smtClean="0"/>
              <a:t>Pays en fin de ligne en un mot</a:t>
            </a:r>
          </a:p>
        </p:txBody>
      </p:sp>
      <p:sp>
        <p:nvSpPr>
          <p:cNvPr id="53252" name="Rectangle 4"/>
          <p:cNvSpPr>
            <a:spLocks noChangeArrowheads="1"/>
          </p:cNvSpPr>
          <p:nvPr/>
        </p:nvSpPr>
        <p:spPr bwMode="auto">
          <a:xfrm>
            <a:off x="649288" y="2863850"/>
            <a:ext cx="8494712" cy="1069975"/>
          </a:xfrm>
          <a:prstGeom prst="rect">
            <a:avLst/>
          </a:prstGeom>
          <a:noFill/>
          <a:ln w="15875">
            <a:noFill/>
            <a:miter lim="800000"/>
            <a:headEnd/>
            <a:tailEnd/>
          </a:ln>
        </p:spPr>
        <p:txBody>
          <a:bodyPr>
            <a:spAutoFit/>
          </a:bodyPr>
          <a:lstStyle/>
          <a:p>
            <a:r>
              <a:rPr lang="en-GB" sz="1600"/>
              <a:t>Michel DUPONT 3, rue des Idees 67100 Strasbourg France</a:t>
            </a:r>
          </a:p>
          <a:p>
            <a:r>
              <a:rPr lang="en-GB" sz="1600"/>
              <a:t>Jean-Edouard DE-LA-MOTTE 8, allée Dubout 4530 Mont de Tarzan  Luxembourg</a:t>
            </a:r>
          </a:p>
          <a:p>
            <a:r>
              <a:rPr lang="en-GB" sz="1600"/>
              <a:t>                    </a:t>
            </a:r>
          </a:p>
          <a:p>
            <a:r>
              <a:rPr lang="en-GB" sz="1600"/>
              <a:t>Stephen KING   9, Baker Street 8887 United-Kingdom</a:t>
            </a:r>
          </a:p>
        </p:txBody>
      </p:sp>
      <p:sp>
        <p:nvSpPr>
          <p:cNvPr id="53253" name="Rectangle 8"/>
          <p:cNvSpPr>
            <a:spLocks noChangeArrowheads="1"/>
          </p:cNvSpPr>
          <p:nvPr/>
        </p:nvSpPr>
        <p:spPr bwMode="auto">
          <a:xfrm>
            <a:off x="611188" y="2852738"/>
            <a:ext cx="8424862" cy="1081087"/>
          </a:xfrm>
          <a:prstGeom prst="rect">
            <a:avLst/>
          </a:prstGeom>
          <a:noFill/>
          <a:ln w="38100">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srcRect l="-1170" t="16679" r="4514" b="6377"/>
          <a:stretch>
            <a:fillRect/>
          </a:stretch>
        </p:blipFill>
        <p:spPr bwMode="auto">
          <a:xfrm>
            <a:off x="971550" y="620713"/>
            <a:ext cx="7847013" cy="5832475"/>
          </a:xfrm>
          <a:prstGeom prst="rect">
            <a:avLst/>
          </a:prstGeom>
          <a:noFill/>
          <a:ln w="15875">
            <a:noFill/>
            <a:miter lim="800000"/>
            <a:headEnd/>
            <a:tailEnd/>
          </a:ln>
        </p:spPr>
      </p:pic>
      <p:pic>
        <p:nvPicPr>
          <p:cNvPr id="80901" name="Picture 5"/>
          <p:cNvPicPr>
            <a:picLocks noChangeAspect="1" noChangeArrowheads="1"/>
          </p:cNvPicPr>
          <p:nvPr/>
        </p:nvPicPr>
        <p:blipFill>
          <a:blip r:embed="rId4"/>
          <a:srcRect/>
          <a:stretch>
            <a:fillRect/>
          </a:stretch>
        </p:blipFill>
        <p:spPr bwMode="auto">
          <a:xfrm>
            <a:off x="239713" y="333375"/>
            <a:ext cx="8724900" cy="2943225"/>
          </a:xfrm>
          <a:prstGeom prst="rect">
            <a:avLst/>
          </a:prstGeom>
          <a:noFill/>
          <a:ln w="15875">
            <a:noFill/>
            <a:miter lim="800000"/>
            <a:headEnd/>
            <a:tailEnd/>
          </a:ln>
        </p:spPr>
      </p:pic>
      <p:sp>
        <p:nvSpPr>
          <p:cNvPr id="80902" name="Oval 6"/>
          <p:cNvSpPr>
            <a:spLocks noChangeArrowheads="1"/>
          </p:cNvSpPr>
          <p:nvPr/>
        </p:nvSpPr>
        <p:spPr bwMode="auto">
          <a:xfrm>
            <a:off x="107950" y="1196975"/>
            <a:ext cx="2951163" cy="1223963"/>
          </a:xfrm>
          <a:prstGeom prst="ellipse">
            <a:avLst/>
          </a:prstGeom>
          <a:noFill/>
          <a:ln w="38100">
            <a:solidFill>
              <a:srgbClr val="FF0000"/>
            </a:solidFill>
            <a:round/>
            <a:headEnd/>
            <a:tailEnd/>
          </a:ln>
        </p:spPr>
        <p:txBody>
          <a:bodyPr wrap="none" anchor="ctr"/>
          <a:lstStyle/>
          <a:p>
            <a:endParaRPr lang="fr-FR"/>
          </a:p>
        </p:txBody>
      </p:sp>
      <p:sp>
        <p:nvSpPr>
          <p:cNvPr id="80903" name="Text Box 7"/>
          <p:cNvSpPr txBox="1">
            <a:spLocks noChangeArrowheads="1"/>
          </p:cNvSpPr>
          <p:nvPr/>
        </p:nvSpPr>
        <p:spPr bwMode="auto">
          <a:xfrm>
            <a:off x="3255963" y="1484313"/>
            <a:ext cx="5197475" cy="641350"/>
          </a:xfrm>
          <a:prstGeom prst="rect">
            <a:avLst/>
          </a:prstGeom>
          <a:noFill/>
          <a:ln w="38100">
            <a:noFill/>
            <a:miter lim="800000"/>
            <a:headEnd/>
            <a:tailEnd/>
          </a:ln>
        </p:spPr>
        <p:txBody>
          <a:bodyPr wrap="none">
            <a:spAutoFit/>
          </a:bodyPr>
          <a:lstStyle/>
          <a:p>
            <a:r>
              <a:rPr lang="en-GB">
                <a:solidFill>
                  <a:srgbClr val="FF0000"/>
                </a:solidFill>
              </a:rPr>
              <a:t>Il y a des lignes vides, le scan n’affecte pas</a:t>
            </a:r>
          </a:p>
          <a:p>
            <a:r>
              <a:rPr lang="en-GB">
                <a:solidFill>
                  <a:srgbClr val="FF0000"/>
                </a:solidFill>
              </a:rPr>
              <a:t>de nouvelles valeurs à Prenom Nom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srcRect l="711" t="16032" r="4514" b="13058"/>
          <a:stretch>
            <a:fillRect/>
          </a:stretch>
        </p:blipFill>
        <p:spPr bwMode="auto">
          <a:xfrm>
            <a:off x="755650" y="1139825"/>
            <a:ext cx="7993063" cy="5673725"/>
          </a:xfrm>
          <a:prstGeom prst="rect">
            <a:avLst/>
          </a:prstGeom>
          <a:noFill/>
          <a:ln w="38100">
            <a:noFill/>
            <a:miter lim="800000"/>
            <a:headEnd/>
            <a:tailEnd/>
          </a:ln>
        </p:spPr>
      </p:pic>
      <p:pic>
        <p:nvPicPr>
          <p:cNvPr id="81927" name="Picture 7"/>
          <p:cNvPicPr>
            <a:picLocks noChangeAspect="1" noChangeArrowheads="1"/>
          </p:cNvPicPr>
          <p:nvPr/>
        </p:nvPicPr>
        <p:blipFill>
          <a:blip r:embed="rId3"/>
          <a:srcRect/>
          <a:stretch>
            <a:fillRect/>
          </a:stretch>
        </p:blipFill>
        <p:spPr bwMode="auto">
          <a:xfrm>
            <a:off x="179388" y="115888"/>
            <a:ext cx="8713787" cy="2566987"/>
          </a:xfrm>
          <a:prstGeom prst="rect">
            <a:avLst/>
          </a:prstGeom>
          <a:noFill/>
          <a:ln w="38100">
            <a:noFill/>
            <a:miter lim="800000"/>
            <a:headEnd/>
            <a:tailEnd/>
          </a:ln>
        </p:spPr>
      </p:pic>
      <p:sp>
        <p:nvSpPr>
          <p:cNvPr id="81928" name="Oval 8"/>
          <p:cNvSpPr>
            <a:spLocks noChangeArrowheads="1"/>
          </p:cNvSpPr>
          <p:nvPr/>
        </p:nvSpPr>
        <p:spPr bwMode="auto">
          <a:xfrm>
            <a:off x="107950" y="1052513"/>
            <a:ext cx="2951163" cy="1223962"/>
          </a:xfrm>
          <a:prstGeom prst="ellipse">
            <a:avLst/>
          </a:prstGeom>
          <a:noFill/>
          <a:ln w="38100">
            <a:solidFill>
              <a:srgbClr val="FF0000"/>
            </a:solidFill>
            <a:round/>
            <a:headEnd/>
            <a:tailEnd/>
          </a:ln>
        </p:spPr>
        <p:txBody>
          <a:bodyPr wrap="none" anchor="ctr"/>
          <a:lstStyle/>
          <a:p>
            <a:endParaRPr lang="fr-FR"/>
          </a:p>
        </p:txBody>
      </p:sp>
      <p:sp>
        <p:nvSpPr>
          <p:cNvPr id="81929" name="Text Box 9"/>
          <p:cNvSpPr txBox="1">
            <a:spLocks noChangeArrowheads="1"/>
          </p:cNvSpPr>
          <p:nvPr/>
        </p:nvSpPr>
        <p:spPr bwMode="auto">
          <a:xfrm>
            <a:off x="3255963" y="1498600"/>
            <a:ext cx="5224462" cy="366713"/>
          </a:xfrm>
          <a:prstGeom prst="rect">
            <a:avLst/>
          </a:prstGeom>
          <a:noFill/>
          <a:ln w="38100">
            <a:noFill/>
            <a:miter lim="800000"/>
            <a:headEnd/>
            <a:tailEnd/>
          </a:ln>
        </p:spPr>
        <p:txBody>
          <a:bodyPr wrap="none">
            <a:spAutoFit/>
          </a:bodyPr>
          <a:lstStyle/>
          <a:p>
            <a:r>
              <a:rPr lang="en-GB">
                <a:solidFill>
                  <a:srgbClr val="FF0000"/>
                </a:solidFill>
              </a:rPr>
              <a:t>Les lignes ont des espaces donc non vides !</a:t>
            </a:r>
          </a:p>
        </p:txBody>
      </p:sp>
      <p:sp>
        <p:nvSpPr>
          <p:cNvPr id="81930" name="Oval 10"/>
          <p:cNvSpPr>
            <a:spLocks noChangeArrowheads="1"/>
          </p:cNvSpPr>
          <p:nvPr/>
        </p:nvSpPr>
        <p:spPr bwMode="auto">
          <a:xfrm>
            <a:off x="1187450" y="3284538"/>
            <a:ext cx="4679950" cy="1223962"/>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p:bldP spid="8193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t="14850" r="2754" b="7088"/>
          <a:stretch>
            <a:fillRect/>
          </a:stretch>
        </p:blipFill>
        <p:spPr bwMode="auto">
          <a:xfrm>
            <a:off x="827088" y="258763"/>
            <a:ext cx="7848600" cy="6465887"/>
          </a:xfrm>
          <a:prstGeom prst="rect">
            <a:avLst/>
          </a:prstGeom>
          <a:noFill/>
          <a:ln w="38100">
            <a:noFill/>
            <a:miter lim="800000"/>
            <a:headEnd/>
            <a:tailEnd/>
          </a:ln>
        </p:spPr>
      </p:pic>
      <p:pic>
        <p:nvPicPr>
          <p:cNvPr id="82949" name="Picture 5"/>
          <p:cNvPicPr>
            <a:picLocks noChangeAspect="1" noChangeArrowheads="1"/>
          </p:cNvPicPr>
          <p:nvPr/>
        </p:nvPicPr>
        <p:blipFill>
          <a:blip r:embed="rId3"/>
          <a:srcRect/>
          <a:stretch>
            <a:fillRect/>
          </a:stretch>
        </p:blipFill>
        <p:spPr bwMode="auto">
          <a:xfrm>
            <a:off x="2124075" y="44450"/>
            <a:ext cx="6911975" cy="2400300"/>
          </a:xfrm>
          <a:prstGeom prst="rect">
            <a:avLst/>
          </a:prstGeom>
          <a:noFill/>
          <a:ln w="38100">
            <a:noFill/>
            <a:miter lim="800000"/>
            <a:headEnd/>
            <a:tailEnd/>
          </a:ln>
        </p:spPr>
      </p:pic>
      <p:sp>
        <p:nvSpPr>
          <p:cNvPr id="82950" name="Oval 6"/>
          <p:cNvSpPr>
            <a:spLocks noChangeArrowheads="1"/>
          </p:cNvSpPr>
          <p:nvPr/>
        </p:nvSpPr>
        <p:spPr bwMode="auto">
          <a:xfrm>
            <a:off x="1028700" y="2644775"/>
            <a:ext cx="5616575" cy="863600"/>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0"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l="787" t="16933" r="6357" b="7983"/>
          <a:stretch>
            <a:fillRect/>
          </a:stretch>
        </p:blipFill>
        <p:spPr bwMode="auto">
          <a:xfrm>
            <a:off x="755650" y="981075"/>
            <a:ext cx="8424863" cy="5672138"/>
          </a:xfrm>
          <a:prstGeom prst="rect">
            <a:avLst/>
          </a:prstGeom>
          <a:noFill/>
          <a:ln w="38100">
            <a:noFill/>
            <a:miter lim="800000"/>
            <a:headEnd/>
            <a:tailEnd/>
          </a:ln>
        </p:spPr>
      </p:pic>
      <p:sp>
        <p:nvSpPr>
          <p:cNvPr id="57347" name="Rectangle 5"/>
          <p:cNvSpPr>
            <a:spLocks noGrp="1" noChangeArrowheads="1"/>
          </p:cNvSpPr>
          <p:nvPr>
            <p:ph type="title"/>
          </p:nvPr>
        </p:nvSpPr>
        <p:spPr>
          <a:xfrm>
            <a:off x="1370013" y="301625"/>
            <a:ext cx="7313612" cy="390525"/>
          </a:xfrm>
        </p:spPr>
        <p:txBody>
          <a:bodyPr/>
          <a:lstStyle/>
          <a:p>
            <a:pPr eaLnBrk="1" hangingPunct="1"/>
            <a:r>
              <a:rPr lang="en-GB" sz="2000" smtClean="0"/>
              <a:t>Et avec nos petits outils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srcRect t="15691" r="4781" b="15669"/>
          <a:stretch>
            <a:fillRect/>
          </a:stretch>
        </p:blipFill>
        <p:spPr bwMode="auto">
          <a:xfrm>
            <a:off x="395288" y="1484313"/>
            <a:ext cx="8569325" cy="5041900"/>
          </a:xfrm>
          <a:prstGeom prst="rect">
            <a:avLst/>
          </a:prstGeom>
          <a:noFill/>
          <a:ln w="38100">
            <a:noFill/>
            <a:miter lim="800000"/>
            <a:headEnd/>
            <a:tailEnd/>
          </a:ln>
        </p:spPr>
      </p:pic>
      <p:pic>
        <p:nvPicPr>
          <p:cNvPr id="83974" name="Picture 6"/>
          <p:cNvPicPr>
            <a:picLocks noChangeAspect="1" noChangeArrowheads="1"/>
          </p:cNvPicPr>
          <p:nvPr/>
        </p:nvPicPr>
        <p:blipFill>
          <a:blip r:embed="rId3"/>
          <a:srcRect/>
          <a:stretch>
            <a:fillRect/>
          </a:stretch>
        </p:blipFill>
        <p:spPr bwMode="auto">
          <a:xfrm>
            <a:off x="5900738" y="3811588"/>
            <a:ext cx="2873375" cy="27130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p:cTn id="7" dur="1000" fill="hold"/>
                                        <p:tgtEl>
                                          <p:spTgt spid="83974"/>
                                        </p:tgtEl>
                                        <p:attrNameLst>
                                          <p:attrName>ppt_w</p:attrName>
                                        </p:attrNameLst>
                                      </p:cBhvr>
                                      <p:tavLst>
                                        <p:tav tm="0">
                                          <p:val>
                                            <p:fltVal val="0"/>
                                          </p:val>
                                        </p:tav>
                                        <p:tav tm="100000">
                                          <p:val>
                                            <p:strVal val="#ppt_w"/>
                                          </p:val>
                                        </p:tav>
                                      </p:tavLst>
                                    </p:anim>
                                    <p:anim calcmode="lin" valueType="num">
                                      <p:cBhvr>
                                        <p:cTn id="8" dur="1000" fill="hold"/>
                                        <p:tgtEl>
                                          <p:spTgt spid="83974"/>
                                        </p:tgtEl>
                                        <p:attrNameLst>
                                          <p:attrName>ppt_h</p:attrName>
                                        </p:attrNameLst>
                                      </p:cBhvr>
                                      <p:tavLst>
                                        <p:tav tm="0">
                                          <p:val>
                                            <p:fltVal val="0"/>
                                          </p:val>
                                        </p:tav>
                                        <p:tav tm="100000">
                                          <p:val>
                                            <p:strVal val="#ppt_h"/>
                                          </p:val>
                                        </p:tav>
                                      </p:tavLst>
                                    </p:anim>
                                    <p:anim calcmode="lin" valueType="num">
                                      <p:cBhvr>
                                        <p:cTn id="9" dur="1000" fill="hold"/>
                                        <p:tgtEl>
                                          <p:spTgt spid="839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Traduction ADN -&gt; protéine</a:t>
            </a:r>
            <a:endParaRPr lang="fr-FR" dirty="0"/>
          </a:p>
        </p:txBody>
      </p:sp>
      <p:sp>
        <p:nvSpPr>
          <p:cNvPr id="3" name="Espace réservé du contenu 2"/>
          <p:cNvSpPr>
            <a:spLocks noGrp="1"/>
          </p:cNvSpPr>
          <p:nvPr>
            <p:ph idx="1"/>
          </p:nvPr>
        </p:nvSpPr>
        <p:spPr/>
        <p:txBody>
          <a:bodyPr/>
          <a:lstStyle/>
          <a:p>
            <a:r>
              <a:rPr lang="fr-FR" dirty="0" smtClean="0"/>
              <a:t>On dispose d’un fichier avec le code génétique</a:t>
            </a:r>
          </a:p>
          <a:p>
            <a:endParaRPr lang="fr-FR" dirty="0"/>
          </a:p>
          <a:p>
            <a:r>
              <a:rPr lang="fr-FR" dirty="0" smtClean="0"/>
              <a:t>On dispose de la séquence </a:t>
            </a:r>
          </a:p>
          <a:p>
            <a:endParaRPr lang="fr-FR" dirty="0"/>
          </a:p>
          <a:p>
            <a:endParaRPr lang="fr-FR" dirty="0" smtClean="0"/>
          </a:p>
          <a:p>
            <a:r>
              <a:rPr lang="fr-FR" dirty="0" smtClean="0"/>
              <a:t>Créer la séquence protéique</a:t>
            </a:r>
            <a:endParaRPr lang="fr-FR" dirty="0"/>
          </a:p>
        </p:txBody>
      </p:sp>
    </p:spTree>
    <p:extLst>
      <p:ext uri="{BB962C8B-B14F-4D97-AF65-F5344CB8AC3E}">
        <p14:creationId xmlns:p14="http://schemas.microsoft.com/office/powerpoint/2010/main" val="4709731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3"/>
          <p:cNvPicPr/>
          <p:nvPr/>
        </p:nvPicPr>
        <p:blipFill>
          <a:blip r:embed="rId2"/>
          <a:stretch>
            <a:fillRect/>
          </a:stretch>
        </p:blipFill>
        <p:spPr>
          <a:xfrm>
            <a:off x="1331640" y="927720"/>
            <a:ext cx="8208912" cy="5597624"/>
          </a:xfrm>
          <a:prstGeom prst="rect">
            <a:avLst/>
          </a:prstGeom>
          <a:ln>
            <a:noFill/>
          </a:ln>
        </p:spPr>
      </p:pic>
      <p:sp>
        <p:nvSpPr>
          <p:cNvPr id="77" name="CustomShape 1"/>
          <p:cNvSpPr/>
          <p:nvPr/>
        </p:nvSpPr>
        <p:spPr>
          <a:xfrm>
            <a:off x="457200" y="274680"/>
            <a:ext cx="8228520" cy="653040"/>
          </a:xfrm>
          <a:prstGeom prst="rect">
            <a:avLst/>
          </a:prstGeom>
          <a:noFill/>
          <a:ln>
            <a:noFill/>
          </a:ln>
        </p:spPr>
        <p:txBody>
          <a:bodyPr lIns="90000" tIns="45000" rIns="90000" bIns="45000"/>
          <a:lstStyle/>
          <a:p>
            <a:pPr algn="ctr">
              <a:lnSpc>
                <a:spcPct val="100000"/>
              </a:lnSpc>
            </a:pPr>
            <a:r>
              <a:rPr lang="fr-FR" sz="2800">
                <a:solidFill>
                  <a:srgbClr val="000000"/>
                </a:solidFill>
                <a:latin typeface="Calibri"/>
              </a:rPr>
              <a:t>CodeGenetique.txt</a:t>
            </a:r>
            <a:endParaRPr/>
          </a:p>
        </p:txBody>
      </p:sp>
      <p:sp>
        <p:nvSpPr>
          <p:cNvPr id="2" name="Ellipse 1"/>
          <p:cNvSpPr/>
          <p:nvPr/>
        </p:nvSpPr>
        <p:spPr bwMode="auto">
          <a:xfrm>
            <a:off x="1303359" y="874420"/>
            <a:ext cx="322332" cy="27860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2230036" y="846139"/>
            <a:ext cx="648072" cy="3068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454172" y="817858"/>
            <a:ext cx="2160240" cy="3600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63407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2045" y="1556792"/>
            <a:ext cx="5984331" cy="5539978"/>
          </a:xfrm>
          <a:prstGeom prst="rect">
            <a:avLst/>
          </a:prstGeom>
          <a:noFill/>
        </p:spPr>
        <p:txBody>
          <a:bodyPr wrap="none" rtlCol="0">
            <a:spAutoFit/>
          </a:bodyPr>
          <a:lstStyle/>
          <a:p>
            <a:r>
              <a:rPr lang="fr-FR" sz="1400" dirty="0">
                <a:latin typeface="Courier New" panose="02070309020205020404" pitchFamily="49" charset="0"/>
                <a:cs typeface="Courier New" panose="02070309020205020404" pitchFamily="49" charset="0"/>
              </a:rPr>
              <a:t>&gt;PGS257 hdac8 Homo sapiens histone </a:t>
            </a:r>
            <a:r>
              <a:rPr lang="fr-FR" sz="1400" dirty="0" err="1">
                <a:latin typeface="Courier New" panose="02070309020205020404" pitchFamily="49" charset="0"/>
                <a:cs typeface="Courier New" panose="02070309020205020404" pitchFamily="49" charset="0"/>
              </a:rPr>
              <a:t>deacetylase</a:t>
            </a:r>
            <a:r>
              <a:rPr lang="fr-FR" sz="1400" dirty="0">
                <a:latin typeface="Courier New" panose="02070309020205020404" pitchFamily="49" charset="0"/>
                <a:cs typeface="Courier New" panose="02070309020205020404" pitchFamily="49" charset="0"/>
              </a:rPr>
              <a:t> 8 hdac8</a:t>
            </a:r>
          </a:p>
          <a:p>
            <a:r>
              <a:rPr lang="fr-FR" sz="1400" dirty="0">
                <a:latin typeface="Courier New" panose="02070309020205020404" pitchFamily="49" charset="0"/>
                <a:cs typeface="Courier New" panose="02070309020205020404" pitchFamily="49" charset="0"/>
              </a:rPr>
              <a:t>ATGGAGGAGCCGGAGGAACCGGCGGACAGTGGGCAGTCGCTGGTCCCGGT</a:t>
            </a:r>
          </a:p>
          <a:p>
            <a:r>
              <a:rPr lang="fr-FR" sz="1400" dirty="0">
                <a:latin typeface="Courier New" panose="02070309020205020404" pitchFamily="49" charset="0"/>
                <a:cs typeface="Courier New" panose="02070309020205020404" pitchFamily="49" charset="0"/>
              </a:rPr>
              <a:t>TTATATCTATAGTCCCGAGTATGTCAGTATGTGTGACTCCCCGGCCAAGA</a:t>
            </a:r>
          </a:p>
          <a:p>
            <a:r>
              <a:rPr lang="fr-FR" sz="1400" dirty="0">
                <a:latin typeface="Courier New" panose="02070309020205020404" pitchFamily="49" charset="0"/>
                <a:cs typeface="Courier New" panose="02070309020205020404" pitchFamily="49" charset="0"/>
              </a:rPr>
              <a:t>TCCCCAAACGGGCCAGTATGGTGCATTCTTTGATTGAAGCATATGCACTG</a:t>
            </a:r>
          </a:p>
          <a:p>
            <a:r>
              <a:rPr lang="fr-FR" sz="1400" dirty="0">
                <a:latin typeface="Courier New" panose="02070309020205020404" pitchFamily="49" charset="0"/>
                <a:cs typeface="Courier New" panose="02070309020205020404" pitchFamily="49" charset="0"/>
              </a:rPr>
              <a:t>CATAAGCAAATGAGGATAGTTAAGCCTAAAGTGGCCTCCATGGAGGAGAT</a:t>
            </a:r>
          </a:p>
          <a:p>
            <a:r>
              <a:rPr lang="fr-FR" sz="1400" dirty="0">
                <a:latin typeface="Courier New" panose="02070309020205020404" pitchFamily="49" charset="0"/>
                <a:cs typeface="Courier New" panose="02070309020205020404" pitchFamily="49" charset="0"/>
              </a:rPr>
              <a:t>GGCCACCTTCCACACTGATGCTTATCTGCAGCATCTCCAGAAGGTCAGCC</a:t>
            </a:r>
          </a:p>
          <a:p>
            <a:r>
              <a:rPr lang="fr-FR" sz="1400" dirty="0">
                <a:latin typeface="Courier New" panose="02070309020205020404" pitchFamily="49" charset="0"/>
                <a:cs typeface="Courier New" panose="02070309020205020404" pitchFamily="49" charset="0"/>
              </a:rPr>
              <a:t>AAGAGGGCGATGATGATCATCCGGACTCCATAGAATATGGGCTAGGTTAT</a:t>
            </a:r>
          </a:p>
          <a:p>
            <a:r>
              <a:rPr lang="fr-FR" sz="1400" dirty="0">
                <a:latin typeface="Courier New" panose="02070309020205020404" pitchFamily="49" charset="0"/>
                <a:cs typeface="Courier New" panose="02070309020205020404" pitchFamily="49" charset="0"/>
              </a:rPr>
              <a:t>GACTGCCCAGCCACTGAAGGGATATTTGACTATGCAGCAGCTATAGGAGG</a:t>
            </a:r>
          </a:p>
          <a:p>
            <a:r>
              <a:rPr lang="fr-FR" sz="1400" dirty="0">
                <a:latin typeface="Courier New" panose="02070309020205020404" pitchFamily="49" charset="0"/>
                <a:cs typeface="Courier New" panose="02070309020205020404" pitchFamily="49" charset="0"/>
              </a:rPr>
              <a:t>GGCTACGATCACAGCTGCCCAATGCCTGATTGACGGAATGTGCAAAGTAG</a:t>
            </a:r>
          </a:p>
          <a:p>
            <a:r>
              <a:rPr lang="fr-FR" sz="1400" dirty="0">
                <a:latin typeface="Courier New" panose="02070309020205020404" pitchFamily="49" charset="0"/>
                <a:cs typeface="Courier New" panose="02070309020205020404" pitchFamily="49" charset="0"/>
              </a:rPr>
              <a:t>CAATTAACTGGTCTGGAGGGTGGCATCATGCAAAGAAAGATGAAGCATCT</a:t>
            </a:r>
          </a:p>
          <a:p>
            <a:r>
              <a:rPr lang="fr-FR" sz="1400" dirty="0">
                <a:latin typeface="Courier New" panose="02070309020205020404" pitchFamily="49" charset="0"/>
                <a:cs typeface="Courier New" panose="02070309020205020404" pitchFamily="49" charset="0"/>
              </a:rPr>
              <a:t>GGTTTTTGTTATCTCAATGATGCTGTCCTGGGAATATTACGATTGCGACG</a:t>
            </a:r>
          </a:p>
          <a:p>
            <a:r>
              <a:rPr lang="fr-FR" sz="1400" dirty="0">
                <a:latin typeface="Courier New" panose="02070309020205020404" pitchFamily="49" charset="0"/>
                <a:cs typeface="Courier New" panose="02070309020205020404" pitchFamily="49" charset="0"/>
              </a:rPr>
              <a:t>GAAATTTGAGCGTATTCTCTACGTGGATTTGGATCTGCACCATGGAGATG</a:t>
            </a:r>
          </a:p>
          <a:p>
            <a:r>
              <a:rPr lang="fr-FR" sz="1400" dirty="0">
                <a:latin typeface="Courier New" panose="02070309020205020404" pitchFamily="49" charset="0"/>
                <a:cs typeface="Courier New" panose="02070309020205020404" pitchFamily="49" charset="0"/>
              </a:rPr>
              <a:t>GTGTAGAAGACGCATTCAGTTTCACCTCCAAAGTCATGACCGTGTCCCTG</a:t>
            </a:r>
          </a:p>
          <a:p>
            <a:r>
              <a:rPr lang="fr-FR" sz="1400" dirty="0">
                <a:latin typeface="Courier New" panose="02070309020205020404" pitchFamily="49" charset="0"/>
                <a:cs typeface="Courier New" panose="02070309020205020404" pitchFamily="49" charset="0"/>
              </a:rPr>
              <a:t>CACAAATTCTCCCCAGGATTTTTCCCAGGAACAGGTGACGTGTCTGATGT</a:t>
            </a:r>
          </a:p>
          <a:p>
            <a:r>
              <a:rPr lang="fr-FR" sz="1400" dirty="0">
                <a:latin typeface="Courier New" panose="02070309020205020404" pitchFamily="49" charset="0"/>
                <a:cs typeface="Courier New" panose="02070309020205020404" pitchFamily="49" charset="0"/>
              </a:rPr>
              <a:t>TGGCCTAGGGAAGGGACGGTACTACAGTGTAAATGTGCCCATTCAGGATG</a:t>
            </a:r>
          </a:p>
          <a:p>
            <a:r>
              <a:rPr lang="fr-FR" sz="1400" dirty="0">
                <a:latin typeface="Courier New" panose="02070309020205020404" pitchFamily="49" charset="0"/>
                <a:cs typeface="Courier New" panose="02070309020205020404" pitchFamily="49" charset="0"/>
              </a:rPr>
              <a:t>GCATACAAGATGAAAAATATTACCAGATCTGTGAAAGTGTACTAAAGGAA</a:t>
            </a:r>
          </a:p>
          <a:p>
            <a:r>
              <a:rPr lang="fr-FR" sz="1400" dirty="0">
                <a:latin typeface="Courier New" panose="02070309020205020404" pitchFamily="49" charset="0"/>
                <a:cs typeface="Courier New" panose="02070309020205020404" pitchFamily="49" charset="0"/>
              </a:rPr>
              <a:t>GTATACCAAGCCTTTAATCCCAAAGCAGTGGTCTTACAGCTGGGAGCTGA</a:t>
            </a:r>
          </a:p>
          <a:p>
            <a:r>
              <a:rPr lang="fr-FR" sz="1400" dirty="0">
                <a:latin typeface="Courier New" panose="02070309020205020404" pitchFamily="49" charset="0"/>
                <a:cs typeface="Courier New" panose="02070309020205020404" pitchFamily="49" charset="0"/>
              </a:rPr>
              <a:t>CACAATAGCTGGGGATCCCATGTGCTCCTTTAACATGACTCCAGTGGGAA</a:t>
            </a:r>
          </a:p>
          <a:p>
            <a:r>
              <a:rPr lang="fr-FR" sz="1400" dirty="0">
                <a:latin typeface="Courier New" panose="02070309020205020404" pitchFamily="49" charset="0"/>
                <a:cs typeface="Courier New" panose="02070309020205020404" pitchFamily="49" charset="0"/>
              </a:rPr>
              <a:t>TTGGCAAGTGTCTTAAGTACATCCTTCAATGGCAGTTGGCAACACTCATT</a:t>
            </a:r>
          </a:p>
          <a:p>
            <a:r>
              <a:rPr lang="fr-FR" sz="1400" dirty="0">
                <a:latin typeface="Courier New" panose="02070309020205020404" pitchFamily="49" charset="0"/>
                <a:cs typeface="Courier New" panose="02070309020205020404" pitchFamily="49" charset="0"/>
              </a:rPr>
              <a:t>TTGGGAGGAGGAGGCTATAACCTTGCCAACACGGCTCGATGCTGGACATA</a:t>
            </a:r>
          </a:p>
          <a:p>
            <a:r>
              <a:rPr lang="fr-FR" sz="1400" dirty="0">
                <a:latin typeface="Courier New" panose="02070309020205020404" pitchFamily="49" charset="0"/>
                <a:cs typeface="Courier New" panose="02070309020205020404" pitchFamily="49" charset="0"/>
              </a:rPr>
              <a:t>CTTGACCGGGGTCATCCTAGGGAAAACACTATCCTCTGAGATCCCAGATC</a:t>
            </a:r>
          </a:p>
          <a:p>
            <a:r>
              <a:rPr lang="fr-FR" sz="1400" dirty="0">
                <a:latin typeface="Courier New" panose="02070309020205020404" pitchFamily="49" charset="0"/>
                <a:cs typeface="Courier New" panose="02070309020205020404" pitchFamily="49" charset="0"/>
              </a:rPr>
              <a:t>ATGAGTTTTTCACAGCATATGGTCCTGATTATGTGCTGGAAATCACGCCA</a:t>
            </a:r>
          </a:p>
          <a:p>
            <a:r>
              <a:rPr lang="fr-FR" sz="1400" dirty="0">
                <a:latin typeface="Courier New" panose="02070309020205020404" pitchFamily="49" charset="0"/>
                <a:cs typeface="Courier New" panose="02070309020205020404" pitchFamily="49" charset="0"/>
              </a:rPr>
              <a:t>AGCTGCCGGCCAGACCGCAATGAGCCCCACCGAATCCAACAAATCCTCAA</a:t>
            </a:r>
          </a:p>
          <a:p>
            <a:r>
              <a:rPr lang="fr-FR" sz="1400" dirty="0">
                <a:latin typeface="Courier New" panose="02070309020205020404" pitchFamily="49" charset="0"/>
                <a:cs typeface="Courier New" panose="02070309020205020404" pitchFamily="49" charset="0"/>
              </a:rPr>
              <a:t>CTACATCAAAGGGAATCTGAAGCATGTGGTC</a:t>
            </a:r>
          </a:p>
          <a:p>
            <a:endParaRPr lang="fr-FR" dirty="0"/>
          </a:p>
        </p:txBody>
      </p:sp>
      <p:sp>
        <p:nvSpPr>
          <p:cNvPr id="5" name="Titre 4"/>
          <p:cNvSpPr>
            <a:spLocks noGrp="1"/>
          </p:cNvSpPr>
          <p:nvPr>
            <p:ph type="title"/>
          </p:nvPr>
        </p:nvSpPr>
        <p:spPr/>
        <p:txBody>
          <a:bodyPr/>
          <a:lstStyle/>
          <a:p>
            <a:pPr algn="ctr"/>
            <a:r>
              <a:rPr lang="fr-FR" dirty="0" smtClean="0"/>
              <a:t>Ficher </a:t>
            </a:r>
            <a:r>
              <a:rPr lang="fr-FR" dirty="0" err="1" smtClean="0"/>
              <a:t>fasta</a:t>
            </a:r>
            <a:r>
              <a:rPr lang="fr-FR" dirty="0" smtClean="0"/>
              <a:t> de la séquence </a:t>
            </a:r>
            <a:endParaRPr lang="fr-FR" dirty="0"/>
          </a:p>
        </p:txBody>
      </p:sp>
    </p:spTree>
    <p:extLst>
      <p:ext uri="{BB962C8B-B14F-4D97-AF65-F5344CB8AC3E}">
        <p14:creationId xmlns:p14="http://schemas.microsoft.com/office/powerpoint/2010/main" val="177662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Éclipse">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70664</TotalTime>
  <Words>8125</Words>
  <Application>Microsoft Office PowerPoint</Application>
  <PresentationFormat>Affichage à l'écran (4:3)</PresentationFormat>
  <Paragraphs>1679</Paragraphs>
  <Slides>107</Slides>
  <Notes>82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107</vt:i4>
      </vt:variant>
    </vt:vector>
  </HeadingPairs>
  <TitlesOfParts>
    <vt:vector size="114" baseType="lpstr">
      <vt:lpstr>Arial</vt:lpstr>
      <vt:lpstr>Calibri</vt:lpstr>
      <vt:lpstr>Courier New</vt:lpstr>
      <vt:lpstr>Times New Roman</vt:lpstr>
      <vt:lpstr>Verdana</vt:lpstr>
      <vt:lpstr>Wingdings</vt:lpstr>
      <vt:lpstr>Éclipse</vt:lpstr>
      <vt:lpstr>Programmation</vt:lpstr>
      <vt:lpstr>Présentation PowerPoint</vt:lpstr>
      <vt:lpstr>Présentation PowerPoint</vt:lpstr>
      <vt:lpstr>ssh Passage en mode console au lbgi</vt:lpstr>
      <vt:lpstr>Ce qu’il faudra retenir aujourd’hui …</vt:lpstr>
      <vt:lpstr>Les langages</vt:lpstr>
      <vt:lpstr>Texte et quotes</vt:lpstr>
      <vt:lpstr>La machine doit comprendre </vt:lpstr>
      <vt:lpstr>N’oubliez jamais pour trouver l’erreur de programmation </vt:lpstr>
      <vt:lpstr>Exemple de commandes Unix (bash ou tcsh)          que l’on tape en mode “terminal”</vt:lpstr>
      <vt:lpstr>Les commandes indispensables  </vt:lpstr>
      <vt:lpstr>Mon premier script  Tcsh</vt:lpstr>
      <vt:lpstr>Langages de commande tcsh ou bash</vt:lpstr>
      <vt:lpstr>Et … un programme Tcl</vt:lpstr>
      <vt:lpstr>Le langage de programmation Tcl</vt:lpstr>
      <vt:lpstr>Un programme Tcl</vt:lpstr>
      <vt:lpstr>I M P O R T A N T</vt:lpstr>
      <vt:lpstr>Le langage Tcl</vt:lpstr>
      <vt:lpstr>Tcl        /         Tk</vt:lpstr>
      <vt:lpstr>Tcl</vt:lpstr>
      <vt:lpstr>set variable valeur   : affecte la valeur $variable                    : accès à la valeur</vt:lpstr>
      <vt:lpstr>Les fonctions ou procédures</vt:lpstr>
      <vt:lpstr>Procédures et  programme principal</vt:lpstr>
      <vt:lpstr>Programme dans plusieurs fichiers</vt:lpstr>
      <vt:lpstr>Mon premier programme Tcl (si je m’appelle arthur)</vt:lpstr>
      <vt:lpstr>Un exemple très simple utilisant  des chaînes de caractères</vt:lpstr>
      <vt:lpstr>Tcl, aperçu général  des commandes les plus utilisées</vt:lpstr>
      <vt:lpstr>Les tâches les plus courantes  (90% du nécessaire)</vt:lpstr>
      <vt:lpstr>Composer une chaîne de caractères ” ”   format   join</vt:lpstr>
      <vt:lpstr>Lire un fichier puis composer un texte calculer la moyenne, réafficher la ligne et le résultat</vt:lpstr>
      <vt:lpstr>Composer un texte (en le formattant)</vt:lpstr>
      <vt:lpstr>Calcul de la moyenne comment faire avec un nombre de notes non connu lors de l’écriture du programme</vt:lpstr>
      <vt:lpstr>Ouvrir, lire et fermer un fichier</vt:lpstr>
      <vt:lpstr>Ouvrir, lire et fermer un fichier  (avec open gets close)</vt:lpstr>
      <vt:lpstr>Ouvrir, lire et fermer un fichier (petits outils)</vt:lpstr>
      <vt:lpstr>Ecrire dans un fichier (open puts close)</vt:lpstr>
      <vt:lpstr> Ecrire dans un fichier (petits outils)</vt:lpstr>
      <vt:lpstr>manuel  tcl  8.6  http://www.tcl.tk/man/tcl/TclCmd/contents.htm</vt:lpstr>
      <vt:lpstr>http://lbgi.fr/~ripp</vt:lpstr>
      <vt:lpstr>Programmation deuxième partie</vt:lpstr>
      <vt:lpstr>Passer du texte à la liste et réciproquement dans différents langages</vt:lpstr>
      <vt:lpstr>En résumé</vt:lpstr>
      <vt:lpstr>List Dict Array</vt:lpstr>
      <vt:lpstr>Tcl, aperçu général  des commandes les plus utilisées</vt:lpstr>
      <vt:lpstr>Texte : création et manipulation  des chaînes de caractères (string)</vt:lpstr>
      <vt:lpstr>Tcl, aperçu général  des commandes les plus utilisées</vt:lpstr>
      <vt:lpstr>Fonctions de traitement  des chaînes de caractères : append et string</vt:lpstr>
      <vt:lpstr>Présentation PowerPoint</vt:lpstr>
      <vt:lpstr>Tcl, aperçu général  des commandes les plus utilisées</vt:lpstr>
      <vt:lpstr>Les listes</vt:lpstr>
      <vt:lpstr>Qu’est-ce qu’une liste ?</vt:lpstr>
      <vt:lpstr>Créer et modifier des listes</vt:lpstr>
      <vt:lpstr>Des listes de listes</vt:lpstr>
      <vt:lpstr>Extraire des parties de listes</vt:lpstr>
      <vt:lpstr>Parcourir des listes</vt:lpstr>
      <vt:lpstr>Les listes</vt:lpstr>
      <vt:lpstr>Utiliser des listes</vt:lpstr>
      <vt:lpstr>Les atrocités qu’on peut voir !!!</vt:lpstr>
      <vt:lpstr>Tcl, aperçu général  des commandes les plus utilisées</vt:lpstr>
      <vt:lpstr>Arrays  Tableaux à adressage associative Dictionnaires</vt:lpstr>
      <vt:lpstr>Arrays (suite)</vt:lpstr>
      <vt:lpstr>Arrays  L’adressage associatif</vt:lpstr>
      <vt:lpstr>Présentation PowerPoint</vt:lpstr>
      <vt:lpstr>Présentation PowerPoint</vt:lpstr>
      <vt:lpstr>Les instructions de contrôle</vt:lpstr>
      <vt:lpstr>Exemple : Racines d’un trinôme</vt:lpstr>
      <vt:lpstr>Tcl par l’exemple …</vt:lpstr>
      <vt:lpstr>Attention aux cas indéterminés !</vt:lpstr>
      <vt:lpstr>Tcl, aperçu général  des commandes les plus utilisées</vt:lpstr>
      <vt:lpstr>Transmission des arguments  à une fonction</vt:lpstr>
      <vt:lpstr>Return  d’une procédure Cas le plus courant et le plus facile </vt:lpstr>
      <vt:lpstr>Difficile  return et modification des arguments  par les fonctions et procédures</vt:lpstr>
      <vt:lpstr>Tcl, aperçu général  des commandes les plus utilisées</vt:lpstr>
      <vt:lpstr>regexp, regsub  Expressions régulières</vt:lpstr>
      <vt:lpstr>regexp</vt:lpstr>
      <vt:lpstr>regexp Petit Grand</vt:lpstr>
      <vt:lpstr>regexp : caractères backslashés </vt:lpstr>
      <vt:lpstr>regsub</vt:lpstr>
      <vt:lpstr>BasicTools : on se fait ses petits outils …1/4</vt:lpstr>
      <vt:lpstr>BasicTools : on se fait ses petits outils … 2/4</vt:lpstr>
      <vt:lpstr>BasicTools : on se fait ses petits outils … 3/4</vt:lpstr>
      <vt:lpstr>BasicTools : on se fait ses petits outils … 4/4</vt:lpstr>
      <vt:lpstr>Présentation PowerPoint</vt:lpstr>
      <vt:lpstr>Extraction d’information d’un fichier les questions qu’il faut se poser</vt:lpstr>
      <vt:lpstr>Lignes vides, doubles blancs, etc.</vt:lpstr>
      <vt:lpstr>Présentation PowerPoint</vt:lpstr>
      <vt:lpstr>Selection de colonnes</vt:lpstr>
      <vt:lpstr>Présentation PowerPoint</vt:lpstr>
      <vt:lpstr>Lecture d’un fichier de séquence au format EMBL attendre la ligne particulière  SQ   SEQUENCE</vt:lpstr>
      <vt:lpstr>Présentation PowerPoint</vt:lpstr>
      <vt:lpstr>Et d’autres exemples …</vt:lpstr>
      <vt:lpstr>Présentation PowerPoint</vt:lpstr>
      <vt:lpstr>Présentation PowerPoint</vt:lpstr>
      <vt:lpstr>Présentation PowerPoint</vt:lpstr>
      <vt:lpstr>Et avec nos petits outils …</vt:lpstr>
      <vt:lpstr>Présentation PowerPoint</vt:lpstr>
      <vt:lpstr>Traduction ADN -&gt; protéine</vt:lpstr>
      <vt:lpstr>Présentation PowerPoint</vt:lpstr>
      <vt:lpstr>Ficher fasta de la séquence </vt:lpstr>
      <vt:lpstr>Comment faire ?</vt:lpstr>
      <vt:lpstr>Faisons le manuellement </vt:lpstr>
      <vt:lpstr>Utilisation d’un tableau</vt:lpstr>
      <vt:lpstr>Quelques petits exemples</vt:lpstr>
      <vt:lpstr>Présentation PowerPoint</vt:lpstr>
      <vt:lpstr>Présentation PowerPoint</vt:lpstr>
      <vt:lpstr>Présentation PowerPoint</vt:lpstr>
      <vt:lpstr>http://lbgi.fr/~ripp</vt:lpstr>
    </vt:vector>
  </TitlesOfParts>
  <Company>IGBMC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Tcl/Tk</dc:title>
  <dc:creator>Raymond Ripp</dc:creator>
  <cp:lastModifiedBy>ripp</cp:lastModifiedBy>
  <cp:revision>232</cp:revision>
  <dcterms:created xsi:type="dcterms:W3CDTF">2009-01-26T17:36:36Z</dcterms:created>
  <dcterms:modified xsi:type="dcterms:W3CDTF">2018-01-18T11:18:28Z</dcterms:modified>
</cp:coreProperties>
</file>