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106"/>
  </p:notesMasterIdLst>
  <p:sldIdLst>
    <p:sldId id="256" r:id="rId2"/>
    <p:sldId id="259" r:id="rId3"/>
    <p:sldId id="260" r:id="rId4"/>
    <p:sldId id="261" r:id="rId5"/>
    <p:sldId id="401" r:id="rId6"/>
    <p:sldId id="402" r:id="rId7"/>
    <p:sldId id="406" r:id="rId8"/>
    <p:sldId id="403" r:id="rId9"/>
    <p:sldId id="404" r:id="rId10"/>
    <p:sldId id="302" r:id="rId11"/>
    <p:sldId id="308" r:id="rId12"/>
    <p:sldId id="396" r:id="rId13"/>
    <p:sldId id="405" r:id="rId14"/>
    <p:sldId id="397" r:id="rId15"/>
    <p:sldId id="322" r:id="rId16"/>
    <p:sldId id="307" r:id="rId17"/>
    <p:sldId id="400" r:id="rId18"/>
    <p:sldId id="310" r:id="rId19"/>
    <p:sldId id="278" r:id="rId20"/>
    <p:sldId id="279" r:id="rId21"/>
    <p:sldId id="262" r:id="rId22"/>
    <p:sldId id="263" r:id="rId23"/>
    <p:sldId id="266" r:id="rId24"/>
    <p:sldId id="267" r:id="rId25"/>
    <p:sldId id="410" r:id="rId26"/>
    <p:sldId id="411" r:id="rId27"/>
    <p:sldId id="412" r:id="rId28"/>
    <p:sldId id="413" r:id="rId29"/>
    <p:sldId id="414" r:id="rId30"/>
    <p:sldId id="415" r:id="rId31"/>
    <p:sldId id="416" r:id="rId32"/>
    <p:sldId id="417" r:id="rId33"/>
    <p:sldId id="418" r:id="rId34"/>
    <p:sldId id="419" r:id="rId35"/>
    <p:sldId id="420" r:id="rId36"/>
    <p:sldId id="421" r:id="rId37"/>
    <p:sldId id="422" r:id="rId38"/>
    <p:sldId id="326" r:id="rId39"/>
    <p:sldId id="423" r:id="rId40"/>
    <p:sldId id="424" r:id="rId41"/>
    <p:sldId id="277" r:id="rId42"/>
    <p:sldId id="276" r:id="rId43"/>
    <p:sldId id="327" r:id="rId44"/>
    <p:sldId id="270" r:id="rId45"/>
    <p:sldId id="312" r:id="rId46"/>
    <p:sldId id="314" r:id="rId47"/>
    <p:sldId id="272" r:id="rId48"/>
    <p:sldId id="425" r:id="rId49"/>
    <p:sldId id="426" r:id="rId50"/>
    <p:sldId id="427" r:id="rId51"/>
    <p:sldId id="431" r:id="rId52"/>
    <p:sldId id="430" r:id="rId53"/>
    <p:sldId id="432" r:id="rId54"/>
    <p:sldId id="428" r:id="rId55"/>
    <p:sldId id="429" r:id="rId56"/>
    <p:sldId id="433" r:id="rId57"/>
    <p:sldId id="434" r:id="rId58"/>
    <p:sldId id="435" r:id="rId59"/>
    <p:sldId id="436" r:id="rId60"/>
    <p:sldId id="458" r:id="rId61"/>
    <p:sldId id="437" r:id="rId62"/>
    <p:sldId id="271" r:id="rId63"/>
    <p:sldId id="303" r:id="rId64"/>
    <p:sldId id="304" r:id="rId65"/>
    <p:sldId id="305" r:id="rId66"/>
    <p:sldId id="315" r:id="rId67"/>
    <p:sldId id="273" r:id="rId68"/>
    <p:sldId id="274" r:id="rId69"/>
    <p:sldId id="275" r:id="rId70"/>
    <p:sldId id="317" r:id="rId71"/>
    <p:sldId id="284" r:id="rId72"/>
    <p:sldId id="285" r:id="rId73"/>
    <p:sldId id="286" r:id="rId74"/>
    <p:sldId id="287" r:id="rId75"/>
    <p:sldId id="438" r:id="rId76"/>
    <p:sldId id="318" r:id="rId77"/>
    <p:sldId id="319" r:id="rId78"/>
    <p:sldId id="320" r:id="rId79"/>
    <p:sldId id="321" r:id="rId80"/>
    <p:sldId id="446" r:id="rId81"/>
    <p:sldId id="439" r:id="rId82"/>
    <p:sldId id="440" r:id="rId83"/>
    <p:sldId id="441" r:id="rId84"/>
    <p:sldId id="442" r:id="rId85"/>
    <p:sldId id="443" r:id="rId86"/>
    <p:sldId id="444" r:id="rId87"/>
    <p:sldId id="445" r:id="rId88"/>
    <p:sldId id="288" r:id="rId89"/>
    <p:sldId id="289" r:id="rId90"/>
    <p:sldId id="290" r:id="rId91"/>
    <p:sldId id="291" r:id="rId92"/>
    <p:sldId id="293" r:id="rId93"/>
    <p:sldId id="292" r:id="rId94"/>
    <p:sldId id="450" r:id="rId95"/>
    <p:sldId id="448" r:id="rId96"/>
    <p:sldId id="451" r:id="rId97"/>
    <p:sldId id="452" r:id="rId98"/>
    <p:sldId id="453" r:id="rId99"/>
    <p:sldId id="449" r:id="rId100"/>
    <p:sldId id="457" r:id="rId101"/>
    <p:sldId id="456" r:id="rId102"/>
    <p:sldId id="454" r:id="rId103"/>
    <p:sldId id="455" r:id="rId104"/>
    <p:sldId id="323" r:id="rId105"/>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3300"/>
    <a:srgbClr val="006666"/>
    <a:srgbClr val="99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7448" autoAdjust="0"/>
  </p:normalViewPr>
  <p:slideViewPr>
    <p:cSldViewPr>
      <p:cViewPr varScale="1">
        <p:scale>
          <a:sx n="229" d="100"/>
          <a:sy n="229" d="100"/>
        </p:scale>
        <p:origin x="3552"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1359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348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1024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Cliquez pour modifier les styles du texte du masque</a:t>
            </a:r>
          </a:p>
          <a:p>
            <a:pPr lvl="1"/>
            <a:r>
              <a:rPr lang="en-GB" noProof="0" smtClean="0"/>
              <a:t>Deuxième niveau</a:t>
            </a:r>
          </a:p>
          <a:p>
            <a:pPr lvl="2"/>
            <a:r>
              <a:rPr lang="en-GB" noProof="0" smtClean="0"/>
              <a:t>Troisième niveau</a:t>
            </a:r>
          </a:p>
          <a:p>
            <a:pPr lvl="3"/>
            <a:r>
              <a:rPr lang="en-GB" noProof="0" smtClean="0"/>
              <a:t>Quatrième niveau</a:t>
            </a:r>
          </a:p>
          <a:p>
            <a:pPr lvl="4"/>
            <a:r>
              <a:rPr lang="en-GB" noProof="0" smtClean="0"/>
              <a:t>Cinquième niveau</a:t>
            </a:r>
          </a:p>
        </p:txBody>
      </p:sp>
      <p:sp>
        <p:nvSpPr>
          <p:cNvPr id="348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348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663C31E-1B70-4665-A071-1060E6613664}" type="slidenum">
              <a:rPr lang="en-GB"/>
              <a:pPr>
                <a:defRPr/>
              </a:pPr>
              <a:t>‹N°›</a:t>
            </a:fld>
            <a:endParaRPr lang="en-GB"/>
          </a:p>
        </p:txBody>
      </p:sp>
    </p:spTree>
    <p:extLst>
      <p:ext uri="{BB962C8B-B14F-4D97-AF65-F5344CB8AC3E}">
        <p14:creationId xmlns:p14="http://schemas.microsoft.com/office/powerpoint/2010/main" val="19578039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194A8E0D-AE72-48C0-BE80-EA05229BF7F2}" type="slidenum">
              <a:rPr lang="en-GB" smtClean="0"/>
              <a:pPr/>
              <a:t>1</a:t>
            </a:fld>
            <a:endParaRPr lang="en-GB"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GB" smtClean="0"/>
              <a:t>Ce cours de deux heures s’adresse aux débutants … </a:t>
            </a:r>
          </a:p>
          <a:p>
            <a:pPr eaLnBrk="1" hangingPunct="1"/>
            <a:r>
              <a:rPr lang="en-GB" smtClean="0"/>
              <a:t>On y trouvera une introduction à la programmation en Tcl</a:t>
            </a:r>
          </a:p>
          <a:p>
            <a:pPr eaLnBrk="1" hangingPunct="1"/>
            <a:r>
              <a:rPr lang="en-GB" smtClean="0"/>
              <a:t>Mais d’abord une petite parenthèse pour expliquer ce qu’est une application, un protocole de communication et comment la programmation vient s’insérer dans tout ça. </a:t>
            </a:r>
          </a:p>
          <a:p>
            <a:pPr eaLnBrk="1" hangingPunct="1"/>
            <a:r>
              <a:rPr lang="en-GB" smtClean="0"/>
              <a:t>Et aussi ssh, Firewall, disques, etc. </a:t>
            </a:r>
          </a:p>
          <a:p>
            <a:pPr eaLnBrk="1" hangingPunct="1"/>
            <a:endParaRPr lang="en-GB" smtClean="0"/>
          </a:p>
        </p:txBody>
      </p:sp>
    </p:spTree>
    <p:extLst>
      <p:ext uri="{BB962C8B-B14F-4D97-AF65-F5344CB8AC3E}">
        <p14:creationId xmlns:p14="http://schemas.microsoft.com/office/powerpoint/2010/main" val="2515919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3774D1A7-8A07-4934-A40F-3A0BB4F32E5B}" type="slidenum">
              <a:rPr lang="en-GB" smtClean="0"/>
              <a:pPr/>
              <a:t>14</a:t>
            </a:fld>
            <a:endParaRPr lang="en-GB"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r>
              <a:rPr lang="en-GB" smtClean="0"/>
              <a:t>Nous verrons plus tard comment lancer une programme.  </a:t>
            </a:r>
          </a:p>
          <a:p>
            <a:pPr eaLnBrk="1" hangingPunct="1"/>
            <a:r>
              <a:rPr lang="en-GB" smtClean="0"/>
              <a:t>Examinons maitenant </a:t>
            </a:r>
            <a:r>
              <a:rPr lang="fr-FR" smtClean="0"/>
              <a:t>un programme Tcl </a:t>
            </a:r>
          </a:p>
          <a:p>
            <a:pPr eaLnBrk="1" hangingPunct="1"/>
            <a:r>
              <a:rPr lang="fr-FR" smtClean="0"/>
              <a:t>Il y a là des instructions simples et la boucle while.</a:t>
            </a:r>
          </a:p>
          <a:p>
            <a:pPr eaLnBrk="1" hangingPunct="1"/>
            <a:r>
              <a:rPr lang="fr-FR" smtClean="0"/>
              <a:t>Important : ça commence par une ligne #! …</a:t>
            </a:r>
          </a:p>
          <a:p>
            <a:pPr eaLnBrk="1" hangingPunct="1"/>
            <a:r>
              <a:rPr lang="fr-FR" smtClean="0"/>
              <a:t>Et on s’arrête par exit. </a:t>
            </a:r>
            <a:r>
              <a:rPr lang="en-GB" smtClean="0"/>
              <a:t> </a:t>
            </a:r>
          </a:p>
          <a:p>
            <a:pPr eaLnBrk="1" hangingPunct="1"/>
            <a:r>
              <a:rPr lang="en-GB" smtClean="0"/>
              <a:t>Le while est suivi de deux parties entre {} </a:t>
            </a:r>
          </a:p>
          <a:p>
            <a:pPr eaLnBrk="1" hangingPunct="1"/>
            <a:r>
              <a:rPr lang="en-GB" smtClean="0"/>
              <a:t>La première est le test d’arrêt, quand on a lu tout le fichier.</a:t>
            </a:r>
          </a:p>
          <a:p>
            <a:pPr eaLnBrk="1" hangingPunct="1"/>
            <a:r>
              <a:rPr lang="en-GB" smtClean="0"/>
              <a:t>La deuxième est le corps du while qui est exécuté tant que la condition est vraie.</a:t>
            </a:r>
          </a:p>
          <a:p>
            <a:pPr eaLnBrk="1" hangingPunct="1"/>
            <a:endParaRPr lang="en-GB" smtClean="0"/>
          </a:p>
          <a:p>
            <a:pPr eaLnBrk="1" hangingPunct="1"/>
            <a:r>
              <a:rPr lang="en-GB" smtClean="0"/>
              <a:t>Si on ramène le corps du while en un bloc on voit que </a:t>
            </a:r>
          </a:p>
          <a:p>
            <a:pPr eaLnBrk="1" hangingPunct="1"/>
            <a:r>
              <a:rPr lang="en-GB" smtClean="0"/>
              <a:t>toutes les lignes contiennent une commande suivie de ses arguments. </a:t>
            </a:r>
          </a:p>
        </p:txBody>
      </p:sp>
    </p:spTree>
    <p:extLst>
      <p:ext uri="{BB962C8B-B14F-4D97-AF65-F5344CB8AC3E}">
        <p14:creationId xmlns:p14="http://schemas.microsoft.com/office/powerpoint/2010/main" val="1152062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BB769806-1F00-4990-8258-FF63B19DA542}" type="slidenum">
              <a:rPr lang="en-GB" smtClean="0"/>
              <a:pPr/>
              <a:t>15</a:t>
            </a:fld>
            <a:endParaRPr lang="en-GB"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lnSpc>
                <a:spcPct val="90000"/>
              </a:lnSpc>
            </a:pPr>
            <a:r>
              <a:rPr lang="en-GB" dirty="0" smtClean="0"/>
              <a:t>Un </a:t>
            </a:r>
            <a:r>
              <a:rPr lang="en-GB" dirty="0" err="1" smtClean="0"/>
              <a:t>langage</a:t>
            </a:r>
            <a:r>
              <a:rPr lang="en-GB" dirty="0" smtClean="0"/>
              <a:t> de script </a:t>
            </a:r>
            <a:r>
              <a:rPr lang="en-GB" dirty="0" err="1" smtClean="0"/>
              <a:t>ça</a:t>
            </a:r>
            <a:r>
              <a:rPr lang="en-GB" dirty="0" smtClean="0"/>
              <a:t> </a:t>
            </a:r>
            <a:r>
              <a:rPr lang="en-GB" dirty="0" err="1" smtClean="0"/>
              <a:t>signifie</a:t>
            </a:r>
            <a:r>
              <a:rPr lang="en-GB" dirty="0" smtClean="0"/>
              <a:t> que le programme </a:t>
            </a:r>
            <a:r>
              <a:rPr lang="en-GB" dirty="0" err="1" smtClean="0"/>
              <a:t>peut</a:t>
            </a:r>
            <a:r>
              <a:rPr lang="en-GB" dirty="0" smtClean="0"/>
              <a:t> </a:t>
            </a:r>
            <a:r>
              <a:rPr lang="en-GB" dirty="0" err="1" smtClean="0"/>
              <a:t>s’exécuter</a:t>
            </a:r>
            <a:r>
              <a:rPr lang="en-GB" dirty="0" smtClean="0"/>
              <a:t> </a:t>
            </a:r>
            <a:r>
              <a:rPr lang="en-GB" dirty="0" err="1" smtClean="0"/>
              <a:t>directement</a:t>
            </a:r>
            <a:r>
              <a:rPr lang="en-GB" dirty="0" smtClean="0"/>
              <a:t>, </a:t>
            </a:r>
            <a:r>
              <a:rPr lang="en-GB" dirty="0" err="1" smtClean="0"/>
              <a:t>ligne</a:t>
            </a:r>
            <a:r>
              <a:rPr lang="en-GB" dirty="0" smtClean="0"/>
              <a:t> par </a:t>
            </a:r>
            <a:r>
              <a:rPr lang="en-GB" dirty="0" err="1" smtClean="0"/>
              <a:t>ligne</a:t>
            </a:r>
            <a:r>
              <a:rPr lang="en-GB" dirty="0" smtClean="0"/>
              <a:t> du début à la fin sans compilation.</a:t>
            </a:r>
          </a:p>
          <a:p>
            <a:pPr eaLnBrk="1" hangingPunct="1">
              <a:lnSpc>
                <a:spcPct val="90000"/>
              </a:lnSpc>
            </a:pPr>
            <a:r>
              <a:rPr lang="en-GB" dirty="0" smtClean="0"/>
              <a:t>Les scripts </a:t>
            </a:r>
            <a:r>
              <a:rPr lang="en-GB" dirty="0" err="1" smtClean="0"/>
              <a:t>sh</a:t>
            </a:r>
            <a:r>
              <a:rPr lang="en-GB" dirty="0" smtClean="0"/>
              <a:t>, bash, </a:t>
            </a:r>
            <a:r>
              <a:rPr lang="en-GB" dirty="0" err="1" smtClean="0"/>
              <a:t>csh</a:t>
            </a:r>
            <a:r>
              <a:rPr lang="en-GB" dirty="0" smtClean="0"/>
              <a:t>, </a:t>
            </a:r>
            <a:r>
              <a:rPr lang="en-GB" dirty="0" err="1" smtClean="0"/>
              <a:t>tcsh</a:t>
            </a:r>
            <a:r>
              <a:rPr lang="en-GB" dirty="0" smtClean="0"/>
              <a:t> (</a:t>
            </a:r>
            <a:r>
              <a:rPr lang="en-GB" dirty="0" err="1" smtClean="0"/>
              <a:t>très</a:t>
            </a:r>
            <a:r>
              <a:rPr lang="en-GB" dirty="0" smtClean="0"/>
              <a:t> </a:t>
            </a:r>
            <a:r>
              <a:rPr lang="en-GB" dirty="0" err="1" smtClean="0"/>
              <a:t>basiques</a:t>
            </a:r>
            <a:r>
              <a:rPr lang="en-GB" dirty="0" smtClean="0"/>
              <a:t>) </a:t>
            </a:r>
            <a:r>
              <a:rPr lang="en-GB" dirty="0" err="1" smtClean="0"/>
              <a:t>permettent</a:t>
            </a:r>
            <a:r>
              <a:rPr lang="en-GB" dirty="0" smtClean="0"/>
              <a:t> surtout de lancer des programmes.</a:t>
            </a:r>
          </a:p>
          <a:p>
            <a:pPr eaLnBrk="1" hangingPunct="1">
              <a:lnSpc>
                <a:spcPct val="90000"/>
              </a:lnSpc>
            </a:pPr>
            <a:r>
              <a:rPr lang="en-GB" dirty="0" smtClean="0"/>
              <a:t>Les </a:t>
            </a:r>
            <a:r>
              <a:rPr lang="en-GB" dirty="0" err="1" smtClean="0"/>
              <a:t>Tcl</a:t>
            </a:r>
            <a:r>
              <a:rPr lang="en-GB" dirty="0" smtClean="0"/>
              <a:t>, Perl, Python, </a:t>
            </a:r>
            <a:r>
              <a:rPr lang="en-GB" dirty="0" err="1" smtClean="0"/>
              <a:t>etc</a:t>
            </a:r>
            <a:r>
              <a:rPr lang="en-GB" dirty="0" smtClean="0"/>
              <a:t> le </a:t>
            </a:r>
            <a:r>
              <a:rPr lang="en-GB" dirty="0" err="1" smtClean="0"/>
              <a:t>permettent</a:t>
            </a:r>
            <a:r>
              <a:rPr lang="en-GB" dirty="0" smtClean="0"/>
              <a:t> </a:t>
            </a:r>
            <a:r>
              <a:rPr lang="en-GB" dirty="0" err="1" smtClean="0"/>
              <a:t>aussi</a:t>
            </a:r>
            <a:r>
              <a:rPr lang="en-GB" dirty="0" smtClean="0"/>
              <a:t> </a:t>
            </a:r>
            <a:r>
              <a:rPr lang="en-GB" dirty="0" err="1" smtClean="0"/>
              <a:t>mais</a:t>
            </a:r>
            <a:r>
              <a:rPr lang="en-GB" dirty="0" smtClean="0"/>
              <a:t> font surtout les choses </a:t>
            </a:r>
            <a:r>
              <a:rPr lang="en-GB" dirty="0" err="1" smtClean="0"/>
              <a:t>eux-mêmes</a:t>
            </a:r>
            <a:r>
              <a:rPr lang="en-GB" dirty="0" smtClean="0"/>
              <a:t>.</a:t>
            </a:r>
          </a:p>
          <a:p>
            <a:pPr eaLnBrk="1" hangingPunct="1">
              <a:lnSpc>
                <a:spcPct val="90000"/>
              </a:lnSpc>
            </a:pPr>
            <a:r>
              <a:rPr lang="en-GB" dirty="0" smtClean="0"/>
              <a:t>C </a:t>
            </a:r>
            <a:r>
              <a:rPr lang="en-GB" dirty="0" err="1" smtClean="0"/>
              <a:t>est</a:t>
            </a:r>
            <a:r>
              <a:rPr lang="en-GB" dirty="0" smtClean="0"/>
              <a:t> le plus </a:t>
            </a:r>
            <a:r>
              <a:rPr lang="en-GB" dirty="0" err="1" smtClean="0"/>
              <a:t>proche</a:t>
            </a:r>
            <a:r>
              <a:rPr lang="en-GB" dirty="0" smtClean="0"/>
              <a:t> de la machine et surtout </a:t>
            </a:r>
            <a:r>
              <a:rPr lang="en-GB" dirty="0" err="1" smtClean="0"/>
              <a:t>presque</a:t>
            </a:r>
            <a:r>
              <a:rPr lang="en-GB" dirty="0" smtClean="0"/>
              <a:t> tout </a:t>
            </a:r>
            <a:r>
              <a:rPr lang="en-GB" dirty="0" err="1" smtClean="0"/>
              <a:t>est</a:t>
            </a:r>
            <a:r>
              <a:rPr lang="en-GB" dirty="0" smtClean="0"/>
              <a:t> </a:t>
            </a:r>
            <a:r>
              <a:rPr lang="en-GB" dirty="0" err="1" smtClean="0"/>
              <a:t>écrit</a:t>
            </a:r>
            <a:r>
              <a:rPr lang="en-GB" dirty="0" smtClean="0"/>
              <a:t> à la base </a:t>
            </a:r>
            <a:r>
              <a:rPr lang="en-GB" dirty="0" err="1" smtClean="0"/>
              <a:t>en</a:t>
            </a:r>
            <a:r>
              <a:rPr lang="en-GB" dirty="0" smtClean="0"/>
              <a:t> C (</a:t>
            </a:r>
            <a:r>
              <a:rPr lang="en-GB" dirty="0" err="1" smtClean="0"/>
              <a:t>même</a:t>
            </a:r>
            <a:r>
              <a:rPr lang="en-GB" dirty="0" smtClean="0"/>
              <a:t> C, C++, Java, </a:t>
            </a:r>
            <a:r>
              <a:rPr lang="en-GB" dirty="0" err="1" smtClean="0"/>
              <a:t>Tcl</a:t>
            </a:r>
            <a:r>
              <a:rPr lang="en-GB" dirty="0" smtClean="0"/>
              <a:t>, etc.)</a:t>
            </a:r>
          </a:p>
          <a:p>
            <a:pPr eaLnBrk="1" hangingPunct="1">
              <a:lnSpc>
                <a:spcPct val="90000"/>
              </a:lnSpc>
            </a:pPr>
            <a:r>
              <a:rPr lang="en-GB" dirty="0" smtClean="0"/>
              <a:t>C et C++ </a:t>
            </a:r>
            <a:r>
              <a:rPr lang="en-GB" dirty="0" err="1" smtClean="0"/>
              <a:t>doivent</a:t>
            </a:r>
            <a:r>
              <a:rPr lang="en-GB" dirty="0" smtClean="0"/>
              <a:t> </a:t>
            </a:r>
            <a:r>
              <a:rPr lang="en-GB" dirty="0" err="1" smtClean="0"/>
              <a:t>être</a:t>
            </a:r>
            <a:r>
              <a:rPr lang="en-GB" dirty="0" smtClean="0"/>
              <a:t> </a:t>
            </a:r>
            <a:r>
              <a:rPr lang="en-GB" dirty="0" err="1" smtClean="0"/>
              <a:t>compilé</a:t>
            </a:r>
            <a:r>
              <a:rPr lang="en-GB" dirty="0" smtClean="0"/>
              <a:t> pour le type de machine sur </a:t>
            </a:r>
            <a:r>
              <a:rPr lang="en-GB" dirty="0" err="1" smtClean="0"/>
              <a:t>lequel</a:t>
            </a:r>
            <a:r>
              <a:rPr lang="en-GB" dirty="0" smtClean="0"/>
              <a:t> </a:t>
            </a:r>
            <a:r>
              <a:rPr lang="en-GB" dirty="0" err="1" smtClean="0"/>
              <a:t>il</a:t>
            </a:r>
            <a:r>
              <a:rPr lang="en-GB" dirty="0" smtClean="0"/>
              <a:t> </a:t>
            </a:r>
            <a:r>
              <a:rPr lang="en-GB" dirty="0" err="1" smtClean="0"/>
              <a:t>va</a:t>
            </a:r>
            <a:r>
              <a:rPr lang="en-GB" dirty="0" smtClean="0"/>
              <a:t> </a:t>
            </a:r>
            <a:r>
              <a:rPr lang="en-GB" dirty="0" err="1" smtClean="0"/>
              <a:t>tourner</a:t>
            </a:r>
            <a:r>
              <a:rPr lang="en-GB" dirty="0" smtClean="0"/>
              <a:t>.</a:t>
            </a:r>
          </a:p>
          <a:p>
            <a:pPr eaLnBrk="1" hangingPunct="1">
              <a:lnSpc>
                <a:spcPct val="90000"/>
              </a:lnSpc>
            </a:pPr>
            <a:r>
              <a:rPr lang="en-GB" dirty="0" smtClean="0"/>
              <a:t>Java </a:t>
            </a:r>
            <a:r>
              <a:rPr lang="en-GB" dirty="0" err="1" smtClean="0"/>
              <a:t>est</a:t>
            </a:r>
            <a:r>
              <a:rPr lang="en-GB" dirty="0" smtClean="0"/>
              <a:t> </a:t>
            </a:r>
            <a:r>
              <a:rPr lang="en-GB" dirty="0" err="1" smtClean="0"/>
              <a:t>compilé</a:t>
            </a:r>
            <a:r>
              <a:rPr lang="en-GB" dirty="0" smtClean="0"/>
              <a:t> </a:t>
            </a:r>
            <a:r>
              <a:rPr lang="en-GB" dirty="0" err="1" smtClean="0"/>
              <a:t>en</a:t>
            </a:r>
            <a:r>
              <a:rPr lang="en-GB" dirty="0" smtClean="0"/>
              <a:t> p-code qui </a:t>
            </a:r>
            <a:r>
              <a:rPr lang="en-GB" dirty="0" err="1" smtClean="0"/>
              <a:t>tourne</a:t>
            </a:r>
            <a:r>
              <a:rPr lang="en-GB" dirty="0" smtClean="0"/>
              <a:t> </a:t>
            </a:r>
            <a:r>
              <a:rPr lang="en-GB" dirty="0" err="1" smtClean="0"/>
              <a:t>partout</a:t>
            </a:r>
            <a:r>
              <a:rPr lang="en-GB" dirty="0" smtClean="0"/>
              <a:t> </a:t>
            </a:r>
            <a:r>
              <a:rPr lang="en-GB" dirty="0" err="1" smtClean="0"/>
              <a:t>où</a:t>
            </a:r>
            <a:r>
              <a:rPr lang="en-GB" dirty="0" smtClean="0"/>
              <a:t> </a:t>
            </a:r>
            <a:r>
              <a:rPr lang="en-GB" dirty="0" err="1" smtClean="0"/>
              <a:t>est</a:t>
            </a:r>
            <a:r>
              <a:rPr lang="en-GB" dirty="0" smtClean="0"/>
              <a:t> </a:t>
            </a:r>
            <a:r>
              <a:rPr lang="en-GB" dirty="0" err="1" smtClean="0"/>
              <a:t>installé</a:t>
            </a:r>
            <a:r>
              <a:rPr lang="en-GB" dirty="0" smtClean="0"/>
              <a:t> la Java </a:t>
            </a:r>
            <a:r>
              <a:rPr lang="en-GB" dirty="0" err="1" smtClean="0"/>
              <a:t>Virtuelle</a:t>
            </a:r>
            <a:r>
              <a:rPr lang="en-GB" dirty="0" smtClean="0"/>
              <a:t> Machine</a:t>
            </a:r>
          </a:p>
          <a:p>
            <a:pPr eaLnBrk="1" hangingPunct="1">
              <a:lnSpc>
                <a:spcPct val="90000"/>
              </a:lnSpc>
            </a:pPr>
            <a:r>
              <a:rPr lang="en-GB" dirty="0" smtClean="0"/>
              <a:t>Le </a:t>
            </a:r>
            <a:r>
              <a:rPr lang="en-GB" dirty="0" err="1" smtClean="0"/>
              <a:t>même</a:t>
            </a:r>
            <a:r>
              <a:rPr lang="en-GB" dirty="0" smtClean="0"/>
              <a:t> </a:t>
            </a:r>
            <a:r>
              <a:rPr lang="en-GB" dirty="0" err="1" smtClean="0"/>
              <a:t>fichier</a:t>
            </a:r>
            <a:r>
              <a:rPr lang="en-GB" dirty="0" smtClean="0"/>
              <a:t> </a:t>
            </a:r>
            <a:r>
              <a:rPr lang="en-GB" dirty="0" err="1" smtClean="0"/>
              <a:t>Tcl</a:t>
            </a:r>
            <a:r>
              <a:rPr lang="en-GB" dirty="0" smtClean="0"/>
              <a:t> </a:t>
            </a:r>
            <a:r>
              <a:rPr lang="en-GB" dirty="0" err="1" smtClean="0"/>
              <a:t>tourne</a:t>
            </a:r>
            <a:r>
              <a:rPr lang="en-GB" dirty="0" smtClean="0"/>
              <a:t> </a:t>
            </a:r>
            <a:r>
              <a:rPr lang="en-GB" dirty="0" err="1" smtClean="0"/>
              <a:t>partout</a:t>
            </a:r>
            <a:r>
              <a:rPr lang="en-GB" dirty="0" smtClean="0"/>
              <a:t> </a:t>
            </a:r>
            <a:r>
              <a:rPr lang="en-GB" dirty="0" err="1" smtClean="0"/>
              <a:t>où</a:t>
            </a:r>
            <a:r>
              <a:rPr lang="en-GB" dirty="0" smtClean="0"/>
              <a:t> </a:t>
            </a:r>
            <a:r>
              <a:rPr lang="en-GB" dirty="0" err="1" smtClean="0"/>
              <a:t>est</a:t>
            </a:r>
            <a:r>
              <a:rPr lang="en-GB" dirty="0" smtClean="0"/>
              <a:t> </a:t>
            </a:r>
            <a:r>
              <a:rPr lang="en-GB" dirty="0" err="1" smtClean="0"/>
              <a:t>installé</a:t>
            </a:r>
            <a:r>
              <a:rPr lang="en-GB" dirty="0" smtClean="0"/>
              <a:t> </a:t>
            </a:r>
            <a:r>
              <a:rPr lang="en-GB" dirty="0" err="1" smtClean="0"/>
              <a:t>Tcl</a:t>
            </a:r>
            <a:r>
              <a:rPr lang="en-GB" dirty="0" smtClean="0"/>
              <a:t>.</a:t>
            </a:r>
          </a:p>
          <a:p>
            <a:pPr eaLnBrk="1" hangingPunct="1">
              <a:lnSpc>
                <a:spcPct val="90000"/>
              </a:lnSpc>
            </a:pPr>
            <a:r>
              <a:rPr lang="en-GB" dirty="0" err="1" smtClean="0"/>
              <a:t>Tcl</a:t>
            </a:r>
            <a:r>
              <a:rPr lang="en-GB" dirty="0" smtClean="0"/>
              <a:t> </a:t>
            </a:r>
            <a:r>
              <a:rPr lang="en-GB" dirty="0" err="1" smtClean="0"/>
              <a:t>permet</a:t>
            </a:r>
            <a:r>
              <a:rPr lang="en-GB" dirty="0" smtClean="0"/>
              <a:t> </a:t>
            </a:r>
            <a:r>
              <a:rPr lang="en-GB" dirty="0" err="1" smtClean="0"/>
              <a:t>aussi</a:t>
            </a:r>
            <a:r>
              <a:rPr lang="en-GB" dirty="0" smtClean="0"/>
              <a:t> la </a:t>
            </a:r>
            <a:r>
              <a:rPr lang="en-GB" dirty="0" err="1" smtClean="0"/>
              <a:t>programmation</a:t>
            </a:r>
            <a:r>
              <a:rPr lang="en-GB" dirty="0" smtClean="0"/>
              <a:t> </a:t>
            </a:r>
            <a:r>
              <a:rPr lang="en-GB" dirty="0" err="1" smtClean="0"/>
              <a:t>orientée</a:t>
            </a:r>
            <a:r>
              <a:rPr lang="en-GB" dirty="0" smtClean="0"/>
              <a:t> objet </a:t>
            </a:r>
            <a:r>
              <a:rPr lang="en-GB" dirty="0" err="1" smtClean="0"/>
              <a:t>mais</a:t>
            </a:r>
            <a:r>
              <a:rPr lang="en-GB" dirty="0" smtClean="0"/>
              <a:t> on </a:t>
            </a:r>
            <a:r>
              <a:rPr lang="en-GB" dirty="0" err="1" smtClean="0"/>
              <a:t>n’en</a:t>
            </a:r>
            <a:r>
              <a:rPr lang="en-GB" dirty="0" smtClean="0"/>
              <a:t> a pas </a:t>
            </a:r>
            <a:r>
              <a:rPr lang="en-GB" dirty="0" err="1" smtClean="0"/>
              <a:t>besoin</a:t>
            </a:r>
            <a:r>
              <a:rPr lang="en-GB" dirty="0" smtClean="0"/>
              <a:t> </a:t>
            </a:r>
            <a:r>
              <a:rPr lang="en-GB" dirty="0" err="1" smtClean="0"/>
              <a:t>dans</a:t>
            </a:r>
            <a:r>
              <a:rPr lang="en-GB" dirty="0" smtClean="0"/>
              <a:t> </a:t>
            </a:r>
            <a:r>
              <a:rPr lang="en-GB" dirty="0" err="1" smtClean="0"/>
              <a:t>l’immédiat</a:t>
            </a:r>
            <a:r>
              <a:rPr lang="en-GB" dirty="0" smtClean="0"/>
              <a:t>.</a:t>
            </a:r>
          </a:p>
          <a:p>
            <a:pPr eaLnBrk="1" hangingPunct="1">
              <a:lnSpc>
                <a:spcPct val="90000"/>
              </a:lnSpc>
            </a:pPr>
            <a:r>
              <a:rPr lang="en-GB" dirty="0" err="1" smtClean="0"/>
              <a:t>Tcl</a:t>
            </a:r>
            <a:r>
              <a:rPr lang="en-GB" dirty="0" smtClean="0"/>
              <a:t> a </a:t>
            </a:r>
            <a:r>
              <a:rPr lang="en-GB" dirty="0" err="1" smtClean="0"/>
              <a:t>très</a:t>
            </a:r>
            <a:r>
              <a:rPr lang="en-GB" dirty="0" smtClean="0"/>
              <a:t> </a:t>
            </a:r>
            <a:r>
              <a:rPr lang="en-GB" dirty="0" err="1" smtClean="0"/>
              <a:t>peu</a:t>
            </a:r>
            <a:r>
              <a:rPr lang="en-GB" dirty="0" smtClean="0"/>
              <a:t> de </a:t>
            </a:r>
            <a:r>
              <a:rPr lang="en-GB" dirty="0" err="1" smtClean="0"/>
              <a:t>commandes</a:t>
            </a:r>
            <a:r>
              <a:rPr lang="en-GB" dirty="0" smtClean="0"/>
              <a:t>, </a:t>
            </a:r>
            <a:r>
              <a:rPr lang="en-GB" dirty="0" err="1" smtClean="0"/>
              <a:t>il</a:t>
            </a:r>
            <a:r>
              <a:rPr lang="en-GB" dirty="0" smtClean="0"/>
              <a:t> </a:t>
            </a:r>
            <a:r>
              <a:rPr lang="en-GB" dirty="0" err="1" smtClean="0"/>
              <a:t>est</a:t>
            </a:r>
            <a:r>
              <a:rPr lang="en-GB" dirty="0" smtClean="0"/>
              <a:t> beau et </a:t>
            </a:r>
            <a:r>
              <a:rPr lang="en-GB" dirty="0" err="1" smtClean="0"/>
              <a:t>très</a:t>
            </a:r>
            <a:r>
              <a:rPr lang="en-GB" dirty="0" smtClean="0"/>
              <a:t> </a:t>
            </a:r>
            <a:r>
              <a:rPr lang="en-GB" dirty="0" err="1" smtClean="0"/>
              <a:t>logique</a:t>
            </a:r>
            <a:r>
              <a:rPr lang="en-GB" dirty="0" smtClean="0"/>
              <a:t> </a:t>
            </a:r>
            <a:r>
              <a:rPr lang="en-GB" dirty="0" err="1" smtClean="0"/>
              <a:t>donc</a:t>
            </a:r>
            <a:r>
              <a:rPr lang="en-GB" dirty="0" smtClean="0"/>
              <a:t> simple.</a:t>
            </a:r>
          </a:p>
          <a:p>
            <a:pPr eaLnBrk="1" hangingPunct="1">
              <a:lnSpc>
                <a:spcPct val="90000"/>
              </a:lnSpc>
            </a:pPr>
            <a:r>
              <a:rPr lang="en-GB" dirty="0" err="1" smtClean="0"/>
              <a:t>L’extension</a:t>
            </a:r>
            <a:r>
              <a:rPr lang="en-GB" dirty="0" smtClean="0"/>
              <a:t> </a:t>
            </a:r>
            <a:r>
              <a:rPr lang="en-GB" dirty="0" err="1" smtClean="0"/>
              <a:t>Tk</a:t>
            </a:r>
            <a:r>
              <a:rPr lang="en-GB" dirty="0" smtClean="0"/>
              <a:t> (qui </a:t>
            </a:r>
            <a:r>
              <a:rPr lang="en-GB" dirty="0" err="1" smtClean="0"/>
              <a:t>est</a:t>
            </a:r>
            <a:r>
              <a:rPr lang="en-GB" dirty="0" smtClean="0"/>
              <a:t> </a:t>
            </a:r>
            <a:r>
              <a:rPr lang="en-GB" dirty="0" err="1" smtClean="0"/>
              <a:t>aussi</a:t>
            </a:r>
            <a:r>
              <a:rPr lang="en-GB" dirty="0" smtClean="0"/>
              <a:t> </a:t>
            </a:r>
            <a:r>
              <a:rPr lang="en-GB" dirty="0" err="1" smtClean="0"/>
              <a:t>dispo</a:t>
            </a:r>
            <a:r>
              <a:rPr lang="en-GB" dirty="0" smtClean="0"/>
              <a:t> </a:t>
            </a:r>
            <a:r>
              <a:rPr lang="en-GB" dirty="0" err="1" smtClean="0"/>
              <a:t>dans</a:t>
            </a:r>
            <a:r>
              <a:rPr lang="en-GB" dirty="0" smtClean="0"/>
              <a:t> Perl/</a:t>
            </a:r>
            <a:r>
              <a:rPr lang="en-GB" dirty="0" err="1" smtClean="0"/>
              <a:t>Tk</a:t>
            </a:r>
            <a:r>
              <a:rPr lang="en-GB" dirty="0" smtClean="0"/>
              <a:t>) </a:t>
            </a:r>
            <a:r>
              <a:rPr lang="en-GB" dirty="0" err="1" smtClean="0"/>
              <a:t>est</a:t>
            </a:r>
            <a:r>
              <a:rPr lang="en-GB" dirty="0" smtClean="0"/>
              <a:t> </a:t>
            </a:r>
            <a:r>
              <a:rPr lang="en-GB" dirty="0" err="1" smtClean="0"/>
              <a:t>vraiment</a:t>
            </a:r>
            <a:r>
              <a:rPr lang="en-GB" dirty="0" smtClean="0"/>
              <a:t> facile et </a:t>
            </a:r>
            <a:r>
              <a:rPr lang="en-GB" dirty="0" err="1" smtClean="0"/>
              <a:t>puissante</a:t>
            </a:r>
            <a:r>
              <a:rPr lang="en-GB" dirty="0" smtClean="0"/>
              <a:t>.</a:t>
            </a:r>
          </a:p>
          <a:p>
            <a:pPr eaLnBrk="1" hangingPunct="1">
              <a:lnSpc>
                <a:spcPct val="90000"/>
              </a:lnSpc>
            </a:pPr>
            <a:r>
              <a:rPr lang="en-GB" dirty="0" smtClean="0"/>
              <a:t> </a:t>
            </a:r>
          </a:p>
          <a:p>
            <a:pPr eaLnBrk="1" hangingPunct="1">
              <a:lnSpc>
                <a:spcPct val="90000"/>
              </a:lnSpc>
            </a:pPr>
            <a:r>
              <a:rPr lang="en-GB" dirty="0" smtClean="0"/>
              <a:t>  </a:t>
            </a:r>
          </a:p>
        </p:txBody>
      </p:sp>
    </p:spTree>
    <p:extLst>
      <p:ext uri="{BB962C8B-B14F-4D97-AF65-F5344CB8AC3E}">
        <p14:creationId xmlns:p14="http://schemas.microsoft.com/office/powerpoint/2010/main" val="2593355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A0BDB587-564A-4EB5-AA73-0CC5A70927C5}" type="slidenum">
              <a:rPr lang="en-GB" smtClean="0"/>
              <a:pPr/>
              <a:t>16</a:t>
            </a:fld>
            <a:endParaRPr lang="en-GB"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r>
              <a:rPr lang="en-GB" smtClean="0"/>
              <a:t>Nous verrons plus tard comment lancer une programme.  </a:t>
            </a:r>
          </a:p>
          <a:p>
            <a:pPr eaLnBrk="1" hangingPunct="1"/>
            <a:r>
              <a:rPr lang="en-GB" smtClean="0"/>
              <a:t>Examinons maitenant </a:t>
            </a:r>
            <a:r>
              <a:rPr lang="fr-FR" smtClean="0"/>
              <a:t>un programme Tcl </a:t>
            </a:r>
          </a:p>
          <a:p>
            <a:pPr eaLnBrk="1" hangingPunct="1"/>
            <a:r>
              <a:rPr lang="fr-FR" smtClean="0"/>
              <a:t>Il y a là des instructions simples et la boucle while.</a:t>
            </a:r>
          </a:p>
          <a:p>
            <a:pPr eaLnBrk="1" hangingPunct="1"/>
            <a:r>
              <a:rPr lang="fr-FR" smtClean="0"/>
              <a:t>Important : ça commence par une ligne #! …</a:t>
            </a:r>
          </a:p>
          <a:p>
            <a:pPr eaLnBrk="1" hangingPunct="1"/>
            <a:r>
              <a:rPr lang="fr-FR" smtClean="0"/>
              <a:t>Et on s’arrête par exit. </a:t>
            </a:r>
            <a:r>
              <a:rPr lang="en-GB" smtClean="0"/>
              <a:t> </a:t>
            </a:r>
          </a:p>
          <a:p>
            <a:pPr eaLnBrk="1" hangingPunct="1"/>
            <a:r>
              <a:rPr lang="en-GB" smtClean="0"/>
              <a:t>Le while est suivi de deux parties entre {} </a:t>
            </a:r>
          </a:p>
          <a:p>
            <a:pPr eaLnBrk="1" hangingPunct="1"/>
            <a:r>
              <a:rPr lang="en-GB" smtClean="0"/>
              <a:t>La première est le test d’arrêt, quand on a lu tout le fichier.</a:t>
            </a:r>
          </a:p>
          <a:p>
            <a:pPr eaLnBrk="1" hangingPunct="1"/>
            <a:r>
              <a:rPr lang="en-GB" smtClean="0"/>
              <a:t>La deuxième est le corps du while qui est exécuté tant que la condition est vraie.</a:t>
            </a:r>
          </a:p>
          <a:p>
            <a:pPr eaLnBrk="1" hangingPunct="1"/>
            <a:endParaRPr lang="en-GB" smtClean="0"/>
          </a:p>
          <a:p>
            <a:pPr eaLnBrk="1" hangingPunct="1"/>
            <a:r>
              <a:rPr lang="en-GB" smtClean="0"/>
              <a:t>Si on ramène le corps du while en un bloc on voit que </a:t>
            </a:r>
          </a:p>
          <a:p>
            <a:pPr eaLnBrk="1" hangingPunct="1"/>
            <a:r>
              <a:rPr lang="en-GB" smtClean="0"/>
              <a:t>toutes les lignes contiennent une commande suivie de ses arguments. </a:t>
            </a:r>
          </a:p>
        </p:txBody>
      </p:sp>
    </p:spTree>
    <p:extLst>
      <p:ext uri="{BB962C8B-B14F-4D97-AF65-F5344CB8AC3E}">
        <p14:creationId xmlns:p14="http://schemas.microsoft.com/office/powerpoint/2010/main" val="1556471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62A2B213-3918-4524-9CE2-DC83486FA1B0}" type="slidenum">
              <a:rPr lang="en-GB" smtClean="0"/>
              <a:pPr/>
              <a:t>18</a:t>
            </a:fld>
            <a:endParaRPr lang="en-GB"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lang="en-GB" dirty="0" err="1" smtClean="0"/>
              <a:t>Nous</a:t>
            </a:r>
            <a:r>
              <a:rPr lang="en-GB" dirty="0" smtClean="0"/>
              <a:t> </a:t>
            </a:r>
            <a:r>
              <a:rPr lang="en-GB" dirty="0" err="1" smtClean="0"/>
              <a:t>verrons</a:t>
            </a:r>
            <a:r>
              <a:rPr lang="en-GB" dirty="0" smtClean="0"/>
              <a:t> plus </a:t>
            </a:r>
            <a:r>
              <a:rPr lang="en-GB" dirty="0" err="1" smtClean="0"/>
              <a:t>tard</a:t>
            </a:r>
            <a:r>
              <a:rPr lang="en-GB" dirty="0" smtClean="0"/>
              <a:t> comment lancer un programme.  </a:t>
            </a:r>
          </a:p>
          <a:p>
            <a:pPr eaLnBrk="1" hangingPunct="1"/>
            <a:r>
              <a:rPr lang="en-GB" dirty="0" err="1" smtClean="0"/>
              <a:t>Examinons</a:t>
            </a:r>
            <a:r>
              <a:rPr lang="en-GB" dirty="0" smtClean="0"/>
              <a:t> </a:t>
            </a:r>
            <a:r>
              <a:rPr lang="en-GB" dirty="0" err="1" smtClean="0"/>
              <a:t>maitenant</a:t>
            </a:r>
            <a:r>
              <a:rPr lang="en-GB" dirty="0" smtClean="0"/>
              <a:t> </a:t>
            </a:r>
            <a:r>
              <a:rPr lang="fr-FR" dirty="0" smtClean="0"/>
              <a:t>un programme </a:t>
            </a:r>
            <a:r>
              <a:rPr lang="fr-FR" dirty="0" err="1" smtClean="0"/>
              <a:t>Tcl</a:t>
            </a:r>
            <a:r>
              <a:rPr lang="fr-FR" dirty="0" smtClean="0"/>
              <a:t> </a:t>
            </a:r>
          </a:p>
          <a:p>
            <a:pPr eaLnBrk="1" hangingPunct="1"/>
            <a:r>
              <a:rPr lang="fr-FR" dirty="0" smtClean="0"/>
              <a:t>Il y a là des instructions simples et la boucle </a:t>
            </a:r>
            <a:r>
              <a:rPr lang="fr-FR" dirty="0" err="1" smtClean="0"/>
              <a:t>while</a:t>
            </a:r>
            <a:r>
              <a:rPr lang="fr-FR" dirty="0" smtClean="0"/>
              <a:t>.</a:t>
            </a:r>
          </a:p>
          <a:p>
            <a:pPr eaLnBrk="1" hangingPunct="1"/>
            <a:r>
              <a:rPr lang="fr-FR" dirty="0" smtClean="0"/>
              <a:t>Important : ça commence par une ligne #! …</a:t>
            </a:r>
          </a:p>
          <a:p>
            <a:pPr eaLnBrk="1" hangingPunct="1"/>
            <a:r>
              <a:rPr lang="fr-FR" dirty="0" smtClean="0"/>
              <a:t>Et on s’arrête par exit. </a:t>
            </a:r>
            <a:r>
              <a:rPr lang="en-GB" dirty="0" smtClean="0"/>
              <a:t> </a:t>
            </a:r>
          </a:p>
          <a:p>
            <a:pPr eaLnBrk="1" hangingPunct="1"/>
            <a:r>
              <a:rPr lang="en-GB" dirty="0" smtClean="0"/>
              <a:t>Le while </a:t>
            </a:r>
            <a:r>
              <a:rPr lang="en-GB" dirty="0" err="1" smtClean="0"/>
              <a:t>est</a:t>
            </a:r>
            <a:r>
              <a:rPr lang="en-GB" dirty="0" smtClean="0"/>
              <a:t> </a:t>
            </a:r>
            <a:r>
              <a:rPr lang="en-GB" dirty="0" err="1" smtClean="0"/>
              <a:t>suivi</a:t>
            </a:r>
            <a:r>
              <a:rPr lang="en-GB" dirty="0" smtClean="0"/>
              <a:t> de </a:t>
            </a:r>
            <a:r>
              <a:rPr lang="en-GB" dirty="0" err="1" smtClean="0"/>
              <a:t>deux</a:t>
            </a:r>
            <a:r>
              <a:rPr lang="en-GB" dirty="0" smtClean="0"/>
              <a:t> parties </a:t>
            </a:r>
            <a:r>
              <a:rPr lang="en-GB" dirty="0" err="1" smtClean="0"/>
              <a:t>entre</a:t>
            </a:r>
            <a:r>
              <a:rPr lang="en-GB" dirty="0" smtClean="0"/>
              <a:t> {} </a:t>
            </a:r>
          </a:p>
          <a:p>
            <a:pPr eaLnBrk="1" hangingPunct="1"/>
            <a:r>
              <a:rPr lang="en-GB" dirty="0" smtClean="0"/>
              <a:t>La première </a:t>
            </a:r>
            <a:r>
              <a:rPr lang="en-GB" dirty="0" err="1" smtClean="0"/>
              <a:t>est</a:t>
            </a:r>
            <a:r>
              <a:rPr lang="en-GB" dirty="0" smtClean="0"/>
              <a:t> le test </a:t>
            </a:r>
            <a:r>
              <a:rPr lang="en-GB" dirty="0" err="1" smtClean="0"/>
              <a:t>d’arrêt</a:t>
            </a:r>
            <a:r>
              <a:rPr lang="en-GB" dirty="0" smtClean="0"/>
              <a:t>, </a:t>
            </a:r>
            <a:r>
              <a:rPr lang="en-GB" dirty="0" err="1" smtClean="0"/>
              <a:t>quand</a:t>
            </a:r>
            <a:r>
              <a:rPr lang="en-GB" dirty="0" smtClean="0"/>
              <a:t> on a </a:t>
            </a:r>
            <a:r>
              <a:rPr lang="en-GB" dirty="0" err="1" smtClean="0"/>
              <a:t>lu</a:t>
            </a:r>
            <a:r>
              <a:rPr lang="en-GB" dirty="0" smtClean="0"/>
              <a:t> tout le </a:t>
            </a:r>
            <a:r>
              <a:rPr lang="en-GB" dirty="0" err="1" smtClean="0"/>
              <a:t>fichier</a:t>
            </a:r>
            <a:r>
              <a:rPr lang="en-GB" dirty="0" smtClean="0"/>
              <a:t>.</a:t>
            </a:r>
          </a:p>
          <a:p>
            <a:pPr eaLnBrk="1" hangingPunct="1"/>
            <a:r>
              <a:rPr lang="en-GB" dirty="0" smtClean="0"/>
              <a:t>La </a:t>
            </a:r>
            <a:r>
              <a:rPr lang="en-GB" dirty="0" err="1" smtClean="0"/>
              <a:t>deuxième</a:t>
            </a:r>
            <a:r>
              <a:rPr lang="en-GB" dirty="0" smtClean="0"/>
              <a:t> </a:t>
            </a:r>
            <a:r>
              <a:rPr lang="en-GB" dirty="0" err="1" smtClean="0"/>
              <a:t>est</a:t>
            </a:r>
            <a:r>
              <a:rPr lang="en-GB" dirty="0" smtClean="0"/>
              <a:t> le corps </a:t>
            </a:r>
            <a:r>
              <a:rPr lang="en-GB" dirty="0" err="1" smtClean="0"/>
              <a:t>du</a:t>
            </a:r>
            <a:r>
              <a:rPr lang="en-GB" dirty="0" smtClean="0"/>
              <a:t> while qui </a:t>
            </a:r>
            <a:r>
              <a:rPr lang="en-GB" dirty="0" err="1" smtClean="0"/>
              <a:t>est</a:t>
            </a:r>
            <a:r>
              <a:rPr lang="en-GB" dirty="0" smtClean="0"/>
              <a:t> </a:t>
            </a:r>
            <a:r>
              <a:rPr lang="en-GB" dirty="0" err="1" smtClean="0"/>
              <a:t>exécuté</a:t>
            </a:r>
            <a:r>
              <a:rPr lang="en-GB" dirty="0" smtClean="0"/>
              <a:t> </a:t>
            </a:r>
            <a:r>
              <a:rPr lang="en-GB" dirty="0" err="1" smtClean="0"/>
              <a:t>tant</a:t>
            </a:r>
            <a:r>
              <a:rPr lang="en-GB" dirty="0" smtClean="0"/>
              <a:t> </a:t>
            </a:r>
            <a:r>
              <a:rPr lang="en-GB" dirty="0" err="1" smtClean="0"/>
              <a:t>que</a:t>
            </a:r>
            <a:r>
              <a:rPr lang="en-GB" dirty="0" smtClean="0"/>
              <a:t> la condition </a:t>
            </a:r>
            <a:r>
              <a:rPr lang="en-GB" dirty="0" err="1" smtClean="0"/>
              <a:t>est</a:t>
            </a:r>
            <a:r>
              <a:rPr lang="en-GB" dirty="0" smtClean="0"/>
              <a:t> </a:t>
            </a:r>
            <a:r>
              <a:rPr lang="en-GB" dirty="0" err="1" smtClean="0"/>
              <a:t>vraie</a:t>
            </a:r>
            <a:r>
              <a:rPr lang="en-GB" dirty="0" smtClean="0"/>
              <a:t>.</a:t>
            </a:r>
          </a:p>
          <a:p>
            <a:pPr eaLnBrk="1" hangingPunct="1"/>
            <a:endParaRPr lang="en-GB" dirty="0" smtClean="0"/>
          </a:p>
          <a:p>
            <a:pPr eaLnBrk="1" hangingPunct="1"/>
            <a:r>
              <a:rPr lang="en-GB" dirty="0" err="1" smtClean="0"/>
              <a:t>Si</a:t>
            </a:r>
            <a:r>
              <a:rPr lang="en-GB" dirty="0" smtClean="0"/>
              <a:t> on </a:t>
            </a:r>
            <a:r>
              <a:rPr lang="en-GB" dirty="0" err="1" smtClean="0"/>
              <a:t>ramène</a:t>
            </a:r>
            <a:r>
              <a:rPr lang="en-GB" dirty="0" smtClean="0"/>
              <a:t> le corps </a:t>
            </a:r>
            <a:r>
              <a:rPr lang="en-GB" dirty="0" err="1" smtClean="0"/>
              <a:t>du</a:t>
            </a:r>
            <a:r>
              <a:rPr lang="en-GB" dirty="0" smtClean="0"/>
              <a:t> while en un bloc on </a:t>
            </a:r>
            <a:r>
              <a:rPr lang="en-GB" dirty="0" err="1" smtClean="0"/>
              <a:t>voit</a:t>
            </a:r>
            <a:r>
              <a:rPr lang="en-GB" dirty="0" smtClean="0"/>
              <a:t> </a:t>
            </a:r>
            <a:r>
              <a:rPr lang="en-GB" dirty="0" err="1" smtClean="0"/>
              <a:t>que</a:t>
            </a:r>
            <a:r>
              <a:rPr lang="en-GB" dirty="0" smtClean="0"/>
              <a:t> </a:t>
            </a:r>
          </a:p>
          <a:p>
            <a:pPr eaLnBrk="1" hangingPunct="1"/>
            <a:r>
              <a:rPr lang="en-GB" dirty="0" err="1" smtClean="0"/>
              <a:t>toutes</a:t>
            </a:r>
            <a:r>
              <a:rPr lang="en-GB" dirty="0" smtClean="0"/>
              <a:t> les </a:t>
            </a:r>
            <a:r>
              <a:rPr lang="en-GB" dirty="0" err="1" smtClean="0"/>
              <a:t>lignes</a:t>
            </a:r>
            <a:r>
              <a:rPr lang="en-GB" dirty="0" smtClean="0"/>
              <a:t> </a:t>
            </a:r>
            <a:r>
              <a:rPr lang="en-GB" dirty="0" err="1" smtClean="0"/>
              <a:t>contiennent</a:t>
            </a:r>
            <a:r>
              <a:rPr lang="en-GB" dirty="0" smtClean="0"/>
              <a:t> </a:t>
            </a:r>
            <a:r>
              <a:rPr lang="en-GB" dirty="0" err="1" smtClean="0"/>
              <a:t>une</a:t>
            </a:r>
            <a:r>
              <a:rPr lang="en-GB" dirty="0" smtClean="0"/>
              <a:t> </a:t>
            </a:r>
            <a:r>
              <a:rPr lang="en-GB" dirty="0" err="1" smtClean="0"/>
              <a:t>commande</a:t>
            </a:r>
            <a:r>
              <a:rPr lang="en-GB" dirty="0" smtClean="0"/>
              <a:t> </a:t>
            </a:r>
            <a:r>
              <a:rPr lang="en-GB" dirty="0" err="1" smtClean="0"/>
              <a:t>suivie</a:t>
            </a:r>
            <a:r>
              <a:rPr lang="en-GB" dirty="0" smtClean="0"/>
              <a:t> de </a:t>
            </a:r>
            <a:r>
              <a:rPr lang="en-GB" dirty="0" err="1" smtClean="0"/>
              <a:t>ses</a:t>
            </a:r>
            <a:r>
              <a:rPr lang="en-GB" dirty="0" smtClean="0"/>
              <a:t> arguments. </a:t>
            </a:r>
          </a:p>
        </p:txBody>
      </p:sp>
    </p:spTree>
    <p:extLst>
      <p:ext uri="{BB962C8B-B14F-4D97-AF65-F5344CB8AC3E}">
        <p14:creationId xmlns:p14="http://schemas.microsoft.com/office/powerpoint/2010/main" val="935689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52D848F2-9E00-4DF9-B5FD-4F5351C97CCE}" type="slidenum">
              <a:rPr lang="en-GB" smtClean="0"/>
              <a:pPr/>
              <a:t>19</a:t>
            </a:fld>
            <a:endParaRPr lang="en-GB"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r>
              <a:rPr lang="en-GB" smtClean="0"/>
              <a:t>Tcl pour la programmation</a:t>
            </a:r>
          </a:p>
          <a:p>
            <a:pPr eaLnBrk="1" hangingPunct="1"/>
            <a:r>
              <a:rPr lang="en-GB" smtClean="0"/>
              <a:t>- “Généraliste” signifie qu’on peut pratiquement tout faire en Tcl (accès au système de fichiers, accès aux bases de données, etc)</a:t>
            </a:r>
          </a:p>
          <a:p>
            <a:pPr eaLnBrk="1" hangingPunct="1">
              <a:buFontTx/>
              <a:buChar char="-"/>
            </a:pPr>
            <a:r>
              <a:rPr lang="en-GB" smtClean="0"/>
              <a:t> “Interprété” veut dire que chaque ligne est exécutée à la volée lors de la première lecture. (les langages compilés nécesittent une première phase où un programme appelé “compilateur” lit tout le programme et crée un programme spécifique pour la machine, on ne peut donc pas juste modifier une ligne et le réexécuter sans recompiler)</a:t>
            </a:r>
          </a:p>
          <a:p>
            <a:pPr eaLnBrk="1" hangingPunct="1">
              <a:buFontTx/>
              <a:buChar char="-"/>
            </a:pPr>
            <a:r>
              <a:rPr lang="en-GB" smtClean="0"/>
              <a:t> “Facile”, on verra</a:t>
            </a:r>
          </a:p>
          <a:p>
            <a:pPr eaLnBrk="1" hangingPunct="1">
              <a:buFontTx/>
              <a:buChar char="-"/>
            </a:pPr>
            <a:r>
              <a:rPr lang="en-GB" smtClean="0"/>
              <a:t> “Rapide” surtout pour les traitements de chaînes de caractères (ce que nous ferons en priorité) … pour le calcul massif on utilise d’autres langages (Fortran, C)</a:t>
            </a:r>
          </a:p>
          <a:p>
            <a:pPr eaLnBrk="1" hangingPunct="1"/>
            <a:r>
              <a:rPr lang="en-GB" smtClean="0"/>
              <a:t>- “Moderne” … il existe une communauté d’utilisateurs très active</a:t>
            </a:r>
          </a:p>
          <a:p>
            <a:pPr eaLnBrk="1" hangingPunct="1">
              <a:buFontTx/>
              <a:buChar char="-"/>
            </a:pPr>
            <a:endParaRPr lang="en-GB" smtClean="0"/>
          </a:p>
          <a:p>
            <a:pPr eaLnBrk="1" hangingPunct="1"/>
            <a:r>
              <a:rPr lang="en-GB" smtClean="0"/>
              <a:t>Tk pour le graphique (optionnel)</a:t>
            </a:r>
          </a:p>
          <a:p>
            <a:pPr eaLnBrk="1" hangingPunct="1"/>
            <a:endParaRPr lang="en-GB" smtClean="0"/>
          </a:p>
          <a:p>
            <a:pPr eaLnBrk="1" hangingPunct="1"/>
            <a:r>
              <a:rPr lang="en-GB" smtClean="0"/>
              <a:t>Puisque le langage est interprété il “suffit” de disposer sur sa machine de l’interpréteur Tcl pour faire tourner tout  programme sans avoir à l’adapter à la machine. Si l’interpréteur n’est pas installé faire une recheche “download activetcl” et l’installer (c’est très simple).</a:t>
            </a:r>
          </a:p>
          <a:p>
            <a:pPr eaLnBrk="1" hangingPunct="1"/>
            <a:endParaRPr lang="en-GB" smtClean="0"/>
          </a:p>
          <a:p>
            <a:pPr eaLnBrk="1" hangingPunct="1"/>
            <a:endParaRPr lang="en-GB" smtClean="0"/>
          </a:p>
        </p:txBody>
      </p:sp>
    </p:spTree>
    <p:extLst>
      <p:ext uri="{BB962C8B-B14F-4D97-AF65-F5344CB8AC3E}">
        <p14:creationId xmlns:p14="http://schemas.microsoft.com/office/powerpoint/2010/main" val="1443668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6353F1D5-AFD4-4814-B364-F05CD82AD8C4}" type="slidenum">
              <a:rPr lang="en-GB" smtClean="0"/>
              <a:pPr/>
              <a:t>20</a:t>
            </a:fld>
            <a:endParaRPr lang="en-GB"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r>
              <a:rPr lang="en-GB" smtClean="0"/>
              <a:t>Tcl est très simple. Il ne manipule (de base) que des chaînes de caractères (y compris les nombres), des listes et des tableaux </a:t>
            </a:r>
          </a:p>
        </p:txBody>
      </p:sp>
    </p:spTree>
    <p:extLst>
      <p:ext uri="{BB962C8B-B14F-4D97-AF65-F5344CB8AC3E}">
        <p14:creationId xmlns:p14="http://schemas.microsoft.com/office/powerpoint/2010/main" val="2342942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4D5A196E-BFCB-44E4-9DE8-1D4695F62F5F}" type="slidenum">
              <a:rPr lang="en-GB" smtClean="0"/>
              <a:pPr/>
              <a:t>21</a:t>
            </a:fld>
            <a:endParaRPr lang="en-GB"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r>
              <a:rPr lang="en-GB" dirty="0" smtClean="0"/>
              <a:t>La </a:t>
            </a:r>
            <a:r>
              <a:rPr lang="en-GB" dirty="0" err="1" smtClean="0"/>
              <a:t>commande</a:t>
            </a:r>
            <a:r>
              <a:rPr lang="en-GB" dirty="0" smtClean="0"/>
              <a:t> set</a:t>
            </a:r>
          </a:p>
          <a:p>
            <a:pPr eaLnBrk="1" hangingPunct="1"/>
            <a:r>
              <a:rPr lang="en-GB" dirty="0" err="1" smtClean="0"/>
              <a:t>L’important</a:t>
            </a:r>
            <a:r>
              <a:rPr lang="en-GB" dirty="0" smtClean="0"/>
              <a:t> </a:t>
            </a:r>
            <a:r>
              <a:rPr lang="en-GB" dirty="0" err="1" smtClean="0"/>
              <a:t>est</a:t>
            </a:r>
            <a:r>
              <a:rPr lang="en-GB" dirty="0" smtClean="0"/>
              <a:t> de </a:t>
            </a:r>
            <a:r>
              <a:rPr lang="en-GB" dirty="0" err="1" smtClean="0"/>
              <a:t>bien</a:t>
            </a:r>
            <a:r>
              <a:rPr lang="en-GB" dirty="0" smtClean="0"/>
              <a:t> </a:t>
            </a:r>
            <a:r>
              <a:rPr lang="en-GB" dirty="0" err="1" smtClean="0"/>
              <a:t>noter</a:t>
            </a:r>
            <a:r>
              <a:rPr lang="en-GB" dirty="0" smtClean="0"/>
              <a:t> </a:t>
            </a:r>
            <a:r>
              <a:rPr lang="en-GB" dirty="0" err="1" smtClean="0"/>
              <a:t>quand</a:t>
            </a:r>
            <a:r>
              <a:rPr lang="en-GB" dirty="0" smtClean="0"/>
              <a:t> on met un $ et pas.</a:t>
            </a:r>
          </a:p>
          <a:p>
            <a:pPr eaLnBrk="1" hangingPunct="1"/>
            <a:r>
              <a:rPr lang="en-GB" dirty="0" smtClean="0"/>
              <a:t>Il y a </a:t>
            </a:r>
            <a:r>
              <a:rPr lang="en-GB" dirty="0" err="1" smtClean="0"/>
              <a:t>aussi</a:t>
            </a:r>
            <a:r>
              <a:rPr lang="en-GB" dirty="0" smtClean="0"/>
              <a:t> un </a:t>
            </a:r>
            <a:r>
              <a:rPr lang="en-GB" dirty="0" err="1" smtClean="0"/>
              <a:t>exemple</a:t>
            </a:r>
            <a:r>
              <a:rPr lang="en-GB" dirty="0" smtClean="0"/>
              <a:t> </a:t>
            </a:r>
            <a:r>
              <a:rPr lang="en-GB" dirty="0" err="1" smtClean="0"/>
              <a:t>d’appel</a:t>
            </a:r>
            <a:r>
              <a:rPr lang="en-GB" dirty="0" smtClean="0"/>
              <a:t> de </a:t>
            </a:r>
            <a:r>
              <a:rPr lang="en-GB" dirty="0" err="1" smtClean="0"/>
              <a:t>fonction</a:t>
            </a:r>
            <a:r>
              <a:rPr lang="en-GB" dirty="0" smtClean="0"/>
              <a:t>.</a:t>
            </a:r>
          </a:p>
        </p:txBody>
      </p:sp>
    </p:spTree>
    <p:extLst>
      <p:ext uri="{BB962C8B-B14F-4D97-AF65-F5344CB8AC3E}">
        <p14:creationId xmlns:p14="http://schemas.microsoft.com/office/powerpoint/2010/main" val="4262770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DE680A00-3DC9-486E-97DE-F197AE466BF8}" type="slidenum">
              <a:rPr lang="en-GB" smtClean="0"/>
              <a:pPr/>
              <a:t>22</a:t>
            </a:fld>
            <a:endParaRPr lang="en-GB"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r>
              <a:rPr lang="en-GB" smtClean="0"/>
              <a:t>Une fonction se déclare par </a:t>
            </a:r>
          </a:p>
          <a:p>
            <a:pPr eaLnBrk="1" hangingPunct="1"/>
            <a:r>
              <a:rPr lang="en-GB" smtClean="0"/>
              <a:t>proc NomDeLaFonction           suivi d’une liste d’arguments entre {}</a:t>
            </a:r>
          </a:p>
          <a:p>
            <a:pPr eaLnBrk="1" hangingPunct="1"/>
            <a:r>
              <a:rPr lang="en-GB" smtClean="0"/>
              <a:t>Suivi du corps de la fonction entre {}</a:t>
            </a:r>
          </a:p>
          <a:p>
            <a:pPr eaLnBrk="1" hangingPunct="1"/>
            <a:endParaRPr lang="en-GB" smtClean="0"/>
          </a:p>
          <a:p>
            <a:pPr eaLnBrk="1" hangingPunct="1"/>
            <a:endParaRPr lang="en-GB" smtClean="0"/>
          </a:p>
        </p:txBody>
      </p:sp>
    </p:spTree>
    <p:extLst>
      <p:ext uri="{BB962C8B-B14F-4D97-AF65-F5344CB8AC3E}">
        <p14:creationId xmlns:p14="http://schemas.microsoft.com/office/powerpoint/2010/main" val="2662160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774457FC-BD9B-40ED-B0B3-ED588095C693}" type="slidenum">
              <a:rPr lang="en-GB" smtClean="0"/>
              <a:pPr/>
              <a:t>23</a:t>
            </a:fld>
            <a:endParaRPr lang="en-GB"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r>
              <a:rPr lang="en-GB" smtClean="0"/>
              <a:t>La structure générale d’un programme </a:t>
            </a:r>
          </a:p>
          <a:p>
            <a:pPr eaLnBrk="1" hangingPunct="1">
              <a:buFontTx/>
              <a:buChar char="-"/>
            </a:pPr>
            <a:r>
              <a:rPr lang="en-GB" smtClean="0"/>
              <a:t>l’entête disant que c’est du Tcl</a:t>
            </a:r>
          </a:p>
          <a:p>
            <a:pPr eaLnBrk="1" hangingPunct="1">
              <a:buFontTx/>
              <a:buChar char="-"/>
            </a:pPr>
            <a:r>
              <a:rPr lang="en-GB" smtClean="0"/>
              <a:t>Les déclarations de procédures</a:t>
            </a:r>
          </a:p>
          <a:p>
            <a:pPr eaLnBrk="1" hangingPunct="1">
              <a:buFontTx/>
              <a:buChar char="-"/>
            </a:pPr>
            <a:r>
              <a:rPr lang="en-GB" smtClean="0"/>
              <a:t>Le corps du programme (appelé programme principale ”main”)</a:t>
            </a:r>
          </a:p>
          <a:p>
            <a:pPr eaLnBrk="1" hangingPunct="1">
              <a:buFontTx/>
              <a:buChar char="-"/>
            </a:pPr>
            <a:endParaRPr lang="en-GB" smtClean="0"/>
          </a:p>
          <a:p>
            <a:pPr eaLnBrk="1" hangingPunct="1"/>
            <a:r>
              <a:rPr lang="en-GB" smtClean="0"/>
              <a:t>Remarquez que la procédure CalculeEtAffiche appelle la procédure Moyenne</a:t>
            </a:r>
          </a:p>
          <a:p>
            <a:pPr eaLnBrk="1" hangingPunct="1"/>
            <a:endParaRPr lang="en-GB" smtClean="0"/>
          </a:p>
          <a:p>
            <a:pPr eaLnBrk="1" hangingPunct="1"/>
            <a:endParaRPr lang="en-GB" smtClean="0"/>
          </a:p>
        </p:txBody>
      </p:sp>
    </p:spTree>
    <p:extLst>
      <p:ext uri="{BB962C8B-B14F-4D97-AF65-F5344CB8AC3E}">
        <p14:creationId xmlns:p14="http://schemas.microsoft.com/office/powerpoint/2010/main" val="965017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9D1C4980-52D8-4CF4-B291-55746F5287F7}" type="slidenum">
              <a:rPr lang="en-GB" smtClean="0"/>
              <a:pPr/>
              <a:t>24</a:t>
            </a:fld>
            <a:endParaRPr lang="en-GB"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r>
              <a:rPr lang="en-GB" smtClean="0"/>
              <a:t>Source peut se traduire par Inclure</a:t>
            </a:r>
          </a:p>
          <a:p>
            <a:pPr eaLnBrk="1" hangingPunct="1"/>
            <a:r>
              <a:rPr lang="en-GB" smtClean="0"/>
              <a:t>On peut, grâce à la commande ”source fichier”, distribuer le code tcl dans de multiples fichiers qui peuvent servir dans d’autres programmes.</a:t>
            </a:r>
          </a:p>
          <a:p>
            <a:pPr eaLnBrk="1" hangingPunct="1"/>
            <a:r>
              <a:rPr lang="en-GB" smtClean="0"/>
              <a:t>Ici le fichier projetNano.tcl contient certainement une procédure nommée Nano qui ne demande aucun argument.</a:t>
            </a:r>
          </a:p>
          <a:p>
            <a:pPr eaLnBrk="1" hangingPunct="1"/>
            <a:r>
              <a:rPr lang="en-GB" smtClean="0"/>
              <a:t>La procédure Nano appelle certainement des procedures définies par ripp dans basics.tcl et par lecompte dans genomic.tcl</a:t>
            </a:r>
          </a:p>
          <a:p>
            <a:pPr eaLnBrk="1" hangingPunct="1"/>
            <a:r>
              <a:rPr lang="en-GB" smtClean="0"/>
              <a:t>Un fichier ‘sourcé’ (inclus) peut lui aussi ‘sourcer’ (inclure) d’autres fichiers. </a:t>
            </a:r>
          </a:p>
          <a:p>
            <a:pPr eaLnBrk="1" hangingPunct="1"/>
            <a:r>
              <a:rPr lang="en-GB" smtClean="0"/>
              <a:t>   </a:t>
            </a:r>
          </a:p>
        </p:txBody>
      </p:sp>
    </p:spTree>
    <p:extLst>
      <p:ext uri="{BB962C8B-B14F-4D97-AF65-F5344CB8AC3E}">
        <p14:creationId xmlns:p14="http://schemas.microsoft.com/office/powerpoint/2010/main" val="1010857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A524D327-C1C0-423A-A452-9CCF8DA64BCD}" type="slidenum">
              <a:rPr lang="en-GB" smtClean="0"/>
              <a:pPr/>
              <a:t>2</a:t>
            </a:fld>
            <a:endParaRPr lang="en-GB"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r>
              <a:rPr lang="en-GB" dirty="0" err="1" smtClean="0"/>
              <a:t>Sur</a:t>
            </a:r>
            <a:r>
              <a:rPr lang="en-GB" dirty="0" smtClean="0"/>
              <a:t> un PC </a:t>
            </a:r>
            <a:r>
              <a:rPr lang="en-GB" dirty="0" err="1" smtClean="0"/>
              <a:t>ou</a:t>
            </a:r>
            <a:r>
              <a:rPr lang="en-GB" dirty="0" smtClean="0"/>
              <a:t> un Mac … on </a:t>
            </a:r>
            <a:r>
              <a:rPr lang="en-GB" dirty="0" err="1" smtClean="0"/>
              <a:t>joue</a:t>
            </a:r>
            <a:r>
              <a:rPr lang="en-GB" dirty="0" smtClean="0"/>
              <a:t> ! </a:t>
            </a:r>
            <a:r>
              <a:rPr lang="en-GB" dirty="0" err="1" smtClean="0"/>
              <a:t>Ou</a:t>
            </a:r>
            <a:r>
              <a:rPr lang="en-GB" dirty="0" smtClean="0"/>
              <a:t> on fait du web. </a:t>
            </a:r>
          </a:p>
          <a:p>
            <a:pPr eaLnBrk="1" hangingPunct="1"/>
            <a:r>
              <a:rPr lang="en-GB" dirty="0" smtClean="0"/>
              <a:t>On </a:t>
            </a:r>
            <a:r>
              <a:rPr lang="en-GB" dirty="0" err="1" smtClean="0"/>
              <a:t>peut</a:t>
            </a:r>
            <a:r>
              <a:rPr lang="en-GB" dirty="0" smtClean="0"/>
              <a:t> </a:t>
            </a:r>
            <a:r>
              <a:rPr lang="en-GB" dirty="0" err="1" smtClean="0"/>
              <a:t>aussi</a:t>
            </a:r>
            <a:r>
              <a:rPr lang="en-GB" dirty="0" smtClean="0"/>
              <a:t> se connecter en mode console </a:t>
            </a:r>
            <a:r>
              <a:rPr lang="en-GB" dirty="0" err="1" smtClean="0"/>
              <a:t>sur</a:t>
            </a:r>
            <a:r>
              <a:rPr lang="en-GB" dirty="0" smtClean="0"/>
              <a:t> </a:t>
            </a:r>
            <a:r>
              <a:rPr lang="en-GB" dirty="0" err="1" smtClean="0"/>
              <a:t>une</a:t>
            </a:r>
            <a:r>
              <a:rPr lang="en-GB" dirty="0" smtClean="0"/>
              <a:t> machine </a:t>
            </a:r>
            <a:r>
              <a:rPr lang="en-GB" dirty="0" err="1" smtClean="0"/>
              <a:t>linux</a:t>
            </a:r>
            <a:r>
              <a:rPr lang="en-GB" dirty="0" smtClean="0"/>
              <a:t>, (</a:t>
            </a:r>
            <a:r>
              <a:rPr lang="en-GB" dirty="0" err="1" smtClean="0"/>
              <a:t>ou</a:t>
            </a:r>
            <a:r>
              <a:rPr lang="en-GB" dirty="0" smtClean="0"/>
              <a:t> </a:t>
            </a:r>
            <a:r>
              <a:rPr lang="en-GB" dirty="0" err="1" smtClean="0"/>
              <a:t>mac</a:t>
            </a:r>
            <a:r>
              <a:rPr lang="en-GB" dirty="0" smtClean="0"/>
              <a:t>, </a:t>
            </a:r>
            <a:r>
              <a:rPr lang="en-GB" dirty="0" err="1" smtClean="0"/>
              <a:t>ou</a:t>
            </a:r>
            <a:r>
              <a:rPr lang="en-GB" dirty="0" smtClean="0"/>
              <a:t> windows avec </a:t>
            </a:r>
            <a:r>
              <a:rPr lang="en-GB" dirty="0" err="1" smtClean="0"/>
              <a:t>cmd</a:t>
            </a:r>
            <a:r>
              <a:rPr lang="en-GB" dirty="0" smtClean="0"/>
              <a:t>)</a:t>
            </a:r>
          </a:p>
          <a:p>
            <a:pPr eaLnBrk="1" hangingPunct="1"/>
            <a:r>
              <a:rPr lang="en-GB" dirty="0" smtClean="0"/>
              <a:t>et y lancer </a:t>
            </a:r>
            <a:r>
              <a:rPr lang="en-GB" dirty="0" err="1" smtClean="0"/>
              <a:t>une</a:t>
            </a:r>
            <a:r>
              <a:rPr lang="en-GB" dirty="0" smtClean="0"/>
              <a:t> application </a:t>
            </a:r>
            <a:r>
              <a:rPr lang="en-GB" dirty="0" err="1" smtClean="0"/>
              <a:t>graphique</a:t>
            </a:r>
            <a:r>
              <a:rPr lang="en-GB" dirty="0" smtClean="0"/>
              <a:t> qui </a:t>
            </a:r>
            <a:r>
              <a:rPr lang="en-GB" dirty="0" err="1" smtClean="0"/>
              <a:t>s’exécutera</a:t>
            </a:r>
            <a:r>
              <a:rPr lang="en-GB" dirty="0" smtClean="0"/>
              <a:t> </a:t>
            </a:r>
            <a:r>
              <a:rPr lang="en-GB" dirty="0" err="1" smtClean="0"/>
              <a:t>sur</a:t>
            </a:r>
            <a:r>
              <a:rPr lang="en-GB" dirty="0" smtClean="0"/>
              <a:t> la machine </a:t>
            </a:r>
            <a:r>
              <a:rPr lang="en-GB" dirty="0" err="1" smtClean="0"/>
              <a:t>distante</a:t>
            </a:r>
            <a:r>
              <a:rPr lang="en-GB" dirty="0" smtClean="0"/>
              <a:t> en </a:t>
            </a:r>
            <a:r>
              <a:rPr lang="en-GB" dirty="0" err="1" smtClean="0"/>
              <a:t>affichant</a:t>
            </a:r>
            <a:r>
              <a:rPr lang="en-GB" dirty="0" smtClean="0"/>
              <a:t> </a:t>
            </a:r>
            <a:r>
              <a:rPr lang="en-GB" dirty="0" err="1" smtClean="0"/>
              <a:t>localement</a:t>
            </a:r>
            <a:r>
              <a:rPr lang="en-GB" dirty="0" smtClean="0"/>
              <a:t>. </a:t>
            </a:r>
          </a:p>
          <a:p>
            <a:pPr eaLnBrk="1" hangingPunct="1"/>
            <a:r>
              <a:rPr lang="en-GB" dirty="0" err="1" smtClean="0"/>
              <a:t>Toutes</a:t>
            </a:r>
            <a:r>
              <a:rPr lang="en-GB" dirty="0" smtClean="0"/>
              <a:t> </a:t>
            </a:r>
            <a:r>
              <a:rPr lang="en-GB" dirty="0" err="1" smtClean="0"/>
              <a:t>ces</a:t>
            </a:r>
            <a:r>
              <a:rPr lang="en-GB" dirty="0" smtClean="0"/>
              <a:t> applications </a:t>
            </a:r>
            <a:r>
              <a:rPr lang="en-GB" dirty="0" err="1" smtClean="0"/>
              <a:t>utilisent</a:t>
            </a:r>
            <a:r>
              <a:rPr lang="en-GB" dirty="0" smtClean="0"/>
              <a:t> des </a:t>
            </a:r>
            <a:r>
              <a:rPr lang="en-GB" dirty="0" err="1" smtClean="0"/>
              <a:t>protocoles</a:t>
            </a:r>
            <a:r>
              <a:rPr lang="en-GB" dirty="0" smtClean="0"/>
              <a:t> de communication.</a:t>
            </a:r>
          </a:p>
          <a:p>
            <a:pPr eaLnBrk="1" hangingPunct="1"/>
            <a:r>
              <a:rPr lang="en-GB" dirty="0" err="1" smtClean="0"/>
              <a:t>Nous</a:t>
            </a:r>
            <a:r>
              <a:rPr lang="en-GB" dirty="0" smtClean="0"/>
              <a:t> </a:t>
            </a:r>
            <a:r>
              <a:rPr lang="en-GB" dirty="0" err="1" smtClean="0"/>
              <a:t>allons</a:t>
            </a:r>
            <a:r>
              <a:rPr lang="en-GB" dirty="0" smtClean="0"/>
              <a:t> </a:t>
            </a:r>
            <a:r>
              <a:rPr lang="en-GB" dirty="0" err="1" smtClean="0"/>
              <a:t>apprendre</a:t>
            </a:r>
            <a:r>
              <a:rPr lang="en-GB" dirty="0" smtClean="0"/>
              <a:t> </a:t>
            </a:r>
            <a:r>
              <a:rPr lang="en-GB" dirty="0" err="1" smtClean="0"/>
              <a:t>à</a:t>
            </a:r>
            <a:r>
              <a:rPr lang="en-GB" dirty="0" smtClean="0"/>
              <a:t> </a:t>
            </a:r>
            <a:r>
              <a:rPr lang="en-GB" dirty="0" err="1" smtClean="0"/>
              <a:t>écrire</a:t>
            </a:r>
            <a:r>
              <a:rPr lang="en-GB" dirty="0" smtClean="0"/>
              <a:t> </a:t>
            </a:r>
            <a:r>
              <a:rPr lang="en-GB" dirty="0" err="1" smtClean="0"/>
              <a:t>une</a:t>
            </a:r>
            <a:r>
              <a:rPr lang="en-GB" dirty="0" smtClean="0"/>
              <a:t> application en </a:t>
            </a:r>
            <a:r>
              <a:rPr lang="en-GB" dirty="0" err="1" smtClean="0"/>
              <a:t>langage</a:t>
            </a:r>
            <a:r>
              <a:rPr lang="en-GB" dirty="0" smtClean="0"/>
              <a:t> </a:t>
            </a:r>
            <a:r>
              <a:rPr lang="en-GB" dirty="0" err="1" smtClean="0"/>
              <a:t>Tcl</a:t>
            </a:r>
            <a:r>
              <a:rPr lang="en-GB" dirty="0" smtClean="0"/>
              <a:t> qui </a:t>
            </a:r>
            <a:r>
              <a:rPr lang="en-GB" dirty="0" err="1" smtClean="0"/>
              <a:t>s’exécutera</a:t>
            </a:r>
            <a:r>
              <a:rPr lang="en-GB" dirty="0" smtClean="0"/>
              <a:t> </a:t>
            </a:r>
            <a:r>
              <a:rPr lang="en-GB" dirty="0" err="1" smtClean="0"/>
              <a:t>sur</a:t>
            </a:r>
            <a:r>
              <a:rPr lang="en-GB" dirty="0" smtClean="0"/>
              <a:t> studio</a:t>
            </a:r>
            <a:r>
              <a:rPr lang="en-GB" baseline="0" dirty="0" smtClean="0"/>
              <a:t> (=</a:t>
            </a:r>
            <a:r>
              <a:rPr lang="en-GB" baseline="0" dirty="0" err="1" smtClean="0"/>
              <a:t>lbgi.fr</a:t>
            </a:r>
            <a:r>
              <a:rPr lang="en-GB" baseline="0" dirty="0" smtClean="0"/>
              <a:t>)</a:t>
            </a:r>
            <a:r>
              <a:rPr lang="en-GB" dirty="0" smtClean="0"/>
              <a:t> </a:t>
            </a:r>
          </a:p>
          <a:p>
            <a:pPr eaLnBrk="1" hangingPunct="1"/>
            <a:r>
              <a:rPr lang="en-GB" dirty="0" err="1" smtClean="0"/>
              <a:t>soit</a:t>
            </a:r>
            <a:r>
              <a:rPr lang="en-GB" dirty="0" smtClean="0"/>
              <a:t> en mode console </a:t>
            </a:r>
            <a:r>
              <a:rPr lang="en-GB" dirty="0" err="1" smtClean="0"/>
              <a:t>soit</a:t>
            </a:r>
            <a:r>
              <a:rPr lang="en-GB" dirty="0" smtClean="0"/>
              <a:t>, </a:t>
            </a:r>
            <a:r>
              <a:rPr lang="en-GB" dirty="0" err="1" smtClean="0"/>
              <a:t>si</a:t>
            </a:r>
            <a:r>
              <a:rPr lang="en-GB" dirty="0" smtClean="0"/>
              <a:t> on fait </a:t>
            </a:r>
            <a:r>
              <a:rPr lang="en-GB" dirty="0" err="1" smtClean="0"/>
              <a:t>du</a:t>
            </a:r>
            <a:r>
              <a:rPr lang="en-GB" dirty="0" smtClean="0"/>
              <a:t> </a:t>
            </a:r>
            <a:r>
              <a:rPr lang="en-GB" dirty="0" err="1" smtClean="0"/>
              <a:t>Tk</a:t>
            </a:r>
            <a:r>
              <a:rPr lang="en-GB" dirty="0" smtClean="0"/>
              <a:t> en </a:t>
            </a:r>
            <a:r>
              <a:rPr lang="en-GB" dirty="0" err="1" smtClean="0"/>
              <a:t>graphique</a:t>
            </a:r>
            <a:r>
              <a:rPr lang="en-GB" dirty="0" smtClean="0"/>
              <a:t>.</a:t>
            </a:r>
          </a:p>
          <a:p>
            <a:pPr eaLnBrk="1" hangingPunct="1"/>
            <a:r>
              <a:rPr lang="en-GB" dirty="0" smtClean="0"/>
              <a:t>  </a:t>
            </a:r>
          </a:p>
        </p:txBody>
      </p:sp>
    </p:spTree>
    <p:extLst>
      <p:ext uri="{BB962C8B-B14F-4D97-AF65-F5344CB8AC3E}">
        <p14:creationId xmlns:p14="http://schemas.microsoft.com/office/powerpoint/2010/main" val="247522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p:spPr>
        <p:txBody>
          <a:bodyPr/>
          <a:lstStyle/>
          <a:p>
            <a:r>
              <a:rPr lang="en-GB" smtClean="0"/>
              <a:t>Le &amp; derriere gedit P1.tcl indique que gedit va tourner en tâche fond.</a:t>
            </a:r>
          </a:p>
          <a:p>
            <a:r>
              <a:rPr lang="en-GB" smtClean="0"/>
              <a:t>On peut ainsi passer de nouvelles commandes dont A1.tcl qui fait tourner le proramme. </a:t>
            </a:r>
          </a:p>
        </p:txBody>
      </p:sp>
    </p:spTree>
    <p:extLst>
      <p:ext uri="{BB962C8B-B14F-4D97-AF65-F5344CB8AC3E}">
        <p14:creationId xmlns:p14="http://schemas.microsoft.com/office/powerpoint/2010/main" val="3919777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4AAB593-3C9A-425B-83C0-9C0968C7053A}" type="slidenum">
              <a:rPr lang="en-GB" sz="1200">
                <a:latin typeface="Arial" charset="0"/>
              </a:rPr>
              <a:pPr algn="r"/>
              <a:t>26</a:t>
            </a:fld>
            <a:endParaRPr lang="en-GB" sz="1200">
              <a:latin typeface="Arial"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r>
              <a:rPr lang="en-GB" smtClean="0"/>
              <a:t> puts (qui veut dire put string) affiche la chaîne de caractères sur la sortie standard (ici l’écran)</a:t>
            </a:r>
          </a:p>
        </p:txBody>
      </p:sp>
    </p:spTree>
    <p:extLst>
      <p:ext uri="{BB962C8B-B14F-4D97-AF65-F5344CB8AC3E}">
        <p14:creationId xmlns:p14="http://schemas.microsoft.com/office/powerpoint/2010/main" val="2110624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DE9943A-7B2B-475B-A18A-CB8D117D3DFA}" type="slidenum">
              <a:rPr lang="en-GB" sz="1200">
                <a:latin typeface="Arial" charset="0"/>
              </a:rPr>
              <a:pPr algn="r"/>
              <a:t>27</a:t>
            </a:fld>
            <a:endParaRPr lang="en-GB" sz="1200">
              <a:latin typeface="Arial"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r>
              <a:rPr lang="en-GB" smtClean="0"/>
              <a:t>L’important ici est d’avoir un aperçu global de tout ce qui est important, classé par genre.</a:t>
            </a:r>
          </a:p>
          <a:p>
            <a:pPr eaLnBrk="1" hangingPunct="1"/>
            <a:r>
              <a:rPr lang="en-GB" smtClean="0"/>
              <a:t>Il n’y a pas grand chose d’autre … Avec ça on peut pour ainsi dire tout faire. </a:t>
            </a:r>
          </a:p>
        </p:txBody>
      </p:sp>
    </p:spTree>
    <p:extLst>
      <p:ext uri="{BB962C8B-B14F-4D97-AF65-F5344CB8AC3E}">
        <p14:creationId xmlns:p14="http://schemas.microsoft.com/office/powerpoint/2010/main" val="1818352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p:spPr>
        <p:txBody>
          <a:bodyPr/>
          <a:lstStyle/>
          <a:p>
            <a:r>
              <a:rPr lang="en-GB" smtClean="0"/>
              <a:t>Ce qu’il faut savoir pour manipuler nos données.</a:t>
            </a:r>
          </a:p>
        </p:txBody>
      </p:sp>
    </p:spTree>
    <p:extLst>
      <p:ext uri="{BB962C8B-B14F-4D97-AF65-F5344CB8AC3E}">
        <p14:creationId xmlns:p14="http://schemas.microsoft.com/office/powerpoint/2010/main" val="2339507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p:spPr>
        <p:txBody>
          <a:bodyPr/>
          <a:lstStyle/>
          <a:p>
            <a:r>
              <a:rPr lang="en-GB" smtClean="0"/>
              <a:t> set T “…” affecte la valeur à la variable T</a:t>
            </a:r>
          </a:p>
          <a:p>
            <a:r>
              <a:rPr lang="en-GB" smtClean="0"/>
              <a:t> puts $T écrit sur la sortie standard, puts $canal $T écrit dans le fichier ouvert par  set canal [open Fichier “w”]</a:t>
            </a:r>
          </a:p>
          <a:p>
            <a:r>
              <a:rPr lang="en-GB" smtClean="0"/>
              <a:t> format permet de composer du texte joliment, avec des nombres fixes de caractères, cadrés à gauche, à droite, etc. </a:t>
            </a:r>
          </a:p>
        </p:txBody>
      </p:sp>
    </p:spTree>
    <p:extLst>
      <p:ext uri="{BB962C8B-B14F-4D97-AF65-F5344CB8AC3E}">
        <p14:creationId xmlns:p14="http://schemas.microsoft.com/office/powerpoint/2010/main" val="324532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p:spPr>
        <p:txBody>
          <a:bodyPr/>
          <a:lstStyle/>
          <a:p>
            <a:r>
              <a:rPr lang="en-GB" smtClean="0"/>
              <a:t>On suppose que notre fichier de notes a pour chaque ligne </a:t>
            </a:r>
          </a:p>
          <a:p>
            <a:r>
              <a:rPr lang="en-GB" smtClean="0"/>
              <a:t>Prenom nom note1 note2 … note5</a:t>
            </a:r>
          </a:p>
          <a:p>
            <a:r>
              <a:rPr lang="en-GB" smtClean="0"/>
              <a:t>Il y a obligatoirement 5 notes, pas moins.</a:t>
            </a:r>
          </a:p>
          <a:p>
            <a:r>
              <a:rPr lang="en-GB" smtClean="0"/>
              <a:t>Il peut y avoir plusieurs blancs à la place de 1 seul car la procedure scan se débrouille très bien.</a:t>
            </a:r>
          </a:p>
        </p:txBody>
      </p:sp>
    </p:spTree>
    <p:extLst>
      <p:ext uri="{BB962C8B-B14F-4D97-AF65-F5344CB8AC3E}">
        <p14:creationId xmlns:p14="http://schemas.microsoft.com/office/powerpoint/2010/main" val="1713481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p:spPr>
        <p:txBody>
          <a:bodyPr/>
          <a:lstStyle/>
          <a:p>
            <a:r>
              <a:rPr lang="en-GB" smtClean="0"/>
              <a:t>Pareil que précédemment mais la sortie est alignée.</a:t>
            </a:r>
          </a:p>
        </p:txBody>
      </p:sp>
    </p:spTree>
    <p:extLst>
      <p:ext uri="{BB962C8B-B14F-4D97-AF65-F5344CB8AC3E}">
        <p14:creationId xmlns:p14="http://schemas.microsoft.com/office/powerpoint/2010/main" val="7471600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p:spPr>
        <p:txBody>
          <a:bodyPr/>
          <a:lstStyle/>
          <a:p>
            <a:r>
              <a:rPr lang="en-GB" smtClean="0"/>
              <a:t>Ici on peut avoir 1, 2 ou autant de notes par ligne qu’on veut (1 au moins quand même)</a:t>
            </a:r>
          </a:p>
          <a:p>
            <a:endParaRPr lang="en-GB" smtClean="0"/>
          </a:p>
        </p:txBody>
      </p:sp>
    </p:spTree>
    <p:extLst>
      <p:ext uri="{BB962C8B-B14F-4D97-AF65-F5344CB8AC3E}">
        <p14:creationId xmlns:p14="http://schemas.microsoft.com/office/powerpoint/2010/main" val="9037456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p:spPr>
        <p:txBody>
          <a:bodyPr/>
          <a:lstStyle/>
          <a:p>
            <a:r>
              <a:rPr lang="en-GB" smtClean="0"/>
              <a:t>Le b.a.-ba de la lecture d’un fichier</a:t>
            </a:r>
          </a:p>
          <a:p>
            <a:r>
              <a:rPr lang="en-GB" smtClean="0"/>
              <a:t>J’ai écrit les procédures LinesFromFile et TextFromFile qui font la même chose</a:t>
            </a:r>
          </a:p>
        </p:txBody>
      </p:sp>
    </p:spTree>
    <p:extLst>
      <p:ext uri="{BB962C8B-B14F-4D97-AF65-F5344CB8AC3E}">
        <p14:creationId xmlns:p14="http://schemas.microsoft.com/office/powerpoint/2010/main" val="6928684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p:spPr>
        <p:txBody>
          <a:bodyPr/>
          <a:lstStyle/>
          <a:p>
            <a:r>
              <a:rPr lang="en-GB" smtClean="0"/>
              <a:t> open gets close ou LinesFromFile</a:t>
            </a:r>
          </a:p>
        </p:txBody>
      </p:sp>
    </p:spTree>
    <p:extLst>
      <p:ext uri="{BB962C8B-B14F-4D97-AF65-F5344CB8AC3E}">
        <p14:creationId xmlns:p14="http://schemas.microsoft.com/office/powerpoint/2010/main" val="3272408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60095914-DBCF-4018-8FCC-5C701FBD5D9C}" type="slidenum">
              <a:rPr lang="en-GB" smtClean="0"/>
              <a:pPr/>
              <a:t>3</a:t>
            </a:fld>
            <a:endParaRPr lang="en-GB"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r>
              <a:rPr lang="en-GB" dirty="0" err="1" smtClean="0"/>
              <a:t>Supposons</a:t>
            </a:r>
            <a:r>
              <a:rPr lang="en-GB" dirty="0" smtClean="0"/>
              <a:t> </a:t>
            </a:r>
            <a:r>
              <a:rPr lang="en-GB" dirty="0" err="1" smtClean="0"/>
              <a:t>que</a:t>
            </a:r>
            <a:r>
              <a:rPr lang="en-GB" dirty="0" smtClean="0"/>
              <a:t> </a:t>
            </a:r>
            <a:r>
              <a:rPr lang="en-GB" dirty="0" err="1" smtClean="0"/>
              <a:t>vous</a:t>
            </a:r>
            <a:r>
              <a:rPr lang="en-GB" dirty="0" smtClean="0"/>
              <a:t> </a:t>
            </a:r>
            <a:r>
              <a:rPr lang="en-GB" dirty="0" err="1" smtClean="0"/>
              <a:t>ayez</a:t>
            </a:r>
            <a:r>
              <a:rPr lang="en-GB" dirty="0" smtClean="0"/>
              <a:t> </a:t>
            </a:r>
            <a:r>
              <a:rPr lang="en-GB" dirty="0" err="1" smtClean="0"/>
              <a:t>votre</a:t>
            </a:r>
            <a:r>
              <a:rPr lang="en-GB" dirty="0" smtClean="0"/>
              <a:t> PC en </a:t>
            </a:r>
            <a:r>
              <a:rPr lang="en-GB" dirty="0" err="1" smtClean="0"/>
              <a:t>dehors</a:t>
            </a:r>
            <a:r>
              <a:rPr lang="en-GB" dirty="0" smtClean="0"/>
              <a:t> </a:t>
            </a:r>
            <a:r>
              <a:rPr lang="en-GB" dirty="0" err="1" smtClean="0"/>
              <a:t>du</a:t>
            </a:r>
            <a:r>
              <a:rPr lang="en-GB" baseline="0" dirty="0" smtClean="0"/>
              <a:t> LBGI </a:t>
            </a:r>
            <a:r>
              <a:rPr lang="en-GB" baseline="0" dirty="0" err="1" smtClean="0"/>
              <a:t>à</a:t>
            </a:r>
            <a:r>
              <a:rPr lang="en-GB" baseline="0" dirty="0" smtClean="0"/>
              <a:t> la </a:t>
            </a:r>
            <a:r>
              <a:rPr lang="en-GB" baseline="0" dirty="0" err="1" smtClean="0"/>
              <a:t>fac</a:t>
            </a:r>
            <a:r>
              <a:rPr lang="en-GB" baseline="0" dirty="0" smtClean="0"/>
              <a:t> de </a:t>
            </a:r>
            <a:r>
              <a:rPr lang="en-GB" baseline="0" dirty="0" err="1" smtClean="0"/>
              <a:t>médecine</a:t>
            </a:r>
            <a:r>
              <a:rPr lang="en-GB" baseline="0" dirty="0" smtClean="0"/>
              <a:t> rue </a:t>
            </a:r>
            <a:r>
              <a:rPr lang="en-GB" baseline="0" dirty="0" err="1" smtClean="0"/>
              <a:t>Humann</a:t>
            </a:r>
            <a:r>
              <a:rPr lang="en-GB" dirty="0" smtClean="0"/>
              <a:t>. </a:t>
            </a:r>
          </a:p>
          <a:p>
            <a:pPr eaLnBrk="1" hangingPunct="1"/>
            <a:r>
              <a:rPr lang="en-GB" dirty="0" smtClean="0"/>
              <a:t>Au</a:t>
            </a:r>
            <a:r>
              <a:rPr lang="en-GB" baseline="0" dirty="0" smtClean="0"/>
              <a:t> LBGI</a:t>
            </a:r>
            <a:r>
              <a:rPr lang="en-GB" dirty="0" smtClean="0"/>
              <a:t> </a:t>
            </a:r>
            <a:r>
              <a:rPr lang="en-GB" dirty="0" err="1" smtClean="0"/>
              <a:t>il</a:t>
            </a:r>
            <a:r>
              <a:rPr lang="en-GB" dirty="0" smtClean="0"/>
              <a:t> y a des </a:t>
            </a:r>
            <a:r>
              <a:rPr lang="en-GB" dirty="0" err="1" smtClean="0"/>
              <a:t>serveurs</a:t>
            </a:r>
            <a:r>
              <a:rPr lang="en-GB" dirty="0" smtClean="0"/>
              <a:t>, avec </a:t>
            </a:r>
            <a:r>
              <a:rPr lang="en-GB" dirty="0" err="1" smtClean="0"/>
              <a:t>leurs</a:t>
            </a:r>
            <a:r>
              <a:rPr lang="en-GB" dirty="0" smtClean="0"/>
              <a:t> </a:t>
            </a:r>
            <a:r>
              <a:rPr lang="en-GB" dirty="0" err="1" smtClean="0"/>
              <a:t>propres</a:t>
            </a:r>
            <a:r>
              <a:rPr lang="en-GB" dirty="0" smtClean="0"/>
              <a:t> </a:t>
            </a:r>
            <a:r>
              <a:rPr lang="en-GB" dirty="0" err="1" smtClean="0"/>
              <a:t>disques</a:t>
            </a:r>
            <a:r>
              <a:rPr lang="en-GB" dirty="0" smtClean="0"/>
              <a:t>, et des </a:t>
            </a:r>
            <a:r>
              <a:rPr lang="en-GB" dirty="0" err="1" smtClean="0"/>
              <a:t>accès</a:t>
            </a:r>
            <a:r>
              <a:rPr lang="en-GB" dirty="0" smtClean="0"/>
              <a:t> aux </a:t>
            </a:r>
            <a:r>
              <a:rPr lang="en-GB" dirty="0" err="1" smtClean="0"/>
              <a:t>disques</a:t>
            </a:r>
            <a:r>
              <a:rPr lang="en-GB" dirty="0" smtClean="0"/>
              <a:t> des </a:t>
            </a:r>
            <a:r>
              <a:rPr lang="en-GB" dirty="0" err="1" smtClean="0"/>
              <a:t>autres</a:t>
            </a:r>
            <a:r>
              <a:rPr lang="en-GB" dirty="0" smtClean="0"/>
              <a:t> </a:t>
            </a:r>
            <a:r>
              <a:rPr lang="en-GB" dirty="0" err="1" smtClean="0"/>
              <a:t>serveurs</a:t>
            </a:r>
            <a:r>
              <a:rPr lang="en-GB" dirty="0" smtClean="0"/>
              <a:t>. </a:t>
            </a:r>
          </a:p>
          <a:p>
            <a:pPr eaLnBrk="1" hangingPunct="1"/>
            <a:r>
              <a:rPr lang="en-GB" dirty="0" err="1" smtClean="0"/>
              <a:t>D’une</a:t>
            </a:r>
            <a:r>
              <a:rPr lang="en-GB" dirty="0" smtClean="0"/>
              <a:t> machine on </a:t>
            </a:r>
            <a:r>
              <a:rPr lang="en-GB" dirty="0" err="1" smtClean="0"/>
              <a:t>peut</a:t>
            </a:r>
            <a:r>
              <a:rPr lang="en-GB" dirty="0" smtClean="0"/>
              <a:t> passer </a:t>
            </a:r>
            <a:r>
              <a:rPr lang="en-GB" dirty="0" err="1" smtClean="0"/>
              <a:t>à</a:t>
            </a:r>
            <a:r>
              <a:rPr lang="en-GB" dirty="0" smtClean="0"/>
              <a:t> </a:t>
            </a:r>
            <a:r>
              <a:rPr lang="en-GB" dirty="0" err="1" smtClean="0"/>
              <a:t>l’autre</a:t>
            </a:r>
            <a:r>
              <a:rPr lang="en-GB" dirty="0" smtClean="0"/>
              <a:t> par </a:t>
            </a:r>
            <a:r>
              <a:rPr lang="en-GB" dirty="0" err="1" smtClean="0"/>
              <a:t>ssh</a:t>
            </a:r>
            <a:r>
              <a:rPr lang="en-GB" dirty="0" smtClean="0"/>
              <a:t> </a:t>
            </a:r>
          </a:p>
          <a:p>
            <a:pPr eaLnBrk="1" hangingPunct="1"/>
            <a:r>
              <a:rPr lang="en-GB" dirty="0" err="1" smtClean="0"/>
              <a:t>Vous</a:t>
            </a:r>
            <a:r>
              <a:rPr lang="en-GB" dirty="0" smtClean="0"/>
              <a:t>, de </a:t>
            </a:r>
            <a:r>
              <a:rPr lang="en-GB" dirty="0" err="1" smtClean="0"/>
              <a:t>l’extérieur</a:t>
            </a:r>
            <a:r>
              <a:rPr lang="en-GB" dirty="0" smtClean="0"/>
              <a:t> </a:t>
            </a:r>
            <a:r>
              <a:rPr lang="en-GB" dirty="0" err="1" smtClean="0"/>
              <a:t>n’avez</a:t>
            </a:r>
            <a:r>
              <a:rPr lang="en-GB" dirty="0" smtClean="0"/>
              <a:t> </a:t>
            </a:r>
            <a:r>
              <a:rPr lang="en-GB" dirty="0" err="1" smtClean="0"/>
              <a:t>accès</a:t>
            </a:r>
            <a:r>
              <a:rPr lang="en-GB" dirty="0" smtClean="0"/>
              <a:t> </a:t>
            </a:r>
            <a:r>
              <a:rPr lang="en-GB" dirty="0" err="1" smtClean="0"/>
              <a:t>qu’à</a:t>
            </a:r>
            <a:r>
              <a:rPr lang="en-GB" dirty="0" smtClean="0"/>
              <a:t> ssh.lbgi.fr par </a:t>
            </a:r>
            <a:r>
              <a:rPr lang="en-GB" dirty="0" err="1" smtClean="0"/>
              <a:t>ssh</a:t>
            </a:r>
            <a:r>
              <a:rPr lang="en-GB" dirty="0" smtClean="0"/>
              <a:t> et de </a:t>
            </a:r>
            <a:r>
              <a:rPr lang="en-GB" dirty="0" err="1" smtClean="0"/>
              <a:t>là</a:t>
            </a:r>
            <a:r>
              <a:rPr lang="en-GB" dirty="0" smtClean="0"/>
              <a:t> aux</a:t>
            </a:r>
            <a:r>
              <a:rPr lang="en-GB" baseline="0" dirty="0" smtClean="0"/>
              <a:t> </a:t>
            </a:r>
            <a:r>
              <a:rPr lang="en-GB" baseline="0" dirty="0" err="1" smtClean="0"/>
              <a:t>autres</a:t>
            </a:r>
            <a:r>
              <a:rPr lang="en-GB" baseline="0" dirty="0" smtClean="0"/>
              <a:t> machines</a:t>
            </a:r>
            <a:r>
              <a:rPr lang="en-GB" dirty="0" smtClean="0"/>
              <a:t>, … par </a:t>
            </a:r>
            <a:r>
              <a:rPr lang="en-GB" dirty="0" err="1" smtClean="0"/>
              <a:t>ssh</a:t>
            </a:r>
            <a:r>
              <a:rPr lang="en-GB" dirty="0" smtClean="0"/>
              <a:t> </a:t>
            </a:r>
            <a:r>
              <a:rPr lang="en-GB" dirty="0" err="1" smtClean="0"/>
              <a:t>ricoché</a:t>
            </a:r>
            <a:r>
              <a:rPr lang="en-GB" dirty="0" smtClean="0"/>
              <a:t>.</a:t>
            </a:r>
          </a:p>
          <a:p>
            <a:pPr eaLnBrk="1" hangingPunct="1"/>
            <a:r>
              <a:rPr lang="en-GB" dirty="0" smtClean="0"/>
              <a:t>Et </a:t>
            </a:r>
            <a:r>
              <a:rPr lang="en-GB" dirty="0" err="1" smtClean="0"/>
              <a:t>ce</a:t>
            </a:r>
            <a:r>
              <a:rPr lang="en-GB" dirty="0" smtClean="0"/>
              <a:t> </a:t>
            </a:r>
            <a:r>
              <a:rPr lang="en-GB" dirty="0" err="1" smtClean="0"/>
              <a:t>à</a:t>
            </a:r>
            <a:r>
              <a:rPr lang="en-GB" dirty="0" smtClean="0"/>
              <a:t> </a:t>
            </a:r>
            <a:r>
              <a:rPr lang="en-GB" dirty="0" err="1" smtClean="0"/>
              <a:t>travers</a:t>
            </a:r>
            <a:r>
              <a:rPr lang="en-GB" dirty="0" smtClean="0"/>
              <a:t> le Firewall qui </a:t>
            </a:r>
            <a:r>
              <a:rPr lang="en-GB" dirty="0" err="1" smtClean="0"/>
              <a:t>ne</a:t>
            </a:r>
            <a:r>
              <a:rPr lang="en-GB" dirty="0" smtClean="0"/>
              <a:t> </a:t>
            </a:r>
            <a:r>
              <a:rPr lang="en-GB" dirty="0" err="1" smtClean="0"/>
              <a:t>laisse</a:t>
            </a:r>
            <a:r>
              <a:rPr lang="en-GB" dirty="0" smtClean="0"/>
              <a:t> passer </a:t>
            </a:r>
            <a:r>
              <a:rPr lang="en-GB" dirty="0" err="1" smtClean="0"/>
              <a:t>que</a:t>
            </a:r>
            <a:r>
              <a:rPr lang="en-GB" dirty="0" smtClean="0"/>
              <a:t> </a:t>
            </a:r>
            <a:r>
              <a:rPr lang="en-GB" dirty="0" err="1" smtClean="0"/>
              <a:t>certains</a:t>
            </a:r>
            <a:r>
              <a:rPr lang="en-GB" dirty="0" smtClean="0"/>
              <a:t> </a:t>
            </a:r>
            <a:r>
              <a:rPr lang="en-GB" dirty="0" err="1" smtClean="0"/>
              <a:t>protocoles</a:t>
            </a:r>
            <a:r>
              <a:rPr lang="en-GB" dirty="0" smtClean="0"/>
              <a:t>.</a:t>
            </a:r>
          </a:p>
          <a:p>
            <a:pPr eaLnBrk="1" hangingPunct="1"/>
            <a:r>
              <a:rPr lang="en-GB" dirty="0" smtClean="0"/>
              <a:t>Nous au</a:t>
            </a:r>
            <a:r>
              <a:rPr lang="en-GB" baseline="0" dirty="0" smtClean="0"/>
              <a:t> LBGI </a:t>
            </a:r>
            <a:r>
              <a:rPr lang="en-GB" dirty="0" smtClean="0"/>
              <a:t>on </a:t>
            </a:r>
            <a:r>
              <a:rPr lang="en-GB" dirty="0" err="1" smtClean="0"/>
              <a:t>peut</a:t>
            </a:r>
            <a:r>
              <a:rPr lang="en-GB" dirty="0" smtClean="0"/>
              <a:t> </a:t>
            </a:r>
            <a:r>
              <a:rPr lang="en-GB" dirty="0" err="1" smtClean="0"/>
              <a:t>dans</a:t>
            </a:r>
            <a:r>
              <a:rPr lang="en-GB" dirty="0" smtClean="0"/>
              <a:t> </a:t>
            </a:r>
            <a:r>
              <a:rPr lang="en-GB" dirty="0" err="1" smtClean="0"/>
              <a:t>certains</a:t>
            </a:r>
            <a:r>
              <a:rPr lang="en-GB" dirty="0" smtClean="0"/>
              <a:t> </a:t>
            </a:r>
            <a:r>
              <a:rPr lang="en-GB" dirty="0" err="1" smtClean="0"/>
              <a:t>cas</a:t>
            </a:r>
            <a:r>
              <a:rPr lang="en-GB" dirty="0" smtClean="0"/>
              <a:t> </a:t>
            </a:r>
            <a:r>
              <a:rPr lang="en-GB" dirty="0" err="1" smtClean="0"/>
              <a:t>monter</a:t>
            </a:r>
            <a:r>
              <a:rPr lang="en-GB" dirty="0" smtClean="0"/>
              <a:t> </a:t>
            </a:r>
            <a:r>
              <a:rPr lang="en-GB" dirty="0" err="1" smtClean="0"/>
              <a:t>directement</a:t>
            </a:r>
            <a:r>
              <a:rPr lang="en-GB" dirty="0" smtClean="0"/>
              <a:t> les </a:t>
            </a:r>
            <a:r>
              <a:rPr lang="en-GB" dirty="0" err="1" smtClean="0"/>
              <a:t>disques</a:t>
            </a:r>
            <a:r>
              <a:rPr lang="en-GB" dirty="0" smtClean="0"/>
              <a:t> des </a:t>
            </a:r>
            <a:r>
              <a:rPr lang="en-GB" dirty="0" err="1" smtClean="0"/>
              <a:t>serveurs</a:t>
            </a:r>
            <a:r>
              <a:rPr lang="en-GB" dirty="0" smtClean="0"/>
              <a:t> </a:t>
            </a:r>
            <a:r>
              <a:rPr lang="en-GB" dirty="0" err="1" smtClean="0"/>
              <a:t>sur</a:t>
            </a:r>
            <a:r>
              <a:rPr lang="en-GB" dirty="0" smtClean="0"/>
              <a:t> </a:t>
            </a:r>
            <a:r>
              <a:rPr lang="en-GB" dirty="0" err="1" smtClean="0"/>
              <a:t>nos</a:t>
            </a:r>
            <a:r>
              <a:rPr lang="en-GB" dirty="0" smtClean="0"/>
              <a:t> pc.</a:t>
            </a:r>
          </a:p>
          <a:p>
            <a:pPr eaLnBrk="1" hangingPunct="1"/>
            <a:r>
              <a:rPr lang="en-GB" dirty="0" smtClean="0"/>
              <a:t> </a:t>
            </a:r>
          </a:p>
        </p:txBody>
      </p:sp>
    </p:spTree>
    <p:extLst>
      <p:ext uri="{BB962C8B-B14F-4D97-AF65-F5344CB8AC3E}">
        <p14:creationId xmlns:p14="http://schemas.microsoft.com/office/powerpoint/2010/main" val="18495897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1E37F53-9016-42EC-A019-9D68F280B8F8}" type="slidenum">
              <a:rPr lang="en-GB" sz="1200">
                <a:latin typeface="Arial" charset="0"/>
              </a:rPr>
              <a:pPr algn="r"/>
              <a:t>35</a:t>
            </a:fld>
            <a:endParaRPr lang="en-GB" sz="1200">
              <a:latin typeface="Arial"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r>
              <a:rPr lang="en-GB" smtClean="0"/>
              <a:t>TextFromFile ouvre le fichier, en extrait le texte, ferme le fichier et retourne le texte.</a:t>
            </a:r>
          </a:p>
          <a:p>
            <a:pPr eaLnBrk="1" hangingPunct="1"/>
            <a:r>
              <a:rPr lang="en-GB" smtClean="0"/>
              <a:t>Ca s’utilise très facilement et l’on est sûr que le fichier est fermé.</a:t>
            </a:r>
          </a:p>
          <a:p>
            <a:pPr eaLnBrk="1" hangingPunct="1"/>
            <a:endParaRPr lang="en-GB" smtClean="0"/>
          </a:p>
          <a:p>
            <a:pPr eaLnBrk="1" hangingPunct="1"/>
            <a:r>
              <a:rPr lang="en-GB" smtClean="0"/>
              <a:t>Si on veut du ligne par ligne on utilise LinesFromFile.</a:t>
            </a:r>
            <a:br>
              <a:rPr lang="en-GB" smtClean="0"/>
            </a:br>
            <a:r>
              <a:rPr lang="en-GB" smtClean="0"/>
              <a:t>Attention si le fichier est très gros on a toutes les lignes en mémoire alors que si on fait un gets ligne par ligne il n’y a pas de d’encombrement mémoire. … Mais de la mémoire, en général on en a.</a:t>
            </a:r>
          </a:p>
        </p:txBody>
      </p:sp>
    </p:spTree>
    <p:extLst>
      <p:ext uri="{BB962C8B-B14F-4D97-AF65-F5344CB8AC3E}">
        <p14:creationId xmlns:p14="http://schemas.microsoft.com/office/powerpoint/2010/main" val="17511342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r>
              <a:rPr lang="en-GB" smtClean="0"/>
              <a:t> open puts close   ou  LinesToFile  pour une liste  ou  TextToFile pour un texte </a:t>
            </a:r>
          </a:p>
        </p:txBody>
      </p:sp>
    </p:spTree>
    <p:extLst>
      <p:ext uri="{BB962C8B-B14F-4D97-AF65-F5344CB8AC3E}">
        <p14:creationId xmlns:p14="http://schemas.microsoft.com/office/powerpoint/2010/main" val="29290003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5F4D132-8BDE-4271-A2CC-EF9A0F173D5B}" type="slidenum">
              <a:rPr lang="en-GB" sz="1200">
                <a:latin typeface="Arial" charset="0"/>
              </a:rPr>
              <a:pPr algn="r"/>
              <a:t>37</a:t>
            </a:fld>
            <a:endParaRPr lang="en-GB" sz="1200">
              <a:latin typeface="Arial" charset="0"/>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r>
              <a:rPr lang="en-GB" smtClean="0"/>
              <a:t>Pareil dans l’autre sens pour sauver dans un fichier</a:t>
            </a:r>
          </a:p>
        </p:txBody>
      </p:sp>
    </p:spTree>
    <p:extLst>
      <p:ext uri="{BB962C8B-B14F-4D97-AF65-F5344CB8AC3E}">
        <p14:creationId xmlns:p14="http://schemas.microsoft.com/office/powerpoint/2010/main" val="26356411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AA5A380C-3A73-4229-83B2-36054D231677}" type="slidenum">
              <a:rPr lang="en-GB" smtClean="0"/>
              <a:pPr/>
              <a:t>38</a:t>
            </a:fld>
            <a:endParaRPr lang="en-GB"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r>
              <a:rPr lang="en-GB" dirty="0" smtClean="0"/>
              <a:t>Le plus important </a:t>
            </a:r>
            <a:r>
              <a:rPr lang="en-GB" dirty="0" err="1" smtClean="0"/>
              <a:t>quand</a:t>
            </a:r>
            <a:r>
              <a:rPr lang="en-GB" dirty="0" smtClean="0"/>
              <a:t> on </a:t>
            </a:r>
            <a:r>
              <a:rPr lang="en-GB" dirty="0" err="1" smtClean="0"/>
              <a:t>veut</a:t>
            </a:r>
            <a:r>
              <a:rPr lang="en-GB" dirty="0" smtClean="0"/>
              <a:t> programmer </a:t>
            </a:r>
            <a:r>
              <a:rPr lang="en-GB" dirty="0" err="1" smtClean="0"/>
              <a:t>est</a:t>
            </a:r>
            <a:r>
              <a:rPr lang="en-GB" dirty="0" smtClean="0"/>
              <a:t> </a:t>
            </a:r>
            <a:r>
              <a:rPr lang="en-GB" dirty="0" err="1" smtClean="0"/>
              <a:t>d’avoir</a:t>
            </a:r>
            <a:r>
              <a:rPr lang="en-GB" dirty="0" smtClean="0"/>
              <a:t> </a:t>
            </a:r>
            <a:r>
              <a:rPr lang="en-GB" dirty="0" err="1" smtClean="0"/>
              <a:t>une</a:t>
            </a:r>
            <a:r>
              <a:rPr lang="en-GB" dirty="0" smtClean="0"/>
              <a:t> idée des </a:t>
            </a:r>
            <a:r>
              <a:rPr lang="en-GB" dirty="0" err="1" smtClean="0"/>
              <a:t>commandes</a:t>
            </a:r>
            <a:r>
              <a:rPr lang="en-GB" dirty="0" smtClean="0"/>
              <a:t> </a:t>
            </a:r>
            <a:r>
              <a:rPr lang="en-GB" dirty="0" err="1" smtClean="0"/>
              <a:t>existantes</a:t>
            </a:r>
            <a:r>
              <a:rPr lang="en-GB" dirty="0" smtClean="0"/>
              <a:t>.</a:t>
            </a:r>
          </a:p>
          <a:p>
            <a:pPr eaLnBrk="1" hangingPunct="1"/>
            <a:r>
              <a:rPr lang="en-GB" dirty="0" smtClean="0"/>
              <a:t>Il </a:t>
            </a:r>
            <a:r>
              <a:rPr lang="en-GB" dirty="0" err="1" smtClean="0"/>
              <a:t>n’est</a:t>
            </a:r>
            <a:r>
              <a:rPr lang="en-GB" dirty="0" smtClean="0"/>
              <a:t> pas </a:t>
            </a:r>
            <a:r>
              <a:rPr lang="en-GB" dirty="0" err="1" smtClean="0"/>
              <a:t>nécessaire</a:t>
            </a:r>
            <a:r>
              <a:rPr lang="en-GB" dirty="0" smtClean="0"/>
              <a:t> de les </a:t>
            </a:r>
            <a:r>
              <a:rPr lang="en-GB" dirty="0" err="1" smtClean="0"/>
              <a:t>connaître</a:t>
            </a:r>
            <a:r>
              <a:rPr lang="en-GB" dirty="0" smtClean="0"/>
              <a:t> </a:t>
            </a:r>
            <a:r>
              <a:rPr lang="en-GB" dirty="0" err="1" smtClean="0"/>
              <a:t>toutes</a:t>
            </a:r>
            <a:r>
              <a:rPr lang="en-GB" dirty="0" smtClean="0"/>
              <a:t>. </a:t>
            </a:r>
            <a:r>
              <a:rPr lang="en-GB" dirty="0" err="1" smtClean="0"/>
              <a:t>Vous</a:t>
            </a:r>
            <a:r>
              <a:rPr lang="en-GB" dirty="0" smtClean="0"/>
              <a:t> </a:t>
            </a:r>
            <a:r>
              <a:rPr lang="en-GB" dirty="0" err="1" smtClean="0"/>
              <a:t>voyez</a:t>
            </a:r>
            <a:r>
              <a:rPr lang="en-GB" dirty="0" smtClean="0"/>
              <a:t> </a:t>
            </a:r>
            <a:r>
              <a:rPr lang="en-GB" dirty="0" err="1" smtClean="0"/>
              <a:t>qu’en</a:t>
            </a:r>
            <a:r>
              <a:rPr lang="en-GB" dirty="0" smtClean="0"/>
              <a:t> </a:t>
            </a:r>
            <a:r>
              <a:rPr lang="en-GB" dirty="0" err="1" smtClean="0"/>
              <a:t>Tcl</a:t>
            </a:r>
            <a:r>
              <a:rPr lang="en-GB" dirty="0" smtClean="0"/>
              <a:t> </a:t>
            </a:r>
            <a:r>
              <a:rPr lang="en-GB" dirty="0" err="1" smtClean="0"/>
              <a:t>il</a:t>
            </a:r>
            <a:r>
              <a:rPr lang="en-GB" dirty="0" smtClean="0"/>
              <a:t> </a:t>
            </a:r>
            <a:r>
              <a:rPr lang="en-GB" dirty="0" err="1" smtClean="0"/>
              <a:t>n’y</a:t>
            </a:r>
            <a:r>
              <a:rPr lang="en-GB" dirty="0" smtClean="0"/>
              <a:t> en a pas beaucoup, </a:t>
            </a:r>
            <a:r>
              <a:rPr lang="en-GB" dirty="0" err="1" smtClean="0"/>
              <a:t>dans</a:t>
            </a:r>
            <a:r>
              <a:rPr lang="en-GB" dirty="0" smtClean="0"/>
              <a:t> </a:t>
            </a:r>
            <a:r>
              <a:rPr lang="en-GB" dirty="0" err="1" smtClean="0"/>
              <a:t>d’autres</a:t>
            </a:r>
            <a:r>
              <a:rPr lang="en-GB" dirty="0" smtClean="0"/>
              <a:t> </a:t>
            </a:r>
            <a:r>
              <a:rPr lang="en-GB" dirty="0" err="1" smtClean="0"/>
              <a:t>langages</a:t>
            </a:r>
            <a:r>
              <a:rPr lang="en-GB" dirty="0" smtClean="0"/>
              <a:t> </a:t>
            </a:r>
            <a:r>
              <a:rPr lang="en-GB" dirty="0" err="1" smtClean="0"/>
              <a:t>il</a:t>
            </a:r>
            <a:r>
              <a:rPr lang="en-GB" dirty="0" smtClean="0"/>
              <a:t> en </a:t>
            </a:r>
            <a:r>
              <a:rPr lang="en-GB" dirty="0" err="1" smtClean="0"/>
              <a:t>existe</a:t>
            </a:r>
            <a:r>
              <a:rPr lang="en-GB" dirty="0" smtClean="0"/>
              <a:t> des </a:t>
            </a:r>
            <a:r>
              <a:rPr lang="en-GB" dirty="0" err="1" smtClean="0"/>
              <a:t>milliers</a:t>
            </a:r>
            <a:r>
              <a:rPr lang="en-GB" dirty="0" smtClean="0"/>
              <a:t>. </a:t>
            </a:r>
          </a:p>
          <a:p>
            <a:pPr eaLnBrk="1" hangingPunct="1"/>
            <a:endParaRPr lang="en-GB" dirty="0" smtClean="0"/>
          </a:p>
          <a:p>
            <a:pPr eaLnBrk="1" hangingPunct="1"/>
            <a:r>
              <a:rPr lang="en-GB" dirty="0" err="1" smtClean="0"/>
              <a:t>Ceci</a:t>
            </a:r>
            <a:r>
              <a:rPr lang="en-GB" dirty="0" smtClean="0"/>
              <a:t> </a:t>
            </a:r>
            <a:r>
              <a:rPr lang="en-GB" dirty="0" err="1" smtClean="0"/>
              <a:t>est</a:t>
            </a:r>
            <a:r>
              <a:rPr lang="en-GB" dirty="0" smtClean="0"/>
              <a:t> le </a:t>
            </a:r>
            <a:r>
              <a:rPr lang="en-GB" dirty="0" err="1" smtClean="0"/>
              <a:t>manuel</a:t>
            </a:r>
            <a:r>
              <a:rPr lang="en-GB" dirty="0" smtClean="0"/>
              <a:t> </a:t>
            </a:r>
            <a:r>
              <a:rPr lang="en-GB" dirty="0" err="1" smtClean="0"/>
              <a:t>concernant</a:t>
            </a:r>
            <a:r>
              <a:rPr lang="en-GB" dirty="0" smtClean="0"/>
              <a:t> les </a:t>
            </a:r>
            <a:r>
              <a:rPr lang="en-GB" dirty="0" err="1" smtClean="0"/>
              <a:t>commandes</a:t>
            </a:r>
            <a:r>
              <a:rPr lang="en-GB" dirty="0" smtClean="0"/>
              <a:t> de </a:t>
            </a:r>
            <a:r>
              <a:rPr lang="en-GB" dirty="0" err="1" smtClean="0"/>
              <a:t>Tcl</a:t>
            </a:r>
            <a:r>
              <a:rPr lang="en-GB" dirty="0" smtClean="0"/>
              <a:t> (</a:t>
            </a:r>
            <a:r>
              <a:rPr lang="en-GB" dirty="0" err="1" smtClean="0"/>
              <a:t>rechercher</a:t>
            </a:r>
            <a:r>
              <a:rPr lang="en-GB" dirty="0" smtClean="0"/>
              <a:t> manual </a:t>
            </a:r>
            <a:r>
              <a:rPr lang="en-GB" dirty="0" err="1" smtClean="0"/>
              <a:t>tcl</a:t>
            </a:r>
            <a:r>
              <a:rPr lang="en-GB" dirty="0" smtClean="0"/>
              <a:t> </a:t>
            </a:r>
            <a:r>
              <a:rPr lang="en-GB" dirty="0" err="1" smtClean="0"/>
              <a:t>sur</a:t>
            </a:r>
            <a:r>
              <a:rPr lang="en-GB" dirty="0" smtClean="0"/>
              <a:t> </a:t>
            </a:r>
            <a:r>
              <a:rPr lang="en-GB" dirty="0" err="1" smtClean="0"/>
              <a:t>google</a:t>
            </a:r>
            <a:r>
              <a:rPr lang="en-GB" dirty="0" smtClean="0"/>
              <a:t>)</a:t>
            </a:r>
          </a:p>
          <a:p>
            <a:pPr eaLnBrk="1" hangingPunct="1"/>
            <a:r>
              <a:rPr lang="en-GB" dirty="0" smtClean="0"/>
              <a:t>Il </a:t>
            </a:r>
            <a:r>
              <a:rPr lang="en-GB" dirty="0" err="1" smtClean="0"/>
              <a:t>faudrait</a:t>
            </a:r>
            <a:r>
              <a:rPr lang="en-GB" dirty="0" smtClean="0"/>
              <a:t> </a:t>
            </a:r>
            <a:r>
              <a:rPr lang="en-GB" dirty="0" err="1" smtClean="0"/>
              <a:t>parcourir</a:t>
            </a:r>
            <a:r>
              <a:rPr lang="en-GB" dirty="0" smtClean="0"/>
              <a:t> </a:t>
            </a:r>
            <a:r>
              <a:rPr lang="en-GB" dirty="0" err="1" smtClean="0"/>
              <a:t>toutes</a:t>
            </a:r>
            <a:r>
              <a:rPr lang="en-GB" dirty="0" smtClean="0"/>
              <a:t> </a:t>
            </a:r>
            <a:r>
              <a:rPr lang="en-GB" dirty="0" err="1" smtClean="0"/>
              <a:t>ces</a:t>
            </a:r>
            <a:r>
              <a:rPr lang="en-GB" dirty="0" smtClean="0"/>
              <a:t> </a:t>
            </a:r>
            <a:r>
              <a:rPr lang="en-GB" dirty="0" err="1" smtClean="0"/>
              <a:t>commandes</a:t>
            </a:r>
            <a:r>
              <a:rPr lang="en-GB" dirty="0" smtClean="0"/>
              <a:t> … pour </a:t>
            </a:r>
            <a:r>
              <a:rPr lang="en-GB" dirty="0" err="1" smtClean="0"/>
              <a:t>voir</a:t>
            </a:r>
            <a:r>
              <a:rPr lang="en-GB" dirty="0" smtClean="0"/>
              <a:t> </a:t>
            </a:r>
            <a:r>
              <a:rPr lang="en-GB" dirty="0" err="1" smtClean="0"/>
              <a:t>ce</a:t>
            </a:r>
            <a:r>
              <a:rPr lang="en-GB" dirty="0" smtClean="0"/>
              <a:t> </a:t>
            </a:r>
            <a:r>
              <a:rPr lang="en-GB" dirty="0" err="1" smtClean="0"/>
              <a:t>qu’elles</a:t>
            </a:r>
            <a:r>
              <a:rPr lang="en-GB" dirty="0" smtClean="0"/>
              <a:t> font. </a:t>
            </a:r>
            <a:r>
              <a:rPr lang="en-GB" dirty="0" err="1" smtClean="0"/>
              <a:t>Si</a:t>
            </a:r>
            <a:r>
              <a:rPr lang="en-GB" dirty="0" smtClean="0"/>
              <a:t> </a:t>
            </a:r>
            <a:r>
              <a:rPr lang="en-GB" dirty="0" err="1" smtClean="0"/>
              <a:t>vous</a:t>
            </a:r>
            <a:r>
              <a:rPr lang="en-GB" dirty="0" smtClean="0"/>
              <a:t> </a:t>
            </a:r>
            <a:r>
              <a:rPr lang="en-GB" dirty="0" err="1" smtClean="0"/>
              <a:t>ne</a:t>
            </a:r>
            <a:r>
              <a:rPr lang="en-GB" dirty="0" smtClean="0"/>
              <a:t> </a:t>
            </a:r>
            <a:r>
              <a:rPr lang="en-GB" dirty="0" err="1" smtClean="0"/>
              <a:t>comprenez</a:t>
            </a:r>
            <a:r>
              <a:rPr lang="en-GB" dirty="0" smtClean="0"/>
              <a:t> pas tout de suite, </a:t>
            </a:r>
            <a:r>
              <a:rPr lang="en-GB" dirty="0" err="1" smtClean="0"/>
              <a:t>passez</a:t>
            </a:r>
            <a:r>
              <a:rPr lang="en-GB" dirty="0" smtClean="0"/>
              <a:t> </a:t>
            </a:r>
            <a:r>
              <a:rPr lang="en-GB" dirty="0" err="1" smtClean="0"/>
              <a:t>à</a:t>
            </a:r>
            <a:r>
              <a:rPr lang="en-GB" dirty="0" smtClean="0"/>
              <a:t> la </a:t>
            </a:r>
            <a:r>
              <a:rPr lang="en-GB" dirty="0" err="1" smtClean="0"/>
              <a:t>suivante</a:t>
            </a:r>
            <a:r>
              <a:rPr lang="en-GB" dirty="0" smtClean="0"/>
              <a:t>. </a:t>
            </a:r>
            <a:r>
              <a:rPr lang="en-GB" dirty="0" err="1" smtClean="0"/>
              <a:t>Lisez</a:t>
            </a:r>
            <a:r>
              <a:rPr lang="en-GB" dirty="0" smtClean="0"/>
              <a:t> </a:t>
            </a:r>
            <a:r>
              <a:rPr lang="en-GB" dirty="0" err="1" smtClean="0"/>
              <a:t>simplement</a:t>
            </a:r>
            <a:r>
              <a:rPr lang="en-GB" dirty="0" smtClean="0"/>
              <a:t> les 2 </a:t>
            </a:r>
            <a:r>
              <a:rPr lang="en-GB" dirty="0" err="1" smtClean="0"/>
              <a:t>ou</a:t>
            </a:r>
            <a:r>
              <a:rPr lang="en-GB" dirty="0" smtClean="0"/>
              <a:t> 3  premières </a:t>
            </a:r>
            <a:r>
              <a:rPr lang="en-GB" dirty="0" err="1" smtClean="0"/>
              <a:t>lignes</a:t>
            </a:r>
            <a:r>
              <a:rPr lang="en-GB" dirty="0" smtClean="0"/>
              <a:t> </a:t>
            </a:r>
            <a:r>
              <a:rPr lang="en-GB" dirty="0" err="1" smtClean="0"/>
              <a:t>expliquant</a:t>
            </a:r>
            <a:r>
              <a:rPr lang="en-GB" dirty="0" smtClean="0"/>
              <a:t> en </a:t>
            </a:r>
            <a:r>
              <a:rPr lang="en-GB" dirty="0" err="1" smtClean="0"/>
              <a:t>gros</a:t>
            </a:r>
            <a:r>
              <a:rPr lang="en-GB" dirty="0" smtClean="0"/>
              <a:t> </a:t>
            </a:r>
            <a:r>
              <a:rPr lang="en-GB" dirty="0" err="1" smtClean="0"/>
              <a:t>ce</a:t>
            </a:r>
            <a:r>
              <a:rPr lang="en-GB" dirty="0" smtClean="0"/>
              <a:t> </a:t>
            </a:r>
            <a:r>
              <a:rPr lang="en-GB" dirty="0" err="1" smtClean="0"/>
              <a:t>que</a:t>
            </a:r>
            <a:r>
              <a:rPr lang="en-GB" dirty="0" smtClean="0"/>
              <a:t> fait </a:t>
            </a:r>
            <a:r>
              <a:rPr lang="en-GB" dirty="0" err="1" smtClean="0"/>
              <a:t>chaque</a:t>
            </a:r>
            <a:r>
              <a:rPr lang="en-GB" dirty="0" smtClean="0"/>
              <a:t> </a:t>
            </a:r>
            <a:r>
              <a:rPr lang="en-GB" dirty="0" err="1" smtClean="0"/>
              <a:t>commande</a:t>
            </a:r>
            <a:r>
              <a:rPr lang="en-GB" dirty="0" smtClean="0"/>
              <a:t>.</a:t>
            </a:r>
          </a:p>
          <a:p>
            <a:pPr eaLnBrk="1" hangingPunct="1"/>
            <a:endParaRPr lang="en-GB" dirty="0" smtClean="0"/>
          </a:p>
          <a:p>
            <a:pPr eaLnBrk="1" hangingPunct="1"/>
            <a:r>
              <a:rPr lang="en-GB" dirty="0" smtClean="0"/>
              <a:t>Il </a:t>
            </a:r>
            <a:r>
              <a:rPr lang="en-GB" dirty="0" err="1" smtClean="0"/>
              <a:t>suffit</a:t>
            </a:r>
            <a:r>
              <a:rPr lang="en-GB" dirty="0" smtClean="0"/>
              <a:t> </a:t>
            </a:r>
            <a:r>
              <a:rPr lang="en-GB" dirty="0" err="1" smtClean="0"/>
              <a:t>souvent</a:t>
            </a:r>
            <a:r>
              <a:rPr lang="en-GB" dirty="0" smtClean="0"/>
              <a:t> de savoir </a:t>
            </a:r>
            <a:r>
              <a:rPr lang="en-GB" dirty="0" err="1" smtClean="0"/>
              <a:t>que</a:t>
            </a:r>
            <a:r>
              <a:rPr lang="en-GB" dirty="0" smtClean="0"/>
              <a:t> </a:t>
            </a:r>
            <a:r>
              <a:rPr lang="en-GB" dirty="0" err="1" smtClean="0"/>
              <a:t>telle</a:t>
            </a:r>
            <a:r>
              <a:rPr lang="en-GB" dirty="0" smtClean="0"/>
              <a:t> </a:t>
            </a:r>
            <a:r>
              <a:rPr lang="en-GB" dirty="0" err="1" smtClean="0"/>
              <a:t>commande</a:t>
            </a:r>
            <a:r>
              <a:rPr lang="en-GB" dirty="0" smtClean="0"/>
              <a:t> </a:t>
            </a:r>
            <a:r>
              <a:rPr lang="en-GB" dirty="0" err="1" smtClean="0"/>
              <a:t>devrait</a:t>
            </a:r>
            <a:r>
              <a:rPr lang="en-GB" dirty="0" smtClean="0"/>
              <a:t> </a:t>
            </a:r>
            <a:r>
              <a:rPr lang="en-GB" dirty="0" err="1" smtClean="0"/>
              <a:t>exister</a:t>
            </a:r>
            <a:r>
              <a:rPr lang="en-GB" dirty="0" smtClean="0"/>
              <a:t>. On la </a:t>
            </a:r>
            <a:r>
              <a:rPr lang="en-GB" dirty="0" err="1" smtClean="0"/>
              <a:t>retrouvera</a:t>
            </a:r>
            <a:r>
              <a:rPr lang="en-GB" dirty="0" smtClean="0"/>
              <a:t> en temps </a:t>
            </a:r>
            <a:r>
              <a:rPr lang="en-GB" dirty="0" err="1" smtClean="0"/>
              <a:t>voulu</a:t>
            </a:r>
            <a:r>
              <a:rPr lang="en-GB" dirty="0" smtClean="0"/>
              <a:t>.</a:t>
            </a:r>
          </a:p>
          <a:p>
            <a:pPr eaLnBrk="1" hangingPunct="1"/>
            <a:endParaRPr lang="en-GB" dirty="0" smtClean="0"/>
          </a:p>
          <a:p>
            <a:pPr eaLnBrk="1" hangingPunct="1"/>
            <a:endParaRPr lang="en-GB" dirty="0" smtClean="0"/>
          </a:p>
        </p:txBody>
      </p:sp>
    </p:spTree>
    <p:extLst>
      <p:ext uri="{BB962C8B-B14F-4D97-AF65-F5344CB8AC3E}">
        <p14:creationId xmlns:p14="http://schemas.microsoft.com/office/powerpoint/2010/main" val="19834401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r>
              <a:rPr lang="en-GB" smtClean="0"/>
              <a:t>Ceci est la page d’accueil de mon site web. </a:t>
            </a:r>
          </a:p>
          <a:p>
            <a:r>
              <a:rPr lang="en-GB" smtClean="0"/>
              <a:t>Notez le lien vers PublicDirectory </a:t>
            </a:r>
          </a:p>
        </p:txBody>
      </p:sp>
    </p:spTree>
    <p:extLst>
      <p:ext uri="{BB962C8B-B14F-4D97-AF65-F5344CB8AC3E}">
        <p14:creationId xmlns:p14="http://schemas.microsoft.com/office/powerpoint/2010/main" val="11757456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194A8E0D-AE72-48C0-BE80-EA05229BF7F2}" type="slidenum">
              <a:rPr lang="en-GB" smtClean="0"/>
              <a:pPr/>
              <a:t>40</a:t>
            </a:fld>
            <a:endParaRPr lang="en-GB"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GB" smtClean="0"/>
              <a:t>Ce cours de deux heures s’adresse aux débutants … </a:t>
            </a:r>
          </a:p>
          <a:p>
            <a:pPr eaLnBrk="1" hangingPunct="1"/>
            <a:r>
              <a:rPr lang="en-GB" smtClean="0"/>
              <a:t>On y trouvera une introduction à la programmation en Tcl</a:t>
            </a:r>
          </a:p>
          <a:p>
            <a:pPr eaLnBrk="1" hangingPunct="1"/>
            <a:r>
              <a:rPr lang="en-GB" smtClean="0"/>
              <a:t>Mais d’abord une petite parenthèse pour expliquer ce qu’est une application, un protocole de communication et comment la programmation vient s’insérer dans tout ça. </a:t>
            </a:r>
          </a:p>
          <a:p>
            <a:pPr eaLnBrk="1" hangingPunct="1"/>
            <a:r>
              <a:rPr lang="en-GB" smtClean="0"/>
              <a:t>Et aussi ssh, Firewall, disques, etc. </a:t>
            </a:r>
          </a:p>
          <a:p>
            <a:pPr eaLnBrk="1" hangingPunct="1"/>
            <a:endParaRPr lang="en-GB" smtClean="0"/>
          </a:p>
        </p:txBody>
      </p:sp>
    </p:spTree>
    <p:extLst>
      <p:ext uri="{BB962C8B-B14F-4D97-AF65-F5344CB8AC3E}">
        <p14:creationId xmlns:p14="http://schemas.microsoft.com/office/powerpoint/2010/main" val="33970820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E163ADD9-8D44-432E-A14C-14C71B5D7EF2}" type="slidenum">
              <a:rPr lang="en-GB" smtClean="0"/>
              <a:pPr/>
              <a:t>41</a:t>
            </a:fld>
            <a:endParaRPr lang="en-GB"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r>
              <a:rPr lang="en-GB" smtClean="0"/>
              <a:t>L’important ici est d’avoir un aperçu global de tout ce qui est important, classé par genre.</a:t>
            </a:r>
          </a:p>
          <a:p>
            <a:pPr eaLnBrk="1" hangingPunct="1"/>
            <a:r>
              <a:rPr lang="en-GB" smtClean="0"/>
              <a:t>Il n’existe pas grand chose d’autre … </a:t>
            </a:r>
          </a:p>
          <a:p>
            <a:pPr eaLnBrk="1" hangingPunct="1"/>
            <a:r>
              <a:rPr lang="en-GB" smtClean="0"/>
              <a:t>Avec ça on peut pour ainsi dire tout faire. </a:t>
            </a:r>
          </a:p>
        </p:txBody>
      </p:sp>
    </p:spTree>
    <p:extLst>
      <p:ext uri="{BB962C8B-B14F-4D97-AF65-F5344CB8AC3E}">
        <p14:creationId xmlns:p14="http://schemas.microsoft.com/office/powerpoint/2010/main" val="25474778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0E1C16B7-3106-4640-8B7B-9507A91C374A}" type="slidenum">
              <a:rPr lang="en-GB" smtClean="0"/>
              <a:pPr/>
              <a:t>42</a:t>
            </a:fld>
            <a:endParaRPr lang="en-GB"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r>
              <a:rPr lang="en-GB" smtClean="0"/>
              <a:t> set la commande la plus importante … et la plus simple. </a:t>
            </a:r>
          </a:p>
          <a:p>
            <a:pPr eaLnBrk="1" hangingPunct="1"/>
            <a:r>
              <a:rPr lang="en-GB" smtClean="0"/>
              <a:t>Elle affecte une valeur à une variable </a:t>
            </a:r>
          </a:p>
          <a:p>
            <a:pPr eaLnBrk="1" hangingPunct="1"/>
            <a:r>
              <a:rPr lang="en-GB" smtClean="0"/>
              <a:t>Soit J une variable contenant la chaîne de caractères Bonjour</a:t>
            </a:r>
          </a:p>
          <a:p>
            <a:pPr eaLnBrk="1" hangingPunct="1"/>
            <a:r>
              <a:rPr lang="en-GB" smtClean="0"/>
              <a:t>Soit X une variable contenant 3.14 </a:t>
            </a:r>
          </a:p>
          <a:p>
            <a:pPr eaLnBrk="1" hangingPunct="1"/>
            <a:endParaRPr lang="en-GB" smtClean="0"/>
          </a:p>
          <a:p>
            <a:pPr eaLnBrk="1" hangingPunct="1"/>
            <a:r>
              <a:rPr lang="en-GB" smtClean="0"/>
              <a:t> append rajoute en fin de chaîne</a:t>
            </a:r>
          </a:p>
        </p:txBody>
      </p:sp>
    </p:spTree>
    <p:extLst>
      <p:ext uri="{BB962C8B-B14F-4D97-AF65-F5344CB8AC3E}">
        <p14:creationId xmlns:p14="http://schemas.microsoft.com/office/powerpoint/2010/main" val="8265835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B0215CB6-810E-44C1-9BCC-78C339B5628E}" type="slidenum">
              <a:rPr lang="en-GB" smtClean="0"/>
              <a:pPr/>
              <a:t>43</a:t>
            </a:fld>
            <a:endParaRPr lang="en-GB"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r>
              <a:rPr lang="en-GB" smtClean="0"/>
              <a:t>L’important ici est d’avoir un aperçu global de tout ce qui est important, classé par genre.</a:t>
            </a:r>
          </a:p>
          <a:p>
            <a:pPr eaLnBrk="1" hangingPunct="1"/>
            <a:r>
              <a:rPr lang="en-GB" smtClean="0"/>
              <a:t>Il n’existe pas grand chose d’autre … </a:t>
            </a:r>
          </a:p>
          <a:p>
            <a:pPr eaLnBrk="1" hangingPunct="1"/>
            <a:r>
              <a:rPr lang="en-GB" smtClean="0"/>
              <a:t>Avec ça on peut pour ainsi dire tout faire. </a:t>
            </a:r>
          </a:p>
        </p:txBody>
      </p:sp>
    </p:spTree>
    <p:extLst>
      <p:ext uri="{BB962C8B-B14F-4D97-AF65-F5344CB8AC3E}">
        <p14:creationId xmlns:p14="http://schemas.microsoft.com/office/powerpoint/2010/main" val="34701641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9968FAC6-398D-4FDC-B737-D13C25E1632F}" type="slidenum">
              <a:rPr lang="en-GB" smtClean="0"/>
              <a:pPr/>
              <a:t>44</a:t>
            </a:fld>
            <a:endParaRPr lang="en-GB"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r>
              <a:rPr lang="en-GB" smtClean="0"/>
              <a:t> la commande string attend en premier argument une sous-commande puis la chaîne de caractères sur laquelle travailler, etc.</a:t>
            </a:r>
          </a:p>
          <a:p>
            <a:pPr eaLnBrk="1" hangingPunct="1"/>
            <a:endParaRPr lang="en-GB" smtClean="0"/>
          </a:p>
          <a:p>
            <a:pPr eaLnBrk="1" hangingPunct="1"/>
            <a:r>
              <a:rPr lang="en-GB" smtClean="0"/>
              <a:t>Attention pour append ne pas mettre de $ car on veut modifier la variable S </a:t>
            </a:r>
          </a:p>
        </p:txBody>
      </p:sp>
    </p:spTree>
    <p:extLst>
      <p:ext uri="{BB962C8B-B14F-4D97-AF65-F5344CB8AC3E}">
        <p14:creationId xmlns:p14="http://schemas.microsoft.com/office/powerpoint/2010/main" val="1739530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A6708906-3327-45EE-911A-B41AC8B7EC9D}" type="slidenum">
              <a:rPr lang="en-GB" smtClean="0"/>
              <a:pPr/>
              <a:t>4</a:t>
            </a:fld>
            <a:endParaRPr lang="en-GB"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r>
              <a:rPr lang="en-GB" dirty="0" smtClean="0"/>
              <a:t>La connection par </a:t>
            </a:r>
            <a:r>
              <a:rPr lang="en-GB" dirty="0" err="1" smtClean="0"/>
              <a:t>ssh</a:t>
            </a:r>
            <a:r>
              <a:rPr lang="en-GB" dirty="0" smtClean="0"/>
              <a:t> </a:t>
            </a:r>
            <a:r>
              <a:rPr lang="en-GB" dirty="0" err="1" smtClean="0"/>
              <a:t>sur</a:t>
            </a:r>
            <a:r>
              <a:rPr lang="en-GB" dirty="0" smtClean="0"/>
              <a:t> </a:t>
            </a:r>
            <a:r>
              <a:rPr lang="en-GB" dirty="0" err="1" smtClean="0"/>
              <a:t>nos</a:t>
            </a:r>
            <a:r>
              <a:rPr lang="en-GB" baseline="0" dirty="0" smtClean="0"/>
              <a:t> machines</a:t>
            </a:r>
            <a:r>
              <a:rPr lang="en-GB" dirty="0" smtClean="0"/>
              <a:t> </a:t>
            </a:r>
            <a:r>
              <a:rPr lang="en-GB" dirty="0" err="1" smtClean="0"/>
              <a:t>doit</a:t>
            </a:r>
            <a:r>
              <a:rPr lang="en-GB" dirty="0" smtClean="0"/>
              <a:t> se faire </a:t>
            </a:r>
            <a:r>
              <a:rPr lang="en-GB" dirty="0" err="1" smtClean="0"/>
              <a:t>à</a:t>
            </a:r>
            <a:r>
              <a:rPr lang="en-GB" dirty="0" smtClean="0"/>
              <a:t> </a:t>
            </a:r>
            <a:r>
              <a:rPr lang="en-GB" dirty="0" err="1" smtClean="0"/>
              <a:t>travers</a:t>
            </a:r>
            <a:r>
              <a:rPr lang="en-GB" dirty="0" smtClean="0"/>
              <a:t> </a:t>
            </a:r>
            <a:r>
              <a:rPr lang="en-GB" dirty="0" err="1" smtClean="0"/>
              <a:t>ssh.lbgi.fr</a:t>
            </a:r>
            <a:endParaRPr lang="en-GB" dirty="0" smtClean="0"/>
          </a:p>
          <a:p>
            <a:pPr eaLnBrk="1" hangingPunct="1"/>
            <a:r>
              <a:rPr lang="en-GB" dirty="0" err="1" smtClean="0"/>
              <a:t>Si</a:t>
            </a:r>
            <a:r>
              <a:rPr lang="en-GB" dirty="0" smtClean="0"/>
              <a:t> on </a:t>
            </a:r>
            <a:r>
              <a:rPr lang="en-GB" dirty="0" err="1" smtClean="0"/>
              <a:t>est</a:t>
            </a:r>
            <a:r>
              <a:rPr lang="en-GB" dirty="0" smtClean="0"/>
              <a:t> déjà </a:t>
            </a:r>
            <a:r>
              <a:rPr lang="en-GB" dirty="0" err="1" smtClean="0"/>
              <a:t>dans</a:t>
            </a:r>
            <a:r>
              <a:rPr lang="en-GB" dirty="0" smtClean="0"/>
              <a:t> </a:t>
            </a:r>
            <a:r>
              <a:rPr lang="en-GB" dirty="0" err="1" smtClean="0"/>
              <a:t>une</a:t>
            </a:r>
            <a:r>
              <a:rPr lang="en-GB" dirty="0" smtClean="0"/>
              <a:t> </a:t>
            </a:r>
            <a:r>
              <a:rPr lang="en-GB" dirty="0" err="1" smtClean="0"/>
              <a:t>fenêtre</a:t>
            </a:r>
            <a:r>
              <a:rPr lang="en-GB" dirty="0" smtClean="0"/>
              <a:t> console (par </a:t>
            </a:r>
            <a:r>
              <a:rPr lang="en-GB" dirty="0" err="1" smtClean="0"/>
              <a:t>exemple</a:t>
            </a:r>
            <a:r>
              <a:rPr lang="en-GB" dirty="0" smtClean="0"/>
              <a:t> </a:t>
            </a:r>
            <a:r>
              <a:rPr lang="en-GB" dirty="0" err="1" smtClean="0"/>
              <a:t>sur</a:t>
            </a:r>
            <a:r>
              <a:rPr lang="en-GB" dirty="0" smtClean="0"/>
              <a:t> </a:t>
            </a:r>
            <a:r>
              <a:rPr lang="en-GB" dirty="0" err="1" smtClean="0"/>
              <a:t>linux</a:t>
            </a:r>
            <a:r>
              <a:rPr lang="en-GB" dirty="0" smtClean="0"/>
              <a:t>) on utilise la </a:t>
            </a:r>
            <a:r>
              <a:rPr lang="en-GB" dirty="0" err="1" smtClean="0"/>
              <a:t>commande</a:t>
            </a:r>
            <a:r>
              <a:rPr lang="en-GB" dirty="0" smtClean="0"/>
              <a:t> </a:t>
            </a:r>
            <a:r>
              <a:rPr lang="en-GB" dirty="0" err="1" smtClean="0"/>
              <a:t>ssh</a:t>
            </a:r>
            <a:endParaRPr lang="en-GB" dirty="0" smtClean="0"/>
          </a:p>
          <a:p>
            <a:pPr eaLnBrk="1" hangingPunct="1"/>
            <a:r>
              <a:rPr lang="en-GB" dirty="0" err="1" smtClean="0"/>
              <a:t>Si</a:t>
            </a:r>
            <a:r>
              <a:rPr lang="en-GB" dirty="0" smtClean="0"/>
              <a:t> </a:t>
            </a:r>
            <a:r>
              <a:rPr lang="en-GB" dirty="0" err="1" smtClean="0"/>
              <a:t>ssh</a:t>
            </a:r>
            <a:r>
              <a:rPr lang="en-GB" dirty="0" smtClean="0"/>
              <a:t> </a:t>
            </a:r>
            <a:r>
              <a:rPr lang="en-GB" dirty="0" err="1" smtClean="0"/>
              <a:t>est</a:t>
            </a:r>
            <a:r>
              <a:rPr lang="en-GB" dirty="0" smtClean="0"/>
              <a:t> </a:t>
            </a:r>
            <a:r>
              <a:rPr lang="en-GB" dirty="0" err="1" smtClean="0"/>
              <a:t>installé</a:t>
            </a:r>
            <a:r>
              <a:rPr lang="en-GB" dirty="0" smtClean="0"/>
              <a:t> en mode </a:t>
            </a:r>
            <a:r>
              <a:rPr lang="en-GB" dirty="0" err="1" smtClean="0"/>
              <a:t>graphique</a:t>
            </a:r>
            <a:r>
              <a:rPr lang="en-GB" dirty="0" smtClean="0"/>
              <a:t>, passer par le menu </a:t>
            </a:r>
            <a:r>
              <a:rPr lang="en-GB" dirty="0" err="1" smtClean="0"/>
              <a:t>Démarrer</a:t>
            </a:r>
            <a:r>
              <a:rPr lang="en-GB" dirty="0" smtClean="0"/>
              <a:t>/Programmes/…</a:t>
            </a:r>
          </a:p>
        </p:txBody>
      </p:sp>
    </p:spTree>
    <p:extLst>
      <p:ext uri="{BB962C8B-B14F-4D97-AF65-F5344CB8AC3E}">
        <p14:creationId xmlns:p14="http://schemas.microsoft.com/office/powerpoint/2010/main" val="936858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11F22FC7-6DD6-4562-B676-578B903D4B86}" type="slidenum">
              <a:rPr lang="en-GB" smtClean="0"/>
              <a:pPr/>
              <a:t>46</a:t>
            </a:fld>
            <a:endParaRPr lang="en-GB"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r>
              <a:rPr lang="en-GB" smtClean="0"/>
              <a:t>L’important ici est d’avoir un aperçu global de tout ce qui est important, classé par genre.</a:t>
            </a:r>
          </a:p>
          <a:p>
            <a:pPr eaLnBrk="1" hangingPunct="1"/>
            <a:r>
              <a:rPr lang="en-GB" smtClean="0"/>
              <a:t>Il n’y a pas grand chose d’autre … Avec ça on peut pour ainsi dire tout faire. </a:t>
            </a:r>
          </a:p>
        </p:txBody>
      </p:sp>
    </p:spTree>
    <p:extLst>
      <p:ext uri="{BB962C8B-B14F-4D97-AF65-F5344CB8AC3E}">
        <p14:creationId xmlns:p14="http://schemas.microsoft.com/office/powerpoint/2010/main" val="42931082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80A7E7EF-5915-4FA8-9686-F89B1C6C49D5}" type="slidenum">
              <a:rPr lang="en-GB" smtClean="0"/>
              <a:pPr/>
              <a:t>47</a:t>
            </a:fld>
            <a:endParaRPr lang="en-GB"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r>
              <a:rPr lang="en-GB" smtClean="0"/>
              <a:t>Une liste est une suite d’éléments qui peuvent être n’importe quoi sauf un tableau. </a:t>
            </a:r>
          </a:p>
          <a:p>
            <a:pPr eaLnBrk="1" hangingPunct="1"/>
            <a:r>
              <a:rPr lang="en-GB" smtClean="0"/>
              <a:t>Chaîne, nombre ou liste (qui peut contenir des listes …)</a:t>
            </a:r>
          </a:p>
          <a:p>
            <a:pPr eaLnBrk="1" hangingPunct="1"/>
            <a:endParaRPr lang="en-GB" smtClean="0"/>
          </a:p>
          <a:p>
            <a:pPr eaLnBrk="1" hangingPunct="1"/>
            <a:r>
              <a:rPr lang="en-GB" smtClean="0"/>
              <a:t> lappend ne pas mettre de $</a:t>
            </a:r>
          </a:p>
        </p:txBody>
      </p:sp>
    </p:spTree>
    <p:extLst>
      <p:ext uri="{BB962C8B-B14F-4D97-AF65-F5344CB8AC3E}">
        <p14:creationId xmlns:p14="http://schemas.microsoft.com/office/powerpoint/2010/main" val="29319106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80A7E7EF-5915-4FA8-9686-F89B1C6C49D5}" type="slidenum">
              <a:rPr lang="en-GB" smtClean="0"/>
              <a:pPr/>
              <a:t>51</a:t>
            </a:fld>
            <a:endParaRPr lang="en-GB"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r>
              <a:rPr lang="en-GB" smtClean="0"/>
              <a:t>Une liste est une suite d’éléments qui peuvent être n’importe quoi sauf un tableau. </a:t>
            </a:r>
          </a:p>
          <a:p>
            <a:pPr eaLnBrk="1" hangingPunct="1"/>
            <a:r>
              <a:rPr lang="en-GB" smtClean="0"/>
              <a:t>Chaîne, nombre ou liste (qui peut contenir des listes …)</a:t>
            </a:r>
          </a:p>
          <a:p>
            <a:pPr eaLnBrk="1" hangingPunct="1"/>
            <a:endParaRPr lang="en-GB" smtClean="0"/>
          </a:p>
          <a:p>
            <a:pPr eaLnBrk="1" hangingPunct="1"/>
            <a:r>
              <a:rPr lang="en-GB" smtClean="0"/>
              <a:t> lappend ne pas mettre de $</a:t>
            </a:r>
          </a:p>
        </p:txBody>
      </p:sp>
    </p:spTree>
    <p:extLst>
      <p:ext uri="{BB962C8B-B14F-4D97-AF65-F5344CB8AC3E}">
        <p14:creationId xmlns:p14="http://schemas.microsoft.com/office/powerpoint/2010/main" val="9816595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80A7E7EF-5915-4FA8-9686-F89B1C6C49D5}" type="slidenum">
              <a:rPr lang="en-GB" smtClean="0"/>
              <a:pPr/>
              <a:t>53</a:t>
            </a:fld>
            <a:endParaRPr lang="en-GB"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r>
              <a:rPr lang="en-GB" smtClean="0"/>
              <a:t>Une liste est une suite d’éléments qui peuvent être n’importe quoi sauf un tableau. </a:t>
            </a:r>
          </a:p>
          <a:p>
            <a:pPr eaLnBrk="1" hangingPunct="1"/>
            <a:r>
              <a:rPr lang="en-GB" smtClean="0"/>
              <a:t>Chaîne, nombre ou liste (qui peut contenir des listes …)</a:t>
            </a:r>
          </a:p>
          <a:p>
            <a:pPr eaLnBrk="1" hangingPunct="1"/>
            <a:endParaRPr lang="en-GB" smtClean="0"/>
          </a:p>
          <a:p>
            <a:pPr eaLnBrk="1" hangingPunct="1"/>
            <a:r>
              <a:rPr lang="en-GB" smtClean="0"/>
              <a:t> lappend ne pas mettre de $</a:t>
            </a:r>
          </a:p>
        </p:txBody>
      </p:sp>
    </p:spTree>
    <p:extLst>
      <p:ext uri="{BB962C8B-B14F-4D97-AF65-F5344CB8AC3E}">
        <p14:creationId xmlns:p14="http://schemas.microsoft.com/office/powerpoint/2010/main" val="17246525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663C31E-1B70-4665-A071-1060E6613664}" type="slidenum">
              <a:rPr lang="en-GB" smtClean="0"/>
              <a:pPr>
                <a:defRPr/>
              </a:pPr>
              <a:t>54</a:t>
            </a:fld>
            <a:endParaRPr lang="en-GB"/>
          </a:p>
        </p:txBody>
      </p:sp>
    </p:spTree>
    <p:extLst>
      <p:ext uri="{BB962C8B-B14F-4D97-AF65-F5344CB8AC3E}">
        <p14:creationId xmlns:p14="http://schemas.microsoft.com/office/powerpoint/2010/main" val="42430670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057C89DD-607D-4A5D-B577-5784E42B109B}" type="slidenum">
              <a:rPr lang="en-GB" smtClean="0"/>
              <a:pPr/>
              <a:t>56</a:t>
            </a:fld>
            <a:endParaRPr lang="en-GB"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r>
              <a:rPr lang="en-GB" smtClean="0"/>
              <a:t>L’important ici est d’avoir un aperçu global de tout ce qui est important, classé par genre.</a:t>
            </a:r>
          </a:p>
          <a:p>
            <a:pPr eaLnBrk="1" hangingPunct="1"/>
            <a:r>
              <a:rPr lang="en-GB" smtClean="0"/>
              <a:t>Il n’y a pas grand chose d’autre … Avec ça on peut pour ainsi dire tout faire. </a:t>
            </a:r>
          </a:p>
        </p:txBody>
      </p:sp>
    </p:spTree>
    <p:extLst>
      <p:ext uri="{BB962C8B-B14F-4D97-AF65-F5344CB8AC3E}">
        <p14:creationId xmlns:p14="http://schemas.microsoft.com/office/powerpoint/2010/main" val="10111816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609FF0DB-1CFB-4085-9235-4525CC24D139}" type="slidenum">
              <a:rPr lang="en-GB" smtClean="0"/>
              <a:pPr/>
              <a:t>57</a:t>
            </a:fld>
            <a:endParaRPr lang="en-GB"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r>
              <a:rPr lang="en-GB" smtClean="0"/>
              <a:t>En Tcl les tableaux se reconnaissent par les parenthèses ()</a:t>
            </a:r>
          </a:p>
          <a:p>
            <a:pPr eaLnBrk="1" hangingPunct="1"/>
            <a:r>
              <a:rPr lang="en-GB" smtClean="0"/>
              <a:t>Attention les () dans un [expr  ] sont des parethèses de math</a:t>
            </a:r>
          </a:p>
          <a:p>
            <a:pPr eaLnBrk="1" hangingPunct="1"/>
            <a:endParaRPr lang="en-GB" smtClean="0"/>
          </a:p>
          <a:p>
            <a:pPr eaLnBrk="1" hangingPunct="1"/>
            <a:r>
              <a:rPr lang="en-GB" smtClean="0"/>
              <a:t>On peut mettre dans les parenthèses toute chaîne de caractères ou une liste.</a:t>
            </a:r>
          </a:p>
          <a:p>
            <a:pPr eaLnBrk="1" hangingPunct="1"/>
            <a:endParaRPr lang="en-GB" smtClean="0"/>
          </a:p>
          <a:p>
            <a:pPr eaLnBrk="1" hangingPunct="1"/>
            <a:r>
              <a:rPr lang="en-GB" smtClean="0"/>
              <a:t>2,4 est ici une chaîne de caractères.</a:t>
            </a:r>
          </a:p>
          <a:p>
            <a:pPr eaLnBrk="1" hangingPunct="1"/>
            <a:r>
              <a:rPr lang="en-GB" smtClean="0"/>
              <a:t>Attention si vous mettez des “” ils seront pris en compte comme des caractères. Donc n’en mettez pas. C’est plus clair.</a:t>
            </a:r>
          </a:p>
          <a:p>
            <a:pPr eaLnBrk="1" hangingPunct="1"/>
            <a:r>
              <a:rPr lang="en-GB" smtClean="0"/>
              <a:t>Dans Bureau(Raymond Ripp) le blanc est très important. L’absence des “” aussi.</a:t>
            </a:r>
          </a:p>
          <a:p>
            <a:pPr eaLnBrk="1" hangingPunct="1"/>
            <a:r>
              <a:rPr lang="en-GB" smtClean="0"/>
              <a:t> set N “Raymond Ripp”    Bureau($N) renvoie 0086</a:t>
            </a:r>
          </a:p>
          <a:p>
            <a:pPr eaLnBrk="1" hangingPunct="1"/>
            <a:r>
              <a:rPr lang="en-GB" smtClean="0"/>
              <a:t>Alors que Bureau(“Raymond Ripp”) n’existe pas.</a:t>
            </a:r>
          </a:p>
        </p:txBody>
      </p:sp>
    </p:spTree>
    <p:extLst>
      <p:ext uri="{BB962C8B-B14F-4D97-AF65-F5344CB8AC3E}">
        <p14:creationId xmlns:p14="http://schemas.microsoft.com/office/powerpoint/2010/main" val="1504707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FE6CDC81-4E25-490E-9FCA-78F39D10DCBD}" type="slidenum">
              <a:rPr lang="en-GB" smtClean="0"/>
              <a:pPr/>
              <a:t>58</a:t>
            </a:fld>
            <a:endParaRPr lang="en-GB"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r>
              <a:rPr lang="en-GB" smtClean="0"/>
              <a:t>On s’attaque maintenant à la notion d’adressage associatif. </a:t>
            </a:r>
            <a:br>
              <a:rPr lang="en-GB" smtClean="0"/>
            </a:br>
            <a:r>
              <a:rPr lang="en-GB" smtClean="0"/>
              <a:t>En fait, dans le temps on n’avait droit qu’à des tableaux indicés par des entiers.</a:t>
            </a:r>
          </a:p>
          <a:p>
            <a:pPr eaLnBrk="1" hangingPunct="1"/>
            <a:r>
              <a:rPr lang="en-GB" smtClean="0"/>
              <a:t>L’adressage associatif T(quelquechose) ou quelquechose peut être n’importe quoi permet en fait de gagner un temps immense.</a:t>
            </a:r>
          </a:p>
          <a:p>
            <a:pPr eaLnBrk="1" hangingPunct="1"/>
            <a:r>
              <a:rPr lang="en-GB" smtClean="0"/>
              <a:t>Par exemple NumeroDeTelephone(Raymond Ripp) repond instantanément alors que normalement il faudrait consulter le bottin … de la première à la dernière, ou mieux, puisque les noms sont triés en recherche dicotomique.</a:t>
            </a:r>
          </a:p>
          <a:p>
            <a:pPr eaLnBrk="1" hangingPunct="1"/>
            <a:r>
              <a:rPr lang="en-GB" smtClean="0"/>
              <a:t>En fait quand on crée NumeroDeTelephone(Raymond Ripp) le programme crée une clé avec “Raymond Ripp” et range le numéro en fonction de cette clé de manière à le retrouver très vite.</a:t>
            </a:r>
          </a:p>
          <a:p>
            <a:pPr eaLnBrk="1" hangingPunct="1"/>
            <a:endParaRPr lang="en-GB" smtClean="0"/>
          </a:p>
          <a:p>
            <a:pPr eaLnBrk="1" hangingPunct="1"/>
            <a:r>
              <a:rPr lang="en-GB" smtClean="0"/>
              <a:t>On n’a pas besoin de savoir comment ça marche exactement, l’important c’est d’y croire et d’en profiter un maximum. Donc ce n’est plus la peine de stocker des informations dans des tableaux indicés par de nombres, on utilise tout de suite l’iformation primordiale.</a:t>
            </a:r>
          </a:p>
        </p:txBody>
      </p:sp>
    </p:spTree>
    <p:extLst>
      <p:ext uri="{BB962C8B-B14F-4D97-AF65-F5344CB8AC3E}">
        <p14:creationId xmlns:p14="http://schemas.microsoft.com/office/powerpoint/2010/main" val="32703490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D1107496-79ED-4C56-A644-61BEE454B66A}" type="slidenum">
              <a:rPr lang="en-GB" smtClean="0"/>
              <a:pPr/>
              <a:t>59</a:t>
            </a:fld>
            <a:endParaRPr lang="en-GB"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t>Il </a:t>
            </a:r>
            <a:r>
              <a:rPr lang="en-US" dirty="0" err="1" smtClean="0"/>
              <a:t>faut</a:t>
            </a:r>
            <a:r>
              <a:rPr lang="en-US" dirty="0" smtClean="0"/>
              <a:t> lire le </a:t>
            </a:r>
            <a:r>
              <a:rPr lang="en-US" dirty="0" err="1" smtClean="0"/>
              <a:t>fichier</a:t>
            </a:r>
            <a:r>
              <a:rPr lang="en-US" dirty="0" smtClean="0"/>
              <a:t> pour </a:t>
            </a:r>
            <a:r>
              <a:rPr lang="en-US" smtClean="0"/>
              <a:t>remplir</a:t>
            </a:r>
          </a:p>
          <a:p>
            <a:pPr eaLnBrk="1" hangingPunct="1"/>
            <a:r>
              <a:rPr lang="en-US" dirty="0" smtClean="0"/>
              <a:t>On </a:t>
            </a:r>
            <a:r>
              <a:rPr lang="en-US" dirty="0" err="1" smtClean="0"/>
              <a:t>crée</a:t>
            </a:r>
            <a:r>
              <a:rPr lang="en-US" dirty="0" smtClean="0"/>
              <a:t> </a:t>
            </a:r>
            <a:r>
              <a:rPr lang="en-US" dirty="0" err="1" smtClean="0"/>
              <a:t>ici</a:t>
            </a:r>
            <a:r>
              <a:rPr lang="en-US" dirty="0" smtClean="0"/>
              <a:t> </a:t>
            </a:r>
            <a:r>
              <a:rPr lang="en-US" dirty="0" err="1" smtClean="0"/>
              <a:t>trois</a:t>
            </a:r>
            <a:r>
              <a:rPr lang="en-US" dirty="0" smtClean="0"/>
              <a:t> tableaux</a:t>
            </a:r>
          </a:p>
          <a:p>
            <a:pPr eaLnBrk="1" hangingPunct="1"/>
            <a:r>
              <a:rPr lang="en-US" dirty="0" err="1" smtClean="0"/>
              <a:t>Titre</a:t>
            </a:r>
            <a:endParaRPr lang="en-US" dirty="0" smtClean="0"/>
          </a:p>
          <a:p>
            <a:pPr eaLnBrk="1" hangingPunct="1"/>
            <a:r>
              <a:rPr lang="en-US" dirty="0" err="1" smtClean="0"/>
              <a:t>PrenomDe</a:t>
            </a:r>
            <a:endParaRPr lang="en-US" dirty="0" smtClean="0"/>
          </a:p>
          <a:p>
            <a:pPr eaLnBrk="1" hangingPunct="1"/>
            <a:r>
              <a:rPr lang="en-US" dirty="0" err="1" smtClean="0"/>
              <a:t>LesNomsDe</a:t>
            </a:r>
            <a:endParaRPr lang="en-US" dirty="0" smtClean="0"/>
          </a:p>
          <a:p>
            <a:pPr eaLnBrk="1" hangingPunct="1"/>
            <a:endParaRPr lang="en-US" dirty="0" smtClean="0"/>
          </a:p>
          <a:p>
            <a:pPr eaLnBrk="1" hangingPunct="1"/>
            <a:r>
              <a:rPr lang="en-US" dirty="0" smtClean="0"/>
              <a:t>Et on les </a:t>
            </a:r>
            <a:r>
              <a:rPr lang="en-US" dirty="0" err="1" smtClean="0"/>
              <a:t>utilise</a:t>
            </a:r>
            <a:r>
              <a:rPr lang="en-US" dirty="0" smtClean="0"/>
              <a:t> le plus </a:t>
            </a:r>
            <a:r>
              <a:rPr lang="en-US" dirty="0" err="1" smtClean="0"/>
              <a:t>naturellement</a:t>
            </a:r>
            <a:r>
              <a:rPr lang="en-US" dirty="0" smtClean="0"/>
              <a:t> du monde. </a:t>
            </a:r>
            <a:r>
              <a:rPr lang="en-US" dirty="0" err="1" smtClean="0"/>
              <a:t>Vous</a:t>
            </a:r>
            <a:r>
              <a:rPr lang="en-US" dirty="0" smtClean="0"/>
              <a:t> </a:t>
            </a:r>
            <a:r>
              <a:rPr lang="en-US" dirty="0" err="1" smtClean="0"/>
              <a:t>faites</a:t>
            </a:r>
            <a:r>
              <a:rPr lang="en-US" dirty="0" smtClean="0"/>
              <a:t> des petites fiches et </a:t>
            </a:r>
            <a:r>
              <a:rPr lang="en-US" dirty="0" err="1" smtClean="0"/>
              <a:t>vous</a:t>
            </a:r>
            <a:r>
              <a:rPr lang="en-US" dirty="0" smtClean="0"/>
              <a:t> les </a:t>
            </a:r>
            <a:r>
              <a:rPr lang="en-US" dirty="0" err="1" smtClean="0"/>
              <a:t>retrouvez</a:t>
            </a:r>
            <a:r>
              <a:rPr lang="en-US" dirty="0" smtClean="0"/>
              <a:t> </a:t>
            </a:r>
            <a:r>
              <a:rPr lang="en-US" dirty="0" err="1" smtClean="0"/>
              <a:t>instantanément</a:t>
            </a:r>
            <a:r>
              <a:rPr lang="en-US" dirty="0" smtClean="0"/>
              <a:t>.</a:t>
            </a:r>
          </a:p>
          <a:p>
            <a:pPr eaLnBrk="1" hangingPunct="1"/>
            <a:endParaRPr lang="en-US" dirty="0" smtClean="0"/>
          </a:p>
        </p:txBody>
      </p:sp>
    </p:spTree>
    <p:extLst>
      <p:ext uri="{BB962C8B-B14F-4D97-AF65-F5344CB8AC3E}">
        <p14:creationId xmlns:p14="http://schemas.microsoft.com/office/powerpoint/2010/main" val="20736053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2B475A8A-07FE-4418-A6B0-F089C55025AD}" type="slidenum">
              <a:rPr lang="en-GB" smtClean="0"/>
              <a:pPr/>
              <a:t>60</a:t>
            </a:fld>
            <a:endParaRPr lang="en-GB"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r>
              <a:rPr lang="en-GB" smtClean="0"/>
              <a:t>Ici Badge est une fonction qui s’initialise la première fois qu’on l’appelle.</a:t>
            </a:r>
          </a:p>
          <a:p>
            <a:pPr eaLnBrk="1" hangingPunct="1"/>
            <a:r>
              <a:rPr lang="en-GB" smtClean="0"/>
              <a:t>Les fois suivantes elle répond instantanément car elle a mémorisé tout dans le tableau Memo. </a:t>
            </a:r>
          </a:p>
          <a:p>
            <a:pPr eaLnBrk="1" hangingPunct="1"/>
            <a:endParaRPr lang="en-GB" smtClean="0"/>
          </a:p>
          <a:p>
            <a:pPr eaLnBrk="1" hangingPunct="1"/>
            <a:r>
              <a:rPr lang="en-GB" smtClean="0"/>
              <a:t>Si on arrête le programme tout disparaît, quand on le relance il se charge tout seul au premier appel.</a:t>
            </a:r>
          </a:p>
          <a:p>
            <a:pPr eaLnBrk="1" hangingPunct="1"/>
            <a:r>
              <a:rPr lang="en-GB" smtClean="0"/>
              <a:t>C’est comme si un(e) standardiste réapprenait tous les numéros par coeur tous les matins au premier appel.  </a:t>
            </a:r>
          </a:p>
        </p:txBody>
      </p:sp>
    </p:spTree>
    <p:extLst>
      <p:ext uri="{BB962C8B-B14F-4D97-AF65-F5344CB8AC3E}">
        <p14:creationId xmlns:p14="http://schemas.microsoft.com/office/powerpoint/2010/main" val="1686889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42770482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2B475A8A-07FE-4418-A6B0-F089C55025AD}" type="slidenum">
              <a:rPr lang="en-GB" smtClean="0"/>
              <a:pPr/>
              <a:t>61</a:t>
            </a:fld>
            <a:endParaRPr lang="en-GB"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r>
              <a:rPr lang="en-GB" smtClean="0"/>
              <a:t>Ici Badge est une fonction qui s’initialise la première fois qu’on l’appelle.</a:t>
            </a:r>
          </a:p>
          <a:p>
            <a:pPr eaLnBrk="1" hangingPunct="1"/>
            <a:r>
              <a:rPr lang="en-GB" smtClean="0"/>
              <a:t>Les fois suivantes elle répond instantanément car elle a mémorisé tout dans le tableau Memo. </a:t>
            </a:r>
          </a:p>
          <a:p>
            <a:pPr eaLnBrk="1" hangingPunct="1"/>
            <a:endParaRPr lang="en-GB" smtClean="0"/>
          </a:p>
          <a:p>
            <a:pPr eaLnBrk="1" hangingPunct="1"/>
            <a:r>
              <a:rPr lang="en-GB" smtClean="0"/>
              <a:t>Si on arrête le programme tout disparaît, quand on le relance il se charge tout seul au premier appel.</a:t>
            </a:r>
          </a:p>
          <a:p>
            <a:pPr eaLnBrk="1" hangingPunct="1"/>
            <a:r>
              <a:rPr lang="en-GB" smtClean="0"/>
              <a:t>C’est comme si un(e) standardiste réapprenait tous les numéros par coeur tous les matins au premier appel.  </a:t>
            </a:r>
          </a:p>
        </p:txBody>
      </p:sp>
    </p:spTree>
    <p:extLst>
      <p:ext uri="{BB962C8B-B14F-4D97-AF65-F5344CB8AC3E}">
        <p14:creationId xmlns:p14="http://schemas.microsoft.com/office/powerpoint/2010/main" val="32999767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496B2FEB-A4DC-4AED-80D4-8B1556097FA7}" type="slidenum">
              <a:rPr lang="en-GB" smtClean="0"/>
              <a:pPr/>
              <a:t>62</a:t>
            </a:fld>
            <a:endParaRPr lang="en-GB"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r>
              <a:rPr lang="en-GB" smtClean="0"/>
              <a:t> les plus utilisées sont if et foreach</a:t>
            </a:r>
          </a:p>
          <a:p>
            <a:pPr eaLnBrk="1" hangingPunct="1"/>
            <a:endParaRPr lang="en-GB" smtClean="0"/>
          </a:p>
        </p:txBody>
      </p:sp>
    </p:spTree>
    <p:extLst>
      <p:ext uri="{BB962C8B-B14F-4D97-AF65-F5344CB8AC3E}">
        <p14:creationId xmlns:p14="http://schemas.microsoft.com/office/powerpoint/2010/main" val="38387245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F07AC52C-6794-41B6-BA93-3192877B3F73}" type="slidenum">
              <a:rPr lang="en-GB" smtClean="0"/>
              <a:pPr/>
              <a:t>63</a:t>
            </a:fld>
            <a:endParaRPr lang="en-GB"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r>
              <a:rPr lang="en-GB" smtClean="0"/>
              <a:t>Attention à l’intérieur de [expr      ]  on change complètement de monde … on passe en mode mathématique.</a:t>
            </a:r>
            <a:br>
              <a:rPr lang="en-GB" smtClean="0"/>
            </a:br>
            <a:r>
              <a:rPr lang="en-GB" smtClean="0"/>
              <a:t>On a le droit de mettre des variables avec $ ou même des appels de procédures entre [] par exemple [Moyenne $a $b $c]</a:t>
            </a:r>
          </a:p>
          <a:p>
            <a:pPr eaLnBrk="1" hangingPunct="1"/>
            <a:r>
              <a:rPr lang="en-GB" smtClean="0"/>
              <a:t>Mais les parenthèses ont une signification comme en math et les fonctions avec des () sont de vraies fonctions mathématiques.</a:t>
            </a:r>
          </a:p>
          <a:p>
            <a:pPr eaLnBrk="1" hangingPunct="1"/>
            <a:endParaRPr lang="en-GB" smtClean="0"/>
          </a:p>
          <a:p>
            <a:pPr eaLnBrk="1" hangingPunct="1"/>
            <a:r>
              <a:rPr lang="en-GB" smtClean="0"/>
              <a:t>Dans le if et dans le while on passe automatiquement en [expr  ] même si on ne l’écrit pas.</a:t>
            </a:r>
          </a:p>
        </p:txBody>
      </p:sp>
    </p:spTree>
    <p:extLst>
      <p:ext uri="{BB962C8B-B14F-4D97-AF65-F5344CB8AC3E}">
        <p14:creationId xmlns:p14="http://schemas.microsoft.com/office/powerpoint/2010/main" val="36659186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F89E3A7F-3377-4282-B105-40AF9EE4045F}" type="slidenum">
              <a:rPr lang="en-GB" smtClean="0"/>
              <a:pPr/>
              <a:t>64</a:t>
            </a:fld>
            <a:endParaRPr lang="en-GB"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GB" smtClean="0"/>
              <a:t>Notez l’imbrication des if</a:t>
            </a:r>
          </a:p>
        </p:txBody>
      </p:sp>
    </p:spTree>
    <p:extLst>
      <p:ext uri="{BB962C8B-B14F-4D97-AF65-F5344CB8AC3E}">
        <p14:creationId xmlns:p14="http://schemas.microsoft.com/office/powerpoint/2010/main" val="23923408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B2C7A430-AB7B-4FF0-A5B8-C819620EE349}" type="slidenum">
              <a:rPr lang="en-GB" smtClean="0"/>
              <a:pPr/>
              <a:t>65</a:t>
            </a:fld>
            <a:endParaRPr lang="en-GB"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r>
              <a:rPr lang="en-GB" smtClean="0"/>
              <a:t>Donc on se débrouille pour que RacinesDuTrinome ne se plante pas lamentablement.</a:t>
            </a:r>
          </a:p>
          <a:p>
            <a:pPr eaLnBrk="1" hangingPunct="1"/>
            <a:r>
              <a:rPr lang="en-GB" smtClean="0"/>
              <a:t>Si le programme appelant ne gère pas bien les cas limites tant pis pour lui …</a:t>
            </a:r>
          </a:p>
        </p:txBody>
      </p:sp>
    </p:spTree>
    <p:extLst>
      <p:ext uri="{BB962C8B-B14F-4D97-AF65-F5344CB8AC3E}">
        <p14:creationId xmlns:p14="http://schemas.microsoft.com/office/powerpoint/2010/main" val="10320097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4CE6DCB1-6FEB-4DE0-86D2-C6E930A9408D}" type="slidenum">
              <a:rPr lang="en-GB" smtClean="0"/>
              <a:pPr/>
              <a:t>66</a:t>
            </a:fld>
            <a:endParaRPr lang="en-GB"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GB" smtClean="0"/>
              <a:t>L’important ici est d’avoir un aperçu global de tout ce qui est important, classé par genre.</a:t>
            </a:r>
          </a:p>
          <a:p>
            <a:pPr eaLnBrk="1" hangingPunct="1"/>
            <a:r>
              <a:rPr lang="en-GB" smtClean="0"/>
              <a:t>Il n’y a pas grand chose d’autre … Avec ça on peut pour ainsi dire tout faire. </a:t>
            </a:r>
          </a:p>
        </p:txBody>
      </p:sp>
    </p:spTree>
    <p:extLst>
      <p:ext uri="{BB962C8B-B14F-4D97-AF65-F5344CB8AC3E}">
        <p14:creationId xmlns:p14="http://schemas.microsoft.com/office/powerpoint/2010/main" val="6131702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3559B179-1F48-4214-9FF9-BB63D626EB3F}" type="slidenum">
              <a:rPr lang="en-GB" smtClean="0"/>
              <a:pPr/>
              <a:t>67</a:t>
            </a:fld>
            <a:endParaRPr lang="en-GB"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r>
              <a:rPr lang="en-GB" smtClean="0"/>
              <a:t>Quand on ne change pas les arguments c’est facile.</a:t>
            </a:r>
          </a:p>
          <a:p>
            <a:pPr eaLnBrk="1" hangingPunct="1"/>
            <a:endParaRPr lang="en-GB" smtClean="0"/>
          </a:p>
          <a:p>
            <a:pPr eaLnBrk="1" hangingPunct="1"/>
            <a:r>
              <a:rPr lang="en-GB" smtClean="0"/>
              <a:t>Si on veut que certains arguments soient modifiés par la procédure il faut utiliser le mécanisme upvar</a:t>
            </a:r>
          </a:p>
          <a:p>
            <a:pPr eaLnBrk="1" hangingPunct="1"/>
            <a:r>
              <a:rPr lang="en-GB" smtClean="0"/>
              <a:t>Ca paraît difficile : ne pas mettre de $ à l’appel , et utiliser upvar dans la procédure. (voir 2 diapos plus loin)</a:t>
            </a:r>
          </a:p>
        </p:txBody>
      </p:sp>
    </p:spTree>
    <p:extLst>
      <p:ext uri="{BB962C8B-B14F-4D97-AF65-F5344CB8AC3E}">
        <p14:creationId xmlns:p14="http://schemas.microsoft.com/office/powerpoint/2010/main" val="20286366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9BDD224E-593E-45D7-ADC2-85E55128B8A7}" type="slidenum">
              <a:rPr lang="en-GB" smtClean="0"/>
              <a:pPr/>
              <a:t>68</a:t>
            </a:fld>
            <a:endParaRPr lang="en-GB"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r>
              <a:rPr lang="en-GB" smtClean="0"/>
              <a:t>Une procédure peut rendre une valeur</a:t>
            </a:r>
          </a:p>
          <a:p>
            <a:pPr eaLnBrk="1" hangingPunct="1"/>
            <a:r>
              <a:rPr lang="en-GB" smtClean="0"/>
              <a:t>S’il n’y a rien à retourner, en général on retour 1 si ça se passe bien ou 0 s’il y un problème.</a:t>
            </a:r>
          </a:p>
          <a:p>
            <a:pPr eaLnBrk="1" hangingPunct="1"/>
            <a:endParaRPr lang="en-GB" smtClean="0"/>
          </a:p>
          <a:p>
            <a:pPr eaLnBrk="1" hangingPunct="1"/>
            <a:r>
              <a:rPr lang="en-GB" smtClean="0"/>
              <a:t>Attention quand il n’y a pas de return on rend la dernière valeur manipulée. </a:t>
            </a:r>
          </a:p>
        </p:txBody>
      </p:sp>
    </p:spTree>
    <p:extLst>
      <p:ext uri="{BB962C8B-B14F-4D97-AF65-F5344CB8AC3E}">
        <p14:creationId xmlns:p14="http://schemas.microsoft.com/office/powerpoint/2010/main" val="35876311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6B5203BB-6BD4-4090-97F3-857211FB2157}" type="slidenum">
              <a:rPr lang="en-GB" smtClean="0"/>
              <a:pPr/>
              <a:t>69</a:t>
            </a:fld>
            <a:endParaRPr lang="en-GB"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r>
              <a:rPr lang="en-GB" smtClean="0"/>
              <a:t>Normalement une fonction rend une valeur que l’on affecte à une variable.</a:t>
            </a:r>
          </a:p>
          <a:p>
            <a:pPr eaLnBrk="1" hangingPunct="1"/>
            <a:r>
              <a:rPr lang="en-GB" smtClean="0"/>
              <a:t>Une procédure peut aussi modifier une variable. </a:t>
            </a:r>
          </a:p>
          <a:p>
            <a:pPr eaLnBrk="1" hangingPunct="1"/>
            <a:r>
              <a:rPr lang="en-GB" smtClean="0"/>
              <a:t>Pour cela il faut la transmettre sans le $</a:t>
            </a:r>
          </a:p>
          <a:p>
            <a:pPr eaLnBrk="1" hangingPunct="1"/>
            <a:r>
              <a:rPr lang="en-GB" smtClean="0"/>
              <a:t>Et la procédure doit utiliser la mécanique du upvar qui indique que l’argument transmis n’est pas une valeur mais une référence sur la variable du programme appelant.</a:t>
            </a:r>
          </a:p>
          <a:p>
            <a:pPr eaLnBrk="1" hangingPunct="1"/>
            <a:endParaRPr lang="en-GB" smtClean="0"/>
          </a:p>
          <a:p>
            <a:pPr eaLnBrk="1" hangingPunct="1"/>
            <a:r>
              <a:rPr lang="en-GB" smtClean="0"/>
              <a:t>Ma convention à moi …. Pas obligatoire du tout</a:t>
            </a:r>
          </a:p>
          <a:p>
            <a:pPr eaLnBrk="1" hangingPunct="1"/>
            <a:r>
              <a:rPr lang="en-GB" smtClean="0"/>
              <a:t>Moi j’écris toujours (notez le a devant (qui signifie adresse))</a:t>
            </a:r>
          </a:p>
          <a:p>
            <a:pPr eaLnBrk="1" hangingPunct="1"/>
            <a:r>
              <a:rPr lang="en-GB" smtClean="0"/>
              <a:t>aNomDeLaVariable </a:t>
            </a:r>
          </a:p>
          <a:p>
            <a:pPr eaLnBrk="1" hangingPunct="1"/>
            <a:r>
              <a:rPr lang="en-GB" smtClean="0"/>
              <a:t>et </a:t>
            </a:r>
          </a:p>
          <a:p>
            <a:pPr eaLnBrk="1" hangingPunct="1"/>
            <a:r>
              <a:rPr lang="en-GB" smtClean="0"/>
              <a:t>upvar $aNomDeLaVariable NomDeLaVariable</a:t>
            </a:r>
          </a:p>
          <a:p>
            <a:pPr eaLnBrk="1" hangingPunct="1"/>
            <a:r>
              <a:rPr lang="en-GB" smtClean="0"/>
              <a:t>Moyen mnémotechnique … le $ devant a fait disparaître le a </a:t>
            </a:r>
          </a:p>
          <a:p>
            <a:pPr eaLnBrk="1" hangingPunct="1"/>
            <a:endParaRPr lang="en-GB" smtClean="0"/>
          </a:p>
        </p:txBody>
      </p:sp>
    </p:spTree>
    <p:extLst>
      <p:ext uri="{BB962C8B-B14F-4D97-AF65-F5344CB8AC3E}">
        <p14:creationId xmlns:p14="http://schemas.microsoft.com/office/powerpoint/2010/main" val="28705022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B315580F-AFD9-419D-B325-E24C3ACE633B}" type="slidenum">
              <a:rPr lang="en-GB" smtClean="0"/>
              <a:pPr/>
              <a:t>70</a:t>
            </a:fld>
            <a:endParaRPr lang="en-GB"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r>
              <a:rPr lang="en-GB" smtClean="0"/>
              <a:t>L’important ici est d’avoir un aperçu global de tout ce qui est important, classé par genre.</a:t>
            </a:r>
          </a:p>
          <a:p>
            <a:pPr eaLnBrk="1" hangingPunct="1"/>
            <a:r>
              <a:rPr lang="en-GB" smtClean="0"/>
              <a:t>Il n’y a pas grand chose d’autre … Avec ça on peut pour ainsi dire tout faire. </a:t>
            </a:r>
          </a:p>
        </p:txBody>
      </p:sp>
    </p:spTree>
    <p:extLst>
      <p:ext uri="{BB962C8B-B14F-4D97-AF65-F5344CB8AC3E}">
        <p14:creationId xmlns:p14="http://schemas.microsoft.com/office/powerpoint/2010/main" val="1532913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Nous humain arrivons à déchiffrer un texte mal écrit car nous tenons compte tout de suite du sens de ce qui est écrit. Mais même dans ce cas ce peut être ambigu.</a:t>
            </a:r>
            <a:endParaRPr lang="fr-FR" dirty="0"/>
          </a:p>
        </p:txBody>
      </p:sp>
      <p:sp>
        <p:nvSpPr>
          <p:cNvPr id="4" name="Espace réservé du numéro de diapositive 3"/>
          <p:cNvSpPr>
            <a:spLocks noGrp="1"/>
          </p:cNvSpPr>
          <p:nvPr>
            <p:ph type="sldNum" sz="quarter" idx="10"/>
          </p:nvPr>
        </p:nvSpPr>
        <p:spPr/>
        <p:txBody>
          <a:bodyPr/>
          <a:lstStyle/>
          <a:p>
            <a:pPr>
              <a:defRPr/>
            </a:pPr>
            <a:fld id="{8663C31E-1B70-4665-A071-1060E6613664}" type="slidenum">
              <a:rPr lang="en-GB" smtClean="0"/>
              <a:pPr>
                <a:defRPr/>
              </a:pPr>
              <a:t>6</a:t>
            </a:fld>
            <a:endParaRPr lang="en-GB"/>
          </a:p>
        </p:txBody>
      </p:sp>
    </p:spTree>
    <p:extLst>
      <p:ext uri="{BB962C8B-B14F-4D97-AF65-F5344CB8AC3E}">
        <p14:creationId xmlns:p14="http://schemas.microsoft.com/office/powerpoint/2010/main" val="27659487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20B4CA46-9A1E-4419-B5FD-25BE2EAFDB67}" type="slidenum">
              <a:rPr lang="en-GB" smtClean="0"/>
              <a:pPr/>
              <a:t>71</a:t>
            </a:fld>
            <a:endParaRPr lang="en-GB"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r>
              <a:rPr lang="en-GB" smtClean="0"/>
              <a:t>Eh oui … c’est vrai …</a:t>
            </a:r>
          </a:p>
        </p:txBody>
      </p:sp>
    </p:spTree>
    <p:extLst>
      <p:ext uri="{BB962C8B-B14F-4D97-AF65-F5344CB8AC3E}">
        <p14:creationId xmlns:p14="http://schemas.microsoft.com/office/powerpoint/2010/main" val="8904772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06B8C892-0CF6-4E9A-A81A-6340CFC1A796}" type="slidenum">
              <a:rPr lang="en-GB" smtClean="0"/>
              <a:pPr/>
              <a:t>72</a:t>
            </a:fld>
            <a:endParaRPr lang="en-GB"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r>
              <a:rPr lang="en-GB" dirty="0" err="1" smtClean="0"/>
              <a:t>Regexp</a:t>
            </a:r>
            <a:r>
              <a:rPr lang="en-GB" dirty="0" smtClean="0"/>
              <a:t> rend 0 (faux) </a:t>
            </a:r>
            <a:r>
              <a:rPr lang="en-GB" dirty="0" err="1" smtClean="0"/>
              <a:t>s’il</a:t>
            </a:r>
            <a:r>
              <a:rPr lang="en-GB" dirty="0" smtClean="0"/>
              <a:t> </a:t>
            </a:r>
            <a:r>
              <a:rPr lang="en-GB" dirty="0" err="1" smtClean="0"/>
              <a:t>ne</a:t>
            </a:r>
            <a:r>
              <a:rPr lang="en-GB" dirty="0" smtClean="0"/>
              <a:t> </a:t>
            </a:r>
            <a:r>
              <a:rPr lang="en-GB" dirty="0" err="1" smtClean="0"/>
              <a:t>trouve</a:t>
            </a:r>
            <a:r>
              <a:rPr lang="en-GB" dirty="0" smtClean="0"/>
              <a:t> </a:t>
            </a:r>
            <a:r>
              <a:rPr lang="en-GB" dirty="0" err="1" smtClean="0"/>
              <a:t>rien</a:t>
            </a:r>
            <a:r>
              <a:rPr lang="en-GB" dirty="0" smtClean="0"/>
              <a:t>. </a:t>
            </a:r>
            <a:r>
              <a:rPr lang="en-GB" dirty="0" err="1" smtClean="0"/>
              <a:t>S’il</a:t>
            </a:r>
            <a:r>
              <a:rPr lang="en-GB" dirty="0" smtClean="0"/>
              <a:t> </a:t>
            </a:r>
            <a:r>
              <a:rPr lang="en-GB" dirty="0" err="1" smtClean="0"/>
              <a:t>trouve</a:t>
            </a:r>
            <a:r>
              <a:rPr lang="en-GB" dirty="0" smtClean="0"/>
              <a:t> </a:t>
            </a:r>
            <a:r>
              <a:rPr lang="en-GB" dirty="0" err="1" smtClean="0"/>
              <a:t>il</a:t>
            </a:r>
            <a:r>
              <a:rPr lang="en-GB" dirty="0" smtClean="0"/>
              <a:t> rend 1 (</a:t>
            </a:r>
            <a:r>
              <a:rPr lang="en-GB" dirty="0" err="1" smtClean="0"/>
              <a:t>ou</a:t>
            </a:r>
            <a:r>
              <a:rPr lang="en-GB" dirty="0" smtClean="0"/>
              <a:t> le </a:t>
            </a:r>
            <a:r>
              <a:rPr lang="en-GB" dirty="0" err="1" smtClean="0"/>
              <a:t>nombre</a:t>
            </a:r>
            <a:r>
              <a:rPr lang="en-GB" dirty="0" smtClean="0"/>
              <a:t> de hits </a:t>
            </a:r>
            <a:r>
              <a:rPr lang="en-GB" dirty="0" err="1" smtClean="0"/>
              <a:t>si</a:t>
            </a:r>
            <a:r>
              <a:rPr lang="en-GB" dirty="0" smtClean="0"/>
              <a:t> on fait </a:t>
            </a:r>
            <a:r>
              <a:rPr lang="en-GB" dirty="0" err="1" smtClean="0"/>
              <a:t>regexp</a:t>
            </a:r>
            <a:r>
              <a:rPr lang="en-GB" dirty="0" smtClean="0"/>
              <a:t> –all)</a:t>
            </a:r>
          </a:p>
        </p:txBody>
      </p:sp>
    </p:spTree>
    <p:extLst>
      <p:ext uri="{BB962C8B-B14F-4D97-AF65-F5344CB8AC3E}">
        <p14:creationId xmlns:p14="http://schemas.microsoft.com/office/powerpoint/2010/main" val="42282249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On recherche la</a:t>
            </a:r>
            <a:r>
              <a:rPr lang="fr-FR" baseline="0" dirty="0" smtClean="0"/>
              <a:t> présence d’une petite chaîne dans une plus grande chaîne</a:t>
            </a:r>
            <a:endParaRPr lang="fr-FR" dirty="0"/>
          </a:p>
        </p:txBody>
      </p:sp>
      <p:sp>
        <p:nvSpPr>
          <p:cNvPr id="4" name="Espace réservé du numéro de diapositive 3"/>
          <p:cNvSpPr>
            <a:spLocks noGrp="1"/>
          </p:cNvSpPr>
          <p:nvPr>
            <p:ph type="sldNum" sz="quarter" idx="10"/>
          </p:nvPr>
        </p:nvSpPr>
        <p:spPr/>
        <p:txBody>
          <a:bodyPr/>
          <a:lstStyle/>
          <a:p>
            <a:pPr>
              <a:defRPr/>
            </a:pPr>
            <a:fld id="{8663C31E-1B70-4665-A071-1060E6613664}" type="slidenum">
              <a:rPr lang="en-GB" smtClean="0"/>
              <a:pPr>
                <a:defRPr/>
              </a:pPr>
              <a:t>73</a:t>
            </a:fld>
            <a:endParaRPr lang="en-GB"/>
          </a:p>
        </p:txBody>
      </p:sp>
    </p:spTree>
    <p:extLst>
      <p:ext uri="{BB962C8B-B14F-4D97-AF65-F5344CB8AC3E}">
        <p14:creationId xmlns:p14="http://schemas.microsoft.com/office/powerpoint/2010/main" val="15808918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Puisque</a:t>
            </a:r>
            <a:r>
              <a:rPr lang="fr-FR" baseline="0" dirty="0" smtClean="0"/>
              <a:t> certains caractères ont une signification particulière il suffit de mettre un \ devant </a:t>
            </a:r>
            <a:r>
              <a:rPr lang="fr-FR" baseline="0" dirty="0" err="1" smtClean="0"/>
              <a:t>ppour</a:t>
            </a:r>
            <a:r>
              <a:rPr lang="fr-FR" baseline="0" dirty="0" smtClean="0"/>
              <a:t> leur rendre leur valeur réelle.</a:t>
            </a:r>
            <a:endParaRPr lang="fr-FR" dirty="0"/>
          </a:p>
        </p:txBody>
      </p:sp>
      <p:sp>
        <p:nvSpPr>
          <p:cNvPr id="4" name="Espace réservé du numéro de diapositive 3"/>
          <p:cNvSpPr>
            <a:spLocks noGrp="1"/>
          </p:cNvSpPr>
          <p:nvPr>
            <p:ph type="sldNum" sz="quarter" idx="10"/>
          </p:nvPr>
        </p:nvSpPr>
        <p:spPr/>
        <p:txBody>
          <a:bodyPr/>
          <a:lstStyle/>
          <a:p>
            <a:pPr>
              <a:defRPr/>
            </a:pPr>
            <a:fld id="{8663C31E-1B70-4665-A071-1060E6613664}" type="slidenum">
              <a:rPr lang="en-GB" smtClean="0"/>
              <a:pPr>
                <a:defRPr/>
              </a:pPr>
              <a:t>74</a:t>
            </a:fld>
            <a:endParaRPr lang="en-GB"/>
          </a:p>
        </p:txBody>
      </p:sp>
    </p:spTree>
    <p:extLst>
      <p:ext uri="{BB962C8B-B14F-4D97-AF65-F5344CB8AC3E}">
        <p14:creationId xmlns:p14="http://schemas.microsoft.com/office/powerpoint/2010/main" val="6139735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4B8373BB-7F47-44F4-91F5-1A686EED8162}" type="slidenum">
              <a:rPr lang="en-GB" smtClean="0"/>
              <a:pPr/>
              <a:t>76</a:t>
            </a:fld>
            <a:endParaRPr lang="en-GB"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r>
              <a:rPr lang="en-GB" dirty="0" err="1" smtClean="0"/>
              <a:t>TextFromFile</a:t>
            </a:r>
            <a:r>
              <a:rPr lang="en-GB" dirty="0" smtClean="0"/>
              <a:t> </a:t>
            </a:r>
            <a:r>
              <a:rPr lang="en-GB" dirty="0" err="1" smtClean="0"/>
              <a:t>ouvre</a:t>
            </a:r>
            <a:r>
              <a:rPr lang="en-GB" dirty="0" smtClean="0"/>
              <a:t> le </a:t>
            </a:r>
            <a:r>
              <a:rPr lang="en-GB" dirty="0" err="1" smtClean="0"/>
              <a:t>fichier</a:t>
            </a:r>
            <a:r>
              <a:rPr lang="en-GB" dirty="0" smtClean="0"/>
              <a:t>, en </a:t>
            </a:r>
            <a:r>
              <a:rPr lang="en-GB" dirty="0" err="1" smtClean="0"/>
              <a:t>extrait</a:t>
            </a:r>
            <a:r>
              <a:rPr lang="en-GB" dirty="0" smtClean="0"/>
              <a:t> le </a:t>
            </a:r>
            <a:r>
              <a:rPr lang="en-GB" dirty="0" err="1" smtClean="0"/>
              <a:t>texte</a:t>
            </a:r>
            <a:r>
              <a:rPr lang="en-GB" dirty="0" smtClean="0"/>
              <a:t>, </a:t>
            </a:r>
            <a:r>
              <a:rPr lang="en-GB" dirty="0" err="1" smtClean="0"/>
              <a:t>ferme</a:t>
            </a:r>
            <a:r>
              <a:rPr lang="en-GB" dirty="0" smtClean="0"/>
              <a:t> le </a:t>
            </a:r>
            <a:r>
              <a:rPr lang="en-GB" dirty="0" err="1" smtClean="0"/>
              <a:t>fichier</a:t>
            </a:r>
            <a:r>
              <a:rPr lang="en-GB" dirty="0" smtClean="0"/>
              <a:t> et </a:t>
            </a:r>
            <a:r>
              <a:rPr lang="en-GB" dirty="0" err="1" smtClean="0"/>
              <a:t>retourne</a:t>
            </a:r>
            <a:r>
              <a:rPr lang="en-GB" dirty="0" smtClean="0"/>
              <a:t> le </a:t>
            </a:r>
            <a:r>
              <a:rPr lang="en-GB" dirty="0" err="1" smtClean="0"/>
              <a:t>texte</a:t>
            </a:r>
            <a:r>
              <a:rPr lang="en-GB" dirty="0" smtClean="0"/>
              <a:t>.</a:t>
            </a:r>
          </a:p>
          <a:p>
            <a:pPr eaLnBrk="1" hangingPunct="1"/>
            <a:r>
              <a:rPr lang="en-GB" dirty="0" smtClean="0"/>
              <a:t>Ca </a:t>
            </a:r>
            <a:r>
              <a:rPr lang="en-GB" dirty="0" err="1" smtClean="0"/>
              <a:t>s’utilise</a:t>
            </a:r>
            <a:r>
              <a:rPr lang="en-GB" dirty="0" smtClean="0"/>
              <a:t> </a:t>
            </a:r>
            <a:r>
              <a:rPr lang="en-GB" dirty="0" err="1" smtClean="0"/>
              <a:t>très</a:t>
            </a:r>
            <a:r>
              <a:rPr lang="en-GB" dirty="0" smtClean="0"/>
              <a:t> </a:t>
            </a:r>
            <a:r>
              <a:rPr lang="en-GB" dirty="0" err="1" smtClean="0"/>
              <a:t>facilement</a:t>
            </a:r>
            <a:r>
              <a:rPr lang="en-GB" dirty="0" smtClean="0"/>
              <a:t> et </a:t>
            </a:r>
            <a:r>
              <a:rPr lang="en-GB" dirty="0" err="1" smtClean="0"/>
              <a:t>l’on</a:t>
            </a:r>
            <a:r>
              <a:rPr lang="en-GB" dirty="0" smtClean="0"/>
              <a:t> </a:t>
            </a:r>
            <a:r>
              <a:rPr lang="en-GB" dirty="0" err="1" smtClean="0"/>
              <a:t>est</a:t>
            </a:r>
            <a:r>
              <a:rPr lang="en-GB" dirty="0" smtClean="0"/>
              <a:t> </a:t>
            </a:r>
            <a:r>
              <a:rPr lang="en-GB" dirty="0" err="1" smtClean="0"/>
              <a:t>sûr</a:t>
            </a:r>
            <a:r>
              <a:rPr lang="en-GB" dirty="0" smtClean="0"/>
              <a:t> </a:t>
            </a:r>
            <a:r>
              <a:rPr lang="en-GB" dirty="0" err="1" smtClean="0"/>
              <a:t>que</a:t>
            </a:r>
            <a:r>
              <a:rPr lang="en-GB" dirty="0" smtClean="0"/>
              <a:t> le </a:t>
            </a:r>
            <a:r>
              <a:rPr lang="en-GB" dirty="0" err="1" smtClean="0"/>
              <a:t>fichier</a:t>
            </a:r>
            <a:r>
              <a:rPr lang="en-GB" dirty="0" smtClean="0"/>
              <a:t> </a:t>
            </a:r>
            <a:r>
              <a:rPr lang="en-GB" dirty="0" err="1" smtClean="0"/>
              <a:t>est</a:t>
            </a:r>
            <a:r>
              <a:rPr lang="en-GB" dirty="0" smtClean="0"/>
              <a:t> </a:t>
            </a:r>
            <a:r>
              <a:rPr lang="en-GB" dirty="0" err="1" smtClean="0"/>
              <a:t>fermé</a:t>
            </a:r>
            <a:r>
              <a:rPr lang="en-GB" dirty="0" smtClean="0"/>
              <a:t>.</a:t>
            </a:r>
          </a:p>
          <a:p>
            <a:pPr eaLnBrk="1" hangingPunct="1"/>
            <a:endParaRPr lang="en-GB" dirty="0" smtClean="0"/>
          </a:p>
          <a:p>
            <a:pPr eaLnBrk="1" hangingPunct="1"/>
            <a:r>
              <a:rPr lang="en-GB" dirty="0" err="1" smtClean="0"/>
              <a:t>Si</a:t>
            </a:r>
            <a:r>
              <a:rPr lang="en-GB" dirty="0" smtClean="0"/>
              <a:t> on </a:t>
            </a:r>
            <a:r>
              <a:rPr lang="en-GB" dirty="0" err="1" smtClean="0"/>
              <a:t>veut</a:t>
            </a:r>
            <a:r>
              <a:rPr lang="en-GB" dirty="0" smtClean="0"/>
              <a:t> </a:t>
            </a:r>
            <a:r>
              <a:rPr lang="en-GB" dirty="0" err="1" smtClean="0"/>
              <a:t>du</a:t>
            </a:r>
            <a:r>
              <a:rPr lang="en-GB" dirty="0" smtClean="0"/>
              <a:t> </a:t>
            </a:r>
            <a:r>
              <a:rPr lang="en-GB" dirty="0" err="1" smtClean="0"/>
              <a:t>ligne</a:t>
            </a:r>
            <a:r>
              <a:rPr lang="en-GB" dirty="0" smtClean="0"/>
              <a:t> par </a:t>
            </a:r>
            <a:r>
              <a:rPr lang="en-GB" dirty="0" err="1" smtClean="0"/>
              <a:t>ligne</a:t>
            </a:r>
            <a:r>
              <a:rPr lang="en-GB" dirty="0" smtClean="0"/>
              <a:t> on utilise </a:t>
            </a:r>
            <a:r>
              <a:rPr lang="en-GB" dirty="0" err="1" smtClean="0"/>
              <a:t>LinesFromFile</a:t>
            </a:r>
            <a:r>
              <a:rPr lang="en-GB" dirty="0" smtClean="0"/>
              <a:t>.</a:t>
            </a:r>
            <a:br>
              <a:rPr lang="en-GB" dirty="0" smtClean="0"/>
            </a:br>
            <a:r>
              <a:rPr lang="en-GB" dirty="0" smtClean="0"/>
              <a:t>Attention </a:t>
            </a:r>
            <a:r>
              <a:rPr lang="en-GB" dirty="0" err="1" smtClean="0"/>
              <a:t>si</a:t>
            </a:r>
            <a:r>
              <a:rPr lang="en-GB" dirty="0" smtClean="0"/>
              <a:t> le </a:t>
            </a:r>
            <a:r>
              <a:rPr lang="en-GB" dirty="0" err="1" smtClean="0"/>
              <a:t>fichier</a:t>
            </a:r>
            <a:r>
              <a:rPr lang="en-GB" dirty="0" smtClean="0"/>
              <a:t> </a:t>
            </a:r>
            <a:r>
              <a:rPr lang="en-GB" dirty="0" err="1" smtClean="0"/>
              <a:t>est</a:t>
            </a:r>
            <a:r>
              <a:rPr lang="en-GB" dirty="0" smtClean="0"/>
              <a:t> </a:t>
            </a:r>
            <a:r>
              <a:rPr lang="en-GB" dirty="0" err="1" smtClean="0"/>
              <a:t>très</a:t>
            </a:r>
            <a:r>
              <a:rPr lang="en-GB" dirty="0" smtClean="0"/>
              <a:t> </a:t>
            </a:r>
            <a:r>
              <a:rPr lang="en-GB" dirty="0" err="1" smtClean="0"/>
              <a:t>gros</a:t>
            </a:r>
            <a:r>
              <a:rPr lang="en-GB" dirty="0" smtClean="0"/>
              <a:t> on a </a:t>
            </a:r>
            <a:r>
              <a:rPr lang="en-GB" dirty="0" err="1" smtClean="0"/>
              <a:t>toutes</a:t>
            </a:r>
            <a:r>
              <a:rPr lang="en-GB" dirty="0" smtClean="0"/>
              <a:t> les </a:t>
            </a:r>
            <a:r>
              <a:rPr lang="en-GB" dirty="0" err="1" smtClean="0"/>
              <a:t>lignes</a:t>
            </a:r>
            <a:r>
              <a:rPr lang="en-GB" dirty="0" smtClean="0"/>
              <a:t> en </a:t>
            </a:r>
            <a:r>
              <a:rPr lang="en-GB" dirty="0" err="1" smtClean="0"/>
              <a:t>mémoire</a:t>
            </a:r>
            <a:r>
              <a:rPr lang="en-GB" dirty="0" smtClean="0"/>
              <a:t> </a:t>
            </a:r>
            <a:r>
              <a:rPr lang="en-GB" dirty="0" err="1" smtClean="0"/>
              <a:t>alors</a:t>
            </a:r>
            <a:r>
              <a:rPr lang="en-GB" dirty="0" smtClean="0"/>
              <a:t> </a:t>
            </a:r>
            <a:r>
              <a:rPr lang="en-GB" dirty="0" err="1" smtClean="0"/>
              <a:t>que</a:t>
            </a:r>
            <a:r>
              <a:rPr lang="en-GB" dirty="0" smtClean="0"/>
              <a:t> </a:t>
            </a:r>
            <a:r>
              <a:rPr lang="en-GB" dirty="0" err="1" smtClean="0"/>
              <a:t>si</a:t>
            </a:r>
            <a:r>
              <a:rPr lang="en-GB" dirty="0" smtClean="0"/>
              <a:t> on fait un gets </a:t>
            </a:r>
            <a:r>
              <a:rPr lang="en-GB" dirty="0" err="1" smtClean="0"/>
              <a:t>ligne</a:t>
            </a:r>
            <a:r>
              <a:rPr lang="en-GB" dirty="0" smtClean="0"/>
              <a:t> par </a:t>
            </a:r>
            <a:r>
              <a:rPr lang="en-GB" dirty="0" err="1" smtClean="0"/>
              <a:t>ligne</a:t>
            </a:r>
            <a:r>
              <a:rPr lang="en-GB" dirty="0" smtClean="0"/>
              <a:t> </a:t>
            </a:r>
            <a:r>
              <a:rPr lang="en-GB" dirty="0" err="1" smtClean="0"/>
              <a:t>il</a:t>
            </a:r>
            <a:r>
              <a:rPr lang="en-GB" dirty="0" smtClean="0"/>
              <a:t> </a:t>
            </a:r>
            <a:r>
              <a:rPr lang="en-GB" dirty="0" err="1" smtClean="0"/>
              <a:t>n’y</a:t>
            </a:r>
            <a:r>
              <a:rPr lang="en-GB" dirty="0" smtClean="0"/>
              <a:t> a pas de </a:t>
            </a:r>
            <a:r>
              <a:rPr lang="en-GB" dirty="0" err="1" smtClean="0"/>
              <a:t>d’encombrement</a:t>
            </a:r>
            <a:r>
              <a:rPr lang="en-GB" dirty="0" smtClean="0"/>
              <a:t> </a:t>
            </a:r>
            <a:r>
              <a:rPr lang="en-GB" dirty="0" err="1" smtClean="0"/>
              <a:t>mémoire</a:t>
            </a:r>
            <a:r>
              <a:rPr lang="en-GB" dirty="0" smtClean="0"/>
              <a:t>. … </a:t>
            </a:r>
            <a:r>
              <a:rPr lang="en-GB" dirty="0" err="1" smtClean="0"/>
              <a:t>Mais</a:t>
            </a:r>
            <a:r>
              <a:rPr lang="en-GB" dirty="0" smtClean="0"/>
              <a:t> de la </a:t>
            </a:r>
            <a:r>
              <a:rPr lang="en-GB" dirty="0" err="1" smtClean="0"/>
              <a:t>mémoire</a:t>
            </a:r>
            <a:r>
              <a:rPr lang="en-GB" dirty="0" smtClean="0"/>
              <a:t> en </a:t>
            </a:r>
            <a:r>
              <a:rPr lang="en-GB" dirty="0" err="1" smtClean="0"/>
              <a:t>général</a:t>
            </a:r>
            <a:r>
              <a:rPr lang="en-GB" dirty="0" smtClean="0"/>
              <a:t> on en a.</a:t>
            </a:r>
          </a:p>
        </p:txBody>
      </p:sp>
    </p:spTree>
    <p:extLst>
      <p:ext uri="{BB962C8B-B14F-4D97-AF65-F5344CB8AC3E}">
        <p14:creationId xmlns:p14="http://schemas.microsoft.com/office/powerpoint/2010/main" val="1563486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934BEC1D-9404-4057-9CB3-6B27D1A90A91}" type="slidenum">
              <a:rPr lang="en-GB" smtClean="0"/>
              <a:pPr/>
              <a:t>77</a:t>
            </a:fld>
            <a:endParaRPr lang="en-GB"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r>
              <a:rPr lang="en-GB" smtClean="0"/>
              <a:t>Pareil dans l’autre sens pour sauver dans un fichier</a:t>
            </a:r>
          </a:p>
        </p:txBody>
      </p:sp>
    </p:spTree>
    <p:extLst>
      <p:ext uri="{BB962C8B-B14F-4D97-AF65-F5344CB8AC3E}">
        <p14:creationId xmlns:p14="http://schemas.microsoft.com/office/powerpoint/2010/main" val="9669738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B1A0D7C9-D527-4495-9FA9-DA9A3ED7DE08}" type="slidenum">
              <a:rPr lang="en-GB" smtClean="0"/>
              <a:pPr/>
              <a:t>78</a:t>
            </a:fld>
            <a:endParaRPr lang="en-GB"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r>
              <a:rPr lang="en-GB" smtClean="0"/>
              <a:t>Ask permet de poser facilement une question.</a:t>
            </a:r>
          </a:p>
          <a:p>
            <a:pPr eaLnBrk="1" hangingPunct="1"/>
            <a:r>
              <a:rPr lang="en-GB" smtClean="0"/>
              <a:t>AskForAFile demande le nom d’un fichier existant.</a:t>
            </a:r>
          </a:p>
          <a:p>
            <a:pPr eaLnBrk="1" hangingPunct="1"/>
            <a:endParaRPr lang="en-GB" smtClean="0"/>
          </a:p>
          <a:p>
            <a:pPr eaLnBrk="1" hangingPunct="1"/>
            <a:r>
              <a:rPr lang="en-GB" smtClean="0"/>
              <a:t>L’avantage d’utiliser une proc pour ça c’est que si on passe en mode fenêtrage il suffit de modifier cette fonction et rien d’autre.</a:t>
            </a:r>
          </a:p>
          <a:p>
            <a:pPr eaLnBrk="1" hangingPunct="1"/>
            <a:endParaRPr lang="en-GB" smtClean="0"/>
          </a:p>
        </p:txBody>
      </p:sp>
    </p:spTree>
    <p:extLst>
      <p:ext uri="{BB962C8B-B14F-4D97-AF65-F5344CB8AC3E}">
        <p14:creationId xmlns:p14="http://schemas.microsoft.com/office/powerpoint/2010/main" val="1266665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288B487C-310D-46C1-B87E-20BEB5AE23E8}" type="slidenum">
              <a:rPr lang="en-GB" smtClean="0"/>
              <a:pPr/>
              <a:t>79</a:t>
            </a:fld>
            <a:endParaRPr lang="en-GB"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r>
              <a:rPr lang="en-GB" smtClean="0"/>
              <a:t>WordsFromText éclate un texte en mots pour créer une liste de mots.</a:t>
            </a:r>
          </a:p>
          <a:p>
            <a:pPr eaLnBrk="1" hangingPunct="1"/>
            <a:r>
              <a:rPr lang="en-GB" smtClean="0"/>
              <a:t>MonGetz fait une requête Getz sur la base de données des proteines (Swissprot EMBL)</a:t>
            </a:r>
          </a:p>
        </p:txBody>
      </p:sp>
    </p:spTree>
    <p:extLst>
      <p:ext uri="{BB962C8B-B14F-4D97-AF65-F5344CB8AC3E}">
        <p14:creationId xmlns:p14="http://schemas.microsoft.com/office/powerpoint/2010/main" val="34230791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p:spPr>
        <p:txBody>
          <a:bodyPr/>
          <a:lstStyle/>
          <a:p>
            <a:r>
              <a:rPr lang="en-GB" smtClean="0"/>
              <a:t>Fichier de séquence au format EMBL</a:t>
            </a:r>
          </a:p>
          <a:p>
            <a:r>
              <a:rPr lang="en-GB" smtClean="0"/>
              <a:t>La zone info se reconnait aux 2 caractères clé suivis de 3 blancs.</a:t>
            </a:r>
          </a:p>
          <a:p>
            <a:r>
              <a:rPr lang="en-GB" smtClean="0"/>
              <a:t>Dans la zone séquence il n’y a rien d’autre que de la séquence</a:t>
            </a:r>
          </a:p>
          <a:p>
            <a:r>
              <a:rPr lang="en-GB" smtClean="0"/>
              <a:t>Le // indique la fin pour cette séquence. Il peut y avoir une autre derrière, comme si c’était un autre fichier.</a:t>
            </a:r>
          </a:p>
        </p:txBody>
      </p:sp>
    </p:spTree>
    <p:extLst>
      <p:ext uri="{BB962C8B-B14F-4D97-AF65-F5344CB8AC3E}">
        <p14:creationId xmlns:p14="http://schemas.microsoft.com/office/powerpoint/2010/main" val="4400351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p:spPr>
        <p:txBody>
          <a:bodyPr/>
          <a:lstStyle/>
          <a:p>
            <a:r>
              <a:rPr lang="en-GB" smtClean="0"/>
              <a:t>Tout dépend évidemment du fichier que l’on veut analyser.</a:t>
            </a:r>
          </a:p>
          <a:p>
            <a:r>
              <a:rPr lang="en-GB" smtClean="0"/>
              <a:t>Touts les cas vont se présenter, et même n mixe de tout.</a:t>
            </a:r>
          </a:p>
          <a:p>
            <a:r>
              <a:rPr lang="en-GB" smtClean="0"/>
              <a:t>Il est aussi important de savoir si le fichier est sans erreur (créé par programme). Dans ce cas on évite les test de conformité.</a:t>
            </a:r>
          </a:p>
        </p:txBody>
      </p:sp>
    </p:spTree>
    <p:extLst>
      <p:ext uri="{BB962C8B-B14F-4D97-AF65-F5344CB8AC3E}">
        <p14:creationId xmlns:p14="http://schemas.microsoft.com/office/powerpoint/2010/main" val="1980976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Ces quelques exemples pour prendre conscience</a:t>
            </a:r>
            <a:r>
              <a:rPr lang="fr-FR" baseline="0" dirty="0" smtClean="0"/>
              <a:t> que les </a:t>
            </a:r>
            <a:r>
              <a:rPr lang="fr-FR" baseline="0" dirty="0" err="1" smtClean="0"/>
              <a:t>quotes</a:t>
            </a:r>
            <a:r>
              <a:rPr lang="fr-FR" baseline="0" dirty="0" smtClean="0"/>
              <a:t> sont importantes dans bien des cas.</a:t>
            </a:r>
          </a:p>
          <a:p>
            <a:r>
              <a:rPr lang="fr-FR" baseline="0" dirty="0" smtClean="0"/>
              <a:t>Le programme qui lit la commande fait d’abord une analyse syntaxique (qui ne tient compte que des caractères (lettres tabulations, blanc, virgules, etc.) … il crée des mots, puis il interprète cette phrase composée de mots. </a:t>
            </a:r>
            <a:endParaRPr lang="fr-FR" dirty="0"/>
          </a:p>
        </p:txBody>
      </p:sp>
      <p:sp>
        <p:nvSpPr>
          <p:cNvPr id="4" name="Espace réservé du numéro de diapositive 3"/>
          <p:cNvSpPr>
            <a:spLocks noGrp="1"/>
          </p:cNvSpPr>
          <p:nvPr>
            <p:ph type="sldNum" sz="quarter" idx="10"/>
          </p:nvPr>
        </p:nvSpPr>
        <p:spPr/>
        <p:txBody>
          <a:bodyPr/>
          <a:lstStyle/>
          <a:p>
            <a:pPr>
              <a:defRPr/>
            </a:pPr>
            <a:fld id="{8663C31E-1B70-4665-A071-1060E6613664}" type="slidenum">
              <a:rPr lang="en-GB" smtClean="0"/>
              <a:pPr>
                <a:defRPr/>
              </a:pPr>
              <a:t>7</a:t>
            </a:fld>
            <a:endParaRPr lang="en-GB"/>
          </a:p>
        </p:txBody>
      </p:sp>
    </p:spTree>
    <p:extLst>
      <p:ext uri="{BB962C8B-B14F-4D97-AF65-F5344CB8AC3E}">
        <p14:creationId xmlns:p14="http://schemas.microsoft.com/office/powerpoint/2010/main" val="86776096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r>
              <a:rPr lang="en-GB" smtClean="0"/>
              <a:t>Attention souvent les blancs ont une importance.</a:t>
            </a:r>
          </a:p>
          <a:p>
            <a:r>
              <a:rPr lang="en-GB" smtClean="0"/>
              <a:t>Sinon ce nettoyage est vraiment important et simpifie la programmation. </a:t>
            </a:r>
          </a:p>
        </p:txBody>
      </p:sp>
    </p:spTree>
    <p:extLst>
      <p:ext uri="{BB962C8B-B14F-4D97-AF65-F5344CB8AC3E}">
        <p14:creationId xmlns:p14="http://schemas.microsoft.com/office/powerpoint/2010/main" val="291442857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p:spPr>
        <p:txBody>
          <a:bodyPr/>
          <a:lstStyle/>
          <a:p>
            <a:r>
              <a:rPr lang="en-GB" smtClean="0"/>
              <a:t>Nettoyage des blancs</a:t>
            </a:r>
          </a:p>
        </p:txBody>
      </p:sp>
    </p:spTree>
    <p:extLst>
      <p:ext uri="{BB962C8B-B14F-4D97-AF65-F5344CB8AC3E}">
        <p14:creationId xmlns:p14="http://schemas.microsoft.com/office/powerpoint/2010/main" val="27586687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p:spPr>
        <p:txBody>
          <a:bodyPr/>
          <a:lstStyle/>
          <a:p>
            <a:r>
              <a:rPr lang="en-GB" smtClean="0"/>
              <a:t>La notation end-8 est vraiment pratique. </a:t>
            </a:r>
          </a:p>
          <a:p>
            <a:r>
              <a:rPr lang="en-GB" smtClean="0"/>
              <a:t>Attention end-8 sans blanc !</a:t>
            </a:r>
          </a:p>
        </p:txBody>
      </p:sp>
    </p:spTree>
    <p:extLst>
      <p:ext uri="{BB962C8B-B14F-4D97-AF65-F5344CB8AC3E}">
        <p14:creationId xmlns:p14="http://schemas.microsoft.com/office/powerpoint/2010/main" val="204552424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p:spPr>
        <p:txBody>
          <a:bodyPr/>
          <a:lstStyle/>
          <a:p>
            <a:r>
              <a:rPr lang="en-GB" smtClean="0"/>
              <a:t>Fichier de séquence au format EMBL</a:t>
            </a:r>
          </a:p>
          <a:p>
            <a:r>
              <a:rPr lang="en-GB" smtClean="0"/>
              <a:t>La zone info se reconnait aux 2 caractères clé suivis de 3 blancs.</a:t>
            </a:r>
          </a:p>
          <a:p>
            <a:r>
              <a:rPr lang="en-GB" smtClean="0"/>
              <a:t>Dans la zone séquence il n’y a rien d’autre que de la séquence</a:t>
            </a:r>
          </a:p>
          <a:p>
            <a:r>
              <a:rPr lang="en-GB" smtClean="0"/>
              <a:t>Le // indique la fin pour cette séquence. Il peut y avoir une autre derrière, comme si c’était un autre fichier.</a:t>
            </a:r>
          </a:p>
        </p:txBody>
      </p:sp>
    </p:spTree>
    <p:extLst>
      <p:ext uri="{BB962C8B-B14F-4D97-AF65-F5344CB8AC3E}">
        <p14:creationId xmlns:p14="http://schemas.microsoft.com/office/powerpoint/2010/main" val="210592323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p:spPr>
        <p:txBody>
          <a:bodyPr/>
          <a:lstStyle/>
          <a:p>
            <a:r>
              <a:rPr lang="en-GB" smtClean="0"/>
              <a:t>On est souvent dans ce cas. Pour passer une entête par exemple. </a:t>
            </a:r>
          </a:p>
        </p:txBody>
      </p:sp>
    </p:spTree>
    <p:extLst>
      <p:ext uri="{BB962C8B-B14F-4D97-AF65-F5344CB8AC3E}">
        <p14:creationId xmlns:p14="http://schemas.microsoft.com/office/powerpoint/2010/main" val="209591809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p:spPr>
        <p:txBody>
          <a:bodyPr/>
          <a:lstStyle/>
          <a:p>
            <a:r>
              <a:rPr lang="en-GB" smtClean="0"/>
              <a:t>On sait qu’on est dans sequence quand on a vu “SQ   “</a:t>
            </a:r>
          </a:p>
          <a:p>
            <a:r>
              <a:rPr lang="en-GB" smtClean="0"/>
              <a:t>Et qu’on n’a pas encore vu // </a:t>
            </a:r>
          </a:p>
        </p:txBody>
      </p:sp>
    </p:spTree>
    <p:extLst>
      <p:ext uri="{BB962C8B-B14F-4D97-AF65-F5344CB8AC3E}">
        <p14:creationId xmlns:p14="http://schemas.microsoft.com/office/powerpoint/2010/main" val="426319581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On va maintenant</a:t>
            </a:r>
            <a:r>
              <a:rPr lang="fr-FR" baseline="0" dirty="0" smtClean="0"/>
              <a:t> écrire un programme qui lit un fichier contenant un carnet d’adresse…</a:t>
            </a:r>
          </a:p>
          <a:p>
            <a:r>
              <a:rPr lang="fr-FR" dirty="0" smtClean="0"/>
              <a:t>Le plus important est de</a:t>
            </a:r>
            <a:r>
              <a:rPr lang="fr-FR" baseline="0" dirty="0" smtClean="0"/>
              <a:t> voir comment on traite les lignes vides, les doubles blancs, etc. </a:t>
            </a:r>
          </a:p>
          <a:p>
            <a:r>
              <a:rPr lang="fr-FR" dirty="0" smtClean="0"/>
              <a:t>On supposera quand même</a:t>
            </a:r>
            <a:r>
              <a:rPr lang="fr-FR" baseline="0" dirty="0" smtClean="0"/>
              <a:t> qu’il respecte les règles </a:t>
            </a:r>
            <a:r>
              <a:rPr lang="fr-FR" baseline="0" dirty="0" err="1" smtClean="0"/>
              <a:t>ci-dessu</a:t>
            </a:r>
            <a:r>
              <a:rPr lang="fr-FR" baseline="0" dirty="0" smtClean="0"/>
              <a:t> sino on ne pourrait rien faire …</a:t>
            </a:r>
            <a:endParaRPr lang="fr-FR" dirty="0"/>
          </a:p>
        </p:txBody>
      </p:sp>
      <p:sp>
        <p:nvSpPr>
          <p:cNvPr id="4" name="Espace réservé du numéro de diapositive 3"/>
          <p:cNvSpPr>
            <a:spLocks noGrp="1"/>
          </p:cNvSpPr>
          <p:nvPr>
            <p:ph type="sldNum" sz="quarter" idx="10"/>
          </p:nvPr>
        </p:nvSpPr>
        <p:spPr/>
        <p:txBody>
          <a:bodyPr/>
          <a:lstStyle/>
          <a:p>
            <a:pPr>
              <a:defRPr/>
            </a:pPr>
            <a:fld id="{8663C31E-1B70-4665-A071-1060E6613664}" type="slidenum">
              <a:rPr lang="en-GB" smtClean="0"/>
              <a:pPr>
                <a:defRPr/>
              </a:pPr>
              <a:t>88</a:t>
            </a:fld>
            <a:endParaRPr lang="en-GB"/>
          </a:p>
        </p:txBody>
      </p:sp>
    </p:spTree>
    <p:extLst>
      <p:ext uri="{BB962C8B-B14F-4D97-AF65-F5344CB8AC3E}">
        <p14:creationId xmlns:p14="http://schemas.microsoft.com/office/powerpoint/2010/main" val="369056594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Là on voit qu’il y a erreur car il y a des lignes vides ou avec que des blancs</a:t>
            </a:r>
            <a:endParaRPr lang="fr-FR" dirty="0"/>
          </a:p>
        </p:txBody>
      </p:sp>
      <p:sp>
        <p:nvSpPr>
          <p:cNvPr id="4" name="Espace réservé du numéro de diapositive 3"/>
          <p:cNvSpPr>
            <a:spLocks noGrp="1"/>
          </p:cNvSpPr>
          <p:nvPr>
            <p:ph type="sldNum" sz="quarter" idx="10"/>
          </p:nvPr>
        </p:nvSpPr>
        <p:spPr/>
        <p:txBody>
          <a:bodyPr/>
          <a:lstStyle/>
          <a:p>
            <a:pPr>
              <a:defRPr/>
            </a:pPr>
            <a:fld id="{8663C31E-1B70-4665-A071-1060E6613664}" type="slidenum">
              <a:rPr lang="en-GB" smtClean="0"/>
              <a:pPr>
                <a:defRPr/>
              </a:pPr>
              <a:t>89</a:t>
            </a:fld>
            <a:endParaRPr lang="en-GB"/>
          </a:p>
        </p:txBody>
      </p:sp>
    </p:spTree>
    <p:extLst>
      <p:ext uri="{BB962C8B-B14F-4D97-AF65-F5344CB8AC3E}">
        <p14:creationId xmlns:p14="http://schemas.microsoft.com/office/powerpoint/2010/main" val="173948326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p:spPr>
        <p:txBody>
          <a:bodyPr/>
          <a:lstStyle/>
          <a:p>
            <a:r>
              <a:rPr lang="en-GB" smtClean="0"/>
              <a:t>La variable DejaVu peut s’appeler autrement mais c’est tellement parlant…</a:t>
            </a:r>
          </a:p>
        </p:txBody>
      </p:sp>
    </p:spTree>
    <p:extLst>
      <p:ext uri="{BB962C8B-B14F-4D97-AF65-F5344CB8AC3E}">
        <p14:creationId xmlns:p14="http://schemas.microsoft.com/office/powerpoint/2010/main" val="229716626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p:spPr>
        <p:txBody>
          <a:bodyPr/>
          <a:lstStyle/>
          <a:p>
            <a:r>
              <a:rPr lang="en-GB" dirty="0" smtClean="0"/>
              <a:t>Pas de tableau. On </a:t>
            </a:r>
            <a:r>
              <a:rPr lang="en-GB" dirty="0" err="1" smtClean="0"/>
              <a:t>est</a:t>
            </a:r>
            <a:r>
              <a:rPr lang="en-GB" dirty="0" smtClean="0"/>
              <a:t> </a:t>
            </a:r>
            <a:r>
              <a:rPr lang="en-GB" dirty="0" err="1" smtClean="0"/>
              <a:t>obligé</a:t>
            </a:r>
            <a:r>
              <a:rPr lang="en-GB" dirty="0" smtClean="0"/>
              <a:t> de </a:t>
            </a:r>
            <a:r>
              <a:rPr lang="en-GB" dirty="0" err="1" smtClean="0"/>
              <a:t>nommer</a:t>
            </a:r>
            <a:r>
              <a:rPr lang="en-GB" dirty="0" smtClean="0"/>
              <a:t> tout. </a:t>
            </a:r>
          </a:p>
          <a:p>
            <a:r>
              <a:rPr lang="en-GB" dirty="0" err="1" smtClean="0"/>
              <a:t>Ici</a:t>
            </a:r>
            <a:r>
              <a:rPr lang="en-GB" dirty="0" smtClean="0"/>
              <a:t> </a:t>
            </a:r>
            <a:r>
              <a:rPr lang="en-GB" dirty="0" err="1" smtClean="0"/>
              <a:t>c’est</a:t>
            </a:r>
            <a:r>
              <a:rPr lang="en-GB" dirty="0" smtClean="0"/>
              <a:t> possible et pas trop long car </a:t>
            </a:r>
            <a:r>
              <a:rPr lang="en-GB" dirty="0" err="1" smtClean="0"/>
              <a:t>il</a:t>
            </a:r>
            <a:r>
              <a:rPr lang="en-GB" dirty="0" smtClean="0"/>
              <a:t> </a:t>
            </a:r>
            <a:r>
              <a:rPr lang="en-GB" dirty="0" err="1" smtClean="0"/>
              <a:t>n’y</a:t>
            </a:r>
            <a:r>
              <a:rPr lang="en-GB" dirty="0" smtClean="0"/>
              <a:t> a </a:t>
            </a:r>
            <a:r>
              <a:rPr lang="en-GB" dirty="0" err="1" smtClean="0"/>
              <a:t>que</a:t>
            </a:r>
            <a:r>
              <a:rPr lang="en-GB" dirty="0" smtClean="0"/>
              <a:t>  A,</a:t>
            </a:r>
            <a:r>
              <a:rPr lang="en-GB" baseline="0" dirty="0" smtClean="0"/>
              <a:t> T, G et C</a:t>
            </a:r>
          </a:p>
          <a:p>
            <a:r>
              <a:rPr lang="en-GB" baseline="0" dirty="0" err="1" smtClean="0"/>
              <a:t>Si</a:t>
            </a:r>
            <a:r>
              <a:rPr lang="en-GB" baseline="0" dirty="0" smtClean="0"/>
              <a:t> on </a:t>
            </a:r>
            <a:r>
              <a:rPr lang="en-GB" baseline="0" dirty="0" err="1" smtClean="0"/>
              <a:t>voulait</a:t>
            </a:r>
            <a:r>
              <a:rPr lang="en-GB" baseline="0" dirty="0" smtClean="0"/>
              <a:t> faire la </a:t>
            </a:r>
            <a:r>
              <a:rPr lang="en-GB" baseline="0" dirty="0" err="1" smtClean="0"/>
              <a:t>même</a:t>
            </a:r>
            <a:r>
              <a:rPr lang="en-GB" baseline="0" dirty="0" smtClean="0"/>
              <a:t> chose pour les </a:t>
            </a:r>
            <a:r>
              <a:rPr lang="en-GB" baseline="0" dirty="0" err="1" smtClean="0"/>
              <a:t>acides</a:t>
            </a:r>
            <a:r>
              <a:rPr lang="en-GB" baseline="0" dirty="0" smtClean="0"/>
              <a:t> </a:t>
            </a:r>
            <a:r>
              <a:rPr lang="en-GB" baseline="0" dirty="0" err="1" smtClean="0"/>
              <a:t>aminés</a:t>
            </a:r>
            <a:r>
              <a:rPr lang="en-GB" baseline="0" dirty="0" smtClean="0"/>
              <a:t> </a:t>
            </a:r>
            <a:r>
              <a:rPr lang="en-GB" baseline="0" dirty="0" err="1" smtClean="0"/>
              <a:t>il</a:t>
            </a:r>
            <a:r>
              <a:rPr lang="en-GB" baseline="0" dirty="0" smtClean="0"/>
              <a:t> </a:t>
            </a:r>
            <a:r>
              <a:rPr lang="en-GB" baseline="0" dirty="0" err="1" smtClean="0"/>
              <a:t>faudrait</a:t>
            </a:r>
            <a:r>
              <a:rPr lang="en-GB" baseline="0" dirty="0" smtClean="0"/>
              <a:t> les </a:t>
            </a:r>
            <a:r>
              <a:rPr lang="en-GB" baseline="0" dirty="0" err="1" smtClean="0"/>
              <a:t>nommer</a:t>
            </a:r>
            <a:r>
              <a:rPr lang="en-GB" baseline="0" dirty="0" smtClean="0"/>
              <a:t> </a:t>
            </a:r>
            <a:r>
              <a:rPr lang="en-GB" baseline="0" dirty="0" err="1" smtClean="0"/>
              <a:t>tous</a:t>
            </a:r>
            <a:r>
              <a:rPr lang="en-GB" baseline="0" dirty="0" smtClean="0"/>
              <a:t>.</a:t>
            </a:r>
            <a:br>
              <a:rPr lang="en-GB" baseline="0" dirty="0" smtClean="0"/>
            </a:br>
            <a:r>
              <a:rPr lang="en-GB" baseline="0" dirty="0" err="1" smtClean="0"/>
              <a:t>Donc</a:t>
            </a:r>
            <a:r>
              <a:rPr lang="en-GB" baseline="0" dirty="0" smtClean="0"/>
              <a:t> pour </a:t>
            </a:r>
            <a:r>
              <a:rPr lang="en-GB" baseline="0" dirty="0" err="1" smtClean="0"/>
              <a:t>eux</a:t>
            </a:r>
            <a:r>
              <a:rPr lang="en-GB" baseline="0" dirty="0" smtClean="0"/>
              <a:t> on </a:t>
            </a:r>
            <a:r>
              <a:rPr lang="en-GB" baseline="0" dirty="0" err="1" smtClean="0"/>
              <a:t>utilisera</a:t>
            </a:r>
            <a:r>
              <a:rPr lang="en-GB" baseline="0" dirty="0" smtClean="0"/>
              <a:t> un </a:t>
            </a:r>
            <a:r>
              <a:rPr lang="en-GB" baseline="0" dirty="0" err="1" smtClean="0"/>
              <a:t>tablea</a:t>
            </a:r>
            <a:r>
              <a:rPr lang="en-GB" baseline="0" dirty="0" smtClean="0"/>
              <a:t> (</a:t>
            </a:r>
            <a:r>
              <a:rPr lang="en-GB" baseline="0" dirty="0" err="1" smtClean="0"/>
              <a:t>voir</a:t>
            </a:r>
            <a:r>
              <a:rPr lang="en-GB" baseline="0" dirty="0" smtClean="0"/>
              <a:t> </a:t>
            </a:r>
            <a:r>
              <a:rPr lang="en-GB" baseline="0" dirty="0" err="1" smtClean="0"/>
              <a:t>diapo</a:t>
            </a:r>
            <a:r>
              <a:rPr lang="en-GB" baseline="0" dirty="0" smtClean="0"/>
              <a:t> </a:t>
            </a:r>
            <a:r>
              <a:rPr lang="en-GB" baseline="0" dirty="0" err="1" smtClean="0"/>
              <a:t>suivante</a:t>
            </a:r>
            <a:r>
              <a:rPr lang="en-GB" baseline="0" dirty="0" smtClean="0"/>
              <a:t>)</a:t>
            </a:r>
            <a:endParaRPr lang="en-GB" dirty="0" smtClean="0"/>
          </a:p>
        </p:txBody>
      </p:sp>
    </p:spTree>
    <p:extLst>
      <p:ext uri="{BB962C8B-B14F-4D97-AF65-F5344CB8AC3E}">
        <p14:creationId xmlns:p14="http://schemas.microsoft.com/office/powerpoint/2010/main" val="70653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2DD5A95A-7307-4F91-992D-5948852BAAF9}" type="slidenum">
              <a:rPr lang="en-GB" smtClean="0"/>
              <a:pPr/>
              <a:t>10</a:t>
            </a:fld>
            <a:endParaRPr lang="en-GB"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r>
              <a:rPr lang="en-GB" smtClean="0"/>
              <a:t>Une fois connecté sur une machine en mode console, on peut entrer des commandes. </a:t>
            </a:r>
          </a:p>
          <a:p>
            <a:pPr eaLnBrk="1" hangingPunct="1"/>
            <a:r>
              <a:rPr lang="en-GB" smtClean="0"/>
              <a:t>Je donne ici quelques exemples de commmandes en tcsh</a:t>
            </a:r>
          </a:p>
          <a:p>
            <a:pPr eaLnBrk="1" hangingPunct="1"/>
            <a:endParaRPr lang="en-GB" smtClean="0"/>
          </a:p>
          <a:p>
            <a:pPr eaLnBrk="1" hangingPunct="1"/>
            <a:r>
              <a:rPr lang="en-GB" smtClean="0"/>
              <a:t>Une ligne de commande est commande suivie de 0 ou plusieurs arguments (séparés par un blanc) </a:t>
            </a:r>
          </a:p>
        </p:txBody>
      </p:sp>
    </p:spTree>
    <p:extLst>
      <p:ext uri="{BB962C8B-B14F-4D97-AF65-F5344CB8AC3E}">
        <p14:creationId xmlns:p14="http://schemas.microsoft.com/office/powerpoint/2010/main" val="203543254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p:spPr>
        <p:txBody>
          <a:bodyPr/>
          <a:lstStyle/>
          <a:p>
            <a:r>
              <a:rPr lang="en-GB" smtClean="0"/>
              <a:t>Avec les tableaux c’est plus général et plus joli !</a:t>
            </a:r>
          </a:p>
        </p:txBody>
      </p:sp>
    </p:spTree>
    <p:extLst>
      <p:ext uri="{BB962C8B-B14F-4D97-AF65-F5344CB8AC3E}">
        <p14:creationId xmlns:p14="http://schemas.microsoft.com/office/powerpoint/2010/main" val="105296454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r>
              <a:rPr lang="en-GB" dirty="0" err="1" smtClean="0"/>
              <a:t>Ceci</a:t>
            </a:r>
            <a:r>
              <a:rPr lang="en-GB" dirty="0" smtClean="0"/>
              <a:t> </a:t>
            </a:r>
            <a:r>
              <a:rPr lang="en-GB" dirty="0" err="1" smtClean="0"/>
              <a:t>est</a:t>
            </a:r>
            <a:r>
              <a:rPr lang="en-GB" dirty="0" smtClean="0"/>
              <a:t> la page </a:t>
            </a:r>
            <a:r>
              <a:rPr lang="en-GB" dirty="0" err="1" smtClean="0"/>
              <a:t>d’accueil</a:t>
            </a:r>
            <a:r>
              <a:rPr lang="en-GB" dirty="0" smtClean="0"/>
              <a:t> de </a:t>
            </a:r>
            <a:r>
              <a:rPr lang="en-GB" dirty="0" err="1" smtClean="0"/>
              <a:t>mon</a:t>
            </a:r>
            <a:r>
              <a:rPr lang="en-GB" dirty="0" smtClean="0"/>
              <a:t> site web. </a:t>
            </a:r>
          </a:p>
          <a:p>
            <a:r>
              <a:rPr lang="en-GB" dirty="0" err="1" smtClean="0"/>
              <a:t>Notez</a:t>
            </a:r>
            <a:r>
              <a:rPr lang="en-GB" dirty="0" smtClean="0"/>
              <a:t> le lien </a:t>
            </a:r>
            <a:r>
              <a:rPr lang="en-GB" dirty="0" err="1" smtClean="0"/>
              <a:t>vers</a:t>
            </a:r>
            <a:r>
              <a:rPr lang="en-GB" dirty="0" smtClean="0"/>
              <a:t> </a:t>
            </a:r>
            <a:r>
              <a:rPr lang="en-GB" dirty="0" err="1" smtClean="0"/>
              <a:t>PublicDirectory</a:t>
            </a:r>
            <a:r>
              <a:rPr lang="en-GB" dirty="0" smtClean="0"/>
              <a:t> </a:t>
            </a:r>
          </a:p>
        </p:txBody>
      </p:sp>
    </p:spTree>
    <p:extLst>
      <p:ext uri="{BB962C8B-B14F-4D97-AF65-F5344CB8AC3E}">
        <p14:creationId xmlns:p14="http://schemas.microsoft.com/office/powerpoint/2010/main" val="4182473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D02C9BC0-A967-4CF1-BF1C-DDE8FE865EC2}" type="slidenum">
              <a:rPr lang="en-GB" smtClean="0"/>
              <a:pPr/>
              <a:t>11</a:t>
            </a:fld>
            <a:endParaRPr lang="en-GB"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r>
              <a:rPr lang="en-GB" smtClean="0"/>
              <a:t>On indique à l’ordinateur ce qu’il doit faire par l’intermédiare d’une commande </a:t>
            </a:r>
          </a:p>
          <a:p>
            <a:pPr eaLnBrk="1" hangingPunct="1"/>
            <a:r>
              <a:rPr lang="en-GB" smtClean="0"/>
              <a:t>pwd (Print Working Directory) affiche le nom du répertoire dans lequel vous vous trouvez.</a:t>
            </a:r>
          </a:p>
          <a:p>
            <a:pPr eaLnBrk="1" hangingPunct="1"/>
            <a:r>
              <a:rPr lang="en-GB" smtClean="0"/>
              <a:t>A1.tcl est un programme que j’ai écrit et c’est devenu une nouvelle commande, qui pourrait aussi avoir des arguments</a:t>
            </a:r>
          </a:p>
        </p:txBody>
      </p:sp>
    </p:spTree>
    <p:extLst>
      <p:ext uri="{BB962C8B-B14F-4D97-AF65-F5344CB8AC3E}">
        <p14:creationId xmlns:p14="http://schemas.microsoft.com/office/powerpoint/2010/main" val="254942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3222625" y="304800"/>
            <a:ext cx="11909425"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ffectLst/>
          </p:spPr>
          <p:txBody>
            <a:bodyPr/>
            <a:lstStyle/>
            <a:p>
              <a:pPr>
                <a:defRPr/>
              </a:pPr>
              <a:endParaRPr lang="fr-FR"/>
            </a:p>
          </p:txBody>
        </p:sp>
        <p:sp>
          <p:nvSpPr>
            <p:cNvPr id="6"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4083" y="2368"/>
                </a:cxn>
                <a:cxn ang="0">
                  <a:pos x="64000" y="32000"/>
                </a:cxn>
                <a:cxn ang="0">
                  <a:pos x="44083" y="61631"/>
                </a:cxn>
                <a:cxn ang="0">
                  <a:pos x="44083" y="61631"/>
                </a:cxn>
                <a:cxn ang="0">
                  <a:pos x="44082" y="61631"/>
                </a:cxn>
                <a:cxn ang="0">
                  <a:pos x="44083" y="61632"/>
                </a:cxn>
                <a:cxn ang="0">
                  <a:pos x="44083" y="2368"/>
                </a:cxn>
                <a:cxn ang="0">
                  <a:pos x="44082" y="2368"/>
                </a:cxn>
                <a:cxn ang="0">
                  <a:pos x="44083" y="2368"/>
                </a:cxn>
              </a:cxnLst>
              <a:rect l="T13" t="T15" r="T17" b="T19"/>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w="9525">
              <a:noFill/>
              <a:miter lim="800000"/>
              <a:headEnd/>
              <a:tailEnd/>
            </a:ln>
          </p:spPr>
          <p:txBody>
            <a:bodyPr/>
            <a:lstStyle/>
            <a:p>
              <a:pPr>
                <a:defRPr/>
              </a:pPr>
              <a:endParaRPr lang="fr-FR" sz="2400">
                <a:latin typeface="Times New Roman" pitchFamily="18" charset="0"/>
              </a:endParaRPr>
            </a:p>
          </p:txBody>
        </p:sp>
        <p:sp>
          <p:nvSpPr>
            <p:cNvPr id="7"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994" y="6246"/>
                </a:cxn>
                <a:cxn ang="0">
                  <a:pos x="64000" y="32000"/>
                </a:cxn>
                <a:cxn ang="0">
                  <a:pos x="50994" y="57753"/>
                </a:cxn>
                <a:cxn ang="0">
                  <a:pos x="50994" y="57753"/>
                </a:cxn>
                <a:cxn ang="0">
                  <a:pos x="50993" y="57753"/>
                </a:cxn>
                <a:cxn ang="0">
                  <a:pos x="50994" y="57754"/>
                </a:cxn>
                <a:cxn ang="0">
                  <a:pos x="50994" y="6246"/>
                </a:cxn>
                <a:cxn ang="0">
                  <a:pos x="50993" y="6246"/>
                </a:cxn>
                <a:cxn ang="0">
                  <a:pos x="50994" y="6246"/>
                </a:cxn>
              </a:cxnLst>
              <a:rect l="T13" t="T15" r="T17" b="T19"/>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w="9525">
              <a:noFill/>
              <a:miter lim="800000"/>
              <a:headEnd/>
              <a:tailEnd/>
            </a:ln>
          </p:spPr>
          <p:txBody>
            <a:bodyPr/>
            <a:lstStyle/>
            <a:p>
              <a:pPr>
                <a:defRPr/>
              </a:pPr>
              <a:endParaRPr lang="fr-FR">
                <a:latin typeface="Arial" charset="0"/>
              </a:endParaRPr>
            </a:p>
          </p:txBody>
        </p:sp>
      </p:grpSp>
      <p:sp>
        <p:nvSpPr>
          <p:cNvPr id="22534" name="Rectangle 6"/>
          <p:cNvSpPr>
            <a:spLocks noGrp="1" noChangeArrowheads="1"/>
          </p:cNvSpPr>
          <p:nvPr>
            <p:ph type="ctrTitle"/>
          </p:nvPr>
        </p:nvSpPr>
        <p:spPr>
          <a:xfrm>
            <a:off x="1443038" y="985838"/>
            <a:ext cx="7239000" cy="1444625"/>
          </a:xfrm>
        </p:spPr>
        <p:txBody>
          <a:bodyPr/>
          <a:lstStyle>
            <a:lvl1pPr>
              <a:defRPr sz="4000"/>
            </a:lvl1pPr>
          </a:lstStyle>
          <a:p>
            <a:r>
              <a:rPr lang="en-GB"/>
              <a:t>Cliquez pour modifier le style du titre</a:t>
            </a:r>
          </a:p>
        </p:txBody>
      </p:sp>
      <p:sp>
        <p:nvSpPr>
          <p:cNvPr id="22535"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en-GB"/>
              <a:t>Cliquez pour modifier le style des sous-titres du masque</a:t>
            </a:r>
          </a:p>
        </p:txBody>
      </p:sp>
      <p:sp>
        <p:nvSpPr>
          <p:cNvPr id="8" name="Rectangle 8"/>
          <p:cNvSpPr>
            <a:spLocks noGrp="1" noChangeArrowheads="1"/>
          </p:cNvSpPr>
          <p:nvPr>
            <p:ph type="dt" sz="half" idx="10"/>
          </p:nvPr>
        </p:nvSpPr>
        <p:spPr/>
        <p:txBody>
          <a:bodyPr/>
          <a:lstStyle>
            <a:lvl1pPr>
              <a:defRPr/>
            </a:lvl1pPr>
          </a:lstStyle>
          <a:p>
            <a:pPr>
              <a:defRPr/>
            </a:pPr>
            <a:endParaRPr lang="en-GB"/>
          </a:p>
        </p:txBody>
      </p:sp>
      <p:sp>
        <p:nvSpPr>
          <p:cNvPr id="9" name="Rectangle 9"/>
          <p:cNvSpPr>
            <a:spLocks noGrp="1" noChangeArrowheads="1"/>
          </p:cNvSpPr>
          <p:nvPr>
            <p:ph type="ftr" sz="quarter" idx="11"/>
          </p:nvPr>
        </p:nvSpPr>
        <p:spPr/>
        <p:txBody>
          <a:bodyPr/>
          <a:lstStyle>
            <a:lvl1pPr>
              <a:defRPr/>
            </a:lvl1pPr>
          </a:lstStyle>
          <a:p>
            <a:pPr>
              <a:defRPr/>
            </a:pPr>
            <a:endParaRPr lang="en-GB"/>
          </a:p>
        </p:txBody>
      </p:sp>
      <p:sp>
        <p:nvSpPr>
          <p:cNvPr id="10" name="Rectangle 10"/>
          <p:cNvSpPr>
            <a:spLocks noGrp="1" noChangeArrowheads="1"/>
          </p:cNvSpPr>
          <p:nvPr>
            <p:ph type="sldNum" sz="quarter" idx="12"/>
          </p:nvPr>
        </p:nvSpPr>
        <p:spPr/>
        <p:txBody>
          <a:bodyPr/>
          <a:lstStyle>
            <a:lvl1pPr>
              <a:defRPr/>
            </a:lvl1pPr>
          </a:lstStyle>
          <a:p>
            <a:pPr>
              <a:defRPr/>
            </a:pPr>
            <a:fld id="{0E769A01-1DC7-4D1B-9A2F-34E721AAB80B}" type="slidenum">
              <a:rPr lang="en-GB"/>
              <a:pPr>
                <a:defRPr/>
              </a:pPr>
              <a:t>‹N°›</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8"/>
          <p:cNvSpPr>
            <a:spLocks noGrp="1" noChangeArrowheads="1"/>
          </p:cNvSpPr>
          <p:nvPr>
            <p:ph type="dt" sz="half" idx="10"/>
          </p:nvPr>
        </p:nvSpPr>
        <p:spPr>
          <a:ln/>
        </p:spPr>
        <p:txBody>
          <a:bodyPr/>
          <a:lstStyle>
            <a:lvl1pPr>
              <a:defRPr/>
            </a:lvl1pPr>
          </a:lstStyle>
          <a:p>
            <a:pPr>
              <a:defRPr/>
            </a:pPr>
            <a:endParaRPr lang="en-GB"/>
          </a:p>
        </p:txBody>
      </p:sp>
      <p:sp>
        <p:nvSpPr>
          <p:cNvPr id="5" name="Rectangle 9"/>
          <p:cNvSpPr>
            <a:spLocks noGrp="1" noChangeArrowheads="1"/>
          </p:cNvSpPr>
          <p:nvPr>
            <p:ph type="ftr" sz="quarter" idx="11"/>
          </p:nvPr>
        </p:nvSpPr>
        <p:spPr>
          <a:ln/>
        </p:spPr>
        <p:txBody>
          <a:bodyPr/>
          <a:lstStyle>
            <a:lvl1pPr>
              <a:defRPr/>
            </a:lvl1pPr>
          </a:lstStyle>
          <a:p>
            <a:pPr>
              <a:defRPr/>
            </a:pPr>
            <a:endParaRPr lang="en-GB"/>
          </a:p>
        </p:txBody>
      </p:sp>
      <p:sp>
        <p:nvSpPr>
          <p:cNvPr id="6" name="Rectangle 10"/>
          <p:cNvSpPr>
            <a:spLocks noGrp="1" noChangeArrowheads="1"/>
          </p:cNvSpPr>
          <p:nvPr>
            <p:ph type="sldNum" sz="quarter" idx="12"/>
          </p:nvPr>
        </p:nvSpPr>
        <p:spPr>
          <a:ln/>
        </p:spPr>
        <p:txBody>
          <a:bodyPr/>
          <a:lstStyle>
            <a:lvl1pPr>
              <a:defRPr/>
            </a:lvl1pPr>
          </a:lstStyle>
          <a:p>
            <a:pPr>
              <a:defRPr/>
            </a:pPr>
            <a:fld id="{AC7FCB3B-046E-46F5-892E-ADDFF2500A75}" type="slidenum">
              <a:rPr lang="en-GB"/>
              <a:pPr>
                <a:defRPr/>
              </a:pPr>
              <a:t>‹N°›</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6413" y="301625"/>
            <a:ext cx="1827212" cy="5640388"/>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1370013" y="301625"/>
            <a:ext cx="5334000" cy="564038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8"/>
          <p:cNvSpPr>
            <a:spLocks noGrp="1" noChangeArrowheads="1"/>
          </p:cNvSpPr>
          <p:nvPr>
            <p:ph type="dt" sz="half" idx="10"/>
          </p:nvPr>
        </p:nvSpPr>
        <p:spPr>
          <a:ln/>
        </p:spPr>
        <p:txBody>
          <a:bodyPr/>
          <a:lstStyle>
            <a:lvl1pPr>
              <a:defRPr/>
            </a:lvl1pPr>
          </a:lstStyle>
          <a:p>
            <a:pPr>
              <a:defRPr/>
            </a:pPr>
            <a:endParaRPr lang="en-GB"/>
          </a:p>
        </p:txBody>
      </p:sp>
      <p:sp>
        <p:nvSpPr>
          <p:cNvPr id="5" name="Rectangle 9"/>
          <p:cNvSpPr>
            <a:spLocks noGrp="1" noChangeArrowheads="1"/>
          </p:cNvSpPr>
          <p:nvPr>
            <p:ph type="ftr" sz="quarter" idx="11"/>
          </p:nvPr>
        </p:nvSpPr>
        <p:spPr>
          <a:ln/>
        </p:spPr>
        <p:txBody>
          <a:bodyPr/>
          <a:lstStyle>
            <a:lvl1pPr>
              <a:defRPr/>
            </a:lvl1pPr>
          </a:lstStyle>
          <a:p>
            <a:pPr>
              <a:defRPr/>
            </a:pPr>
            <a:endParaRPr lang="en-GB"/>
          </a:p>
        </p:txBody>
      </p:sp>
      <p:sp>
        <p:nvSpPr>
          <p:cNvPr id="6" name="Rectangle 10"/>
          <p:cNvSpPr>
            <a:spLocks noGrp="1" noChangeArrowheads="1"/>
          </p:cNvSpPr>
          <p:nvPr>
            <p:ph type="sldNum" sz="quarter" idx="12"/>
          </p:nvPr>
        </p:nvSpPr>
        <p:spPr>
          <a:ln/>
        </p:spPr>
        <p:txBody>
          <a:bodyPr/>
          <a:lstStyle>
            <a:lvl1pPr>
              <a:defRPr/>
            </a:lvl1pPr>
          </a:lstStyle>
          <a:p>
            <a:pPr>
              <a:defRPr/>
            </a:pPr>
            <a:fld id="{04CD4D41-3CDD-4189-A193-CC8DF990D01F}" type="slidenum">
              <a:rPr lang="en-GB"/>
              <a:pPr>
                <a:defRPr/>
              </a:pPr>
              <a:t>‹N°›</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8"/>
          <p:cNvSpPr>
            <a:spLocks noGrp="1" noChangeArrowheads="1"/>
          </p:cNvSpPr>
          <p:nvPr>
            <p:ph type="dt" sz="half" idx="10"/>
          </p:nvPr>
        </p:nvSpPr>
        <p:spPr>
          <a:ln/>
        </p:spPr>
        <p:txBody>
          <a:bodyPr/>
          <a:lstStyle>
            <a:lvl1pPr>
              <a:defRPr/>
            </a:lvl1pPr>
          </a:lstStyle>
          <a:p>
            <a:pPr>
              <a:defRPr/>
            </a:pPr>
            <a:endParaRPr lang="en-GB"/>
          </a:p>
        </p:txBody>
      </p:sp>
      <p:sp>
        <p:nvSpPr>
          <p:cNvPr id="5" name="Rectangle 9"/>
          <p:cNvSpPr>
            <a:spLocks noGrp="1" noChangeArrowheads="1"/>
          </p:cNvSpPr>
          <p:nvPr>
            <p:ph type="ftr" sz="quarter" idx="11"/>
          </p:nvPr>
        </p:nvSpPr>
        <p:spPr>
          <a:ln/>
        </p:spPr>
        <p:txBody>
          <a:bodyPr/>
          <a:lstStyle>
            <a:lvl1pPr>
              <a:defRPr/>
            </a:lvl1pPr>
          </a:lstStyle>
          <a:p>
            <a:pPr>
              <a:defRPr/>
            </a:pPr>
            <a:endParaRPr lang="en-GB"/>
          </a:p>
        </p:txBody>
      </p:sp>
      <p:sp>
        <p:nvSpPr>
          <p:cNvPr id="6" name="Rectangle 10"/>
          <p:cNvSpPr>
            <a:spLocks noGrp="1" noChangeArrowheads="1"/>
          </p:cNvSpPr>
          <p:nvPr>
            <p:ph type="sldNum" sz="quarter" idx="12"/>
          </p:nvPr>
        </p:nvSpPr>
        <p:spPr>
          <a:ln/>
        </p:spPr>
        <p:txBody>
          <a:bodyPr/>
          <a:lstStyle>
            <a:lvl1pPr>
              <a:defRPr/>
            </a:lvl1pPr>
          </a:lstStyle>
          <a:p>
            <a:pPr>
              <a:defRPr/>
            </a:pPr>
            <a:fld id="{F1AF34CE-A0AE-453C-B0A8-335DC8E2C23C}" type="slidenum">
              <a:rPr lang="en-GB"/>
              <a:pPr>
                <a:defRPr/>
              </a:pPr>
              <a:t>‹N°›</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8"/>
          <p:cNvSpPr>
            <a:spLocks noGrp="1" noChangeArrowheads="1"/>
          </p:cNvSpPr>
          <p:nvPr>
            <p:ph type="dt" sz="half" idx="10"/>
          </p:nvPr>
        </p:nvSpPr>
        <p:spPr>
          <a:ln/>
        </p:spPr>
        <p:txBody>
          <a:bodyPr/>
          <a:lstStyle>
            <a:lvl1pPr>
              <a:defRPr/>
            </a:lvl1pPr>
          </a:lstStyle>
          <a:p>
            <a:pPr>
              <a:defRPr/>
            </a:pPr>
            <a:endParaRPr lang="en-GB"/>
          </a:p>
        </p:txBody>
      </p:sp>
      <p:sp>
        <p:nvSpPr>
          <p:cNvPr id="5" name="Rectangle 9"/>
          <p:cNvSpPr>
            <a:spLocks noGrp="1" noChangeArrowheads="1"/>
          </p:cNvSpPr>
          <p:nvPr>
            <p:ph type="ftr" sz="quarter" idx="11"/>
          </p:nvPr>
        </p:nvSpPr>
        <p:spPr>
          <a:ln/>
        </p:spPr>
        <p:txBody>
          <a:bodyPr/>
          <a:lstStyle>
            <a:lvl1pPr>
              <a:defRPr/>
            </a:lvl1pPr>
          </a:lstStyle>
          <a:p>
            <a:pPr>
              <a:defRPr/>
            </a:pPr>
            <a:endParaRPr lang="en-GB"/>
          </a:p>
        </p:txBody>
      </p:sp>
      <p:sp>
        <p:nvSpPr>
          <p:cNvPr id="6" name="Rectangle 10"/>
          <p:cNvSpPr>
            <a:spLocks noGrp="1" noChangeArrowheads="1"/>
          </p:cNvSpPr>
          <p:nvPr>
            <p:ph type="sldNum" sz="quarter" idx="12"/>
          </p:nvPr>
        </p:nvSpPr>
        <p:spPr>
          <a:ln/>
        </p:spPr>
        <p:txBody>
          <a:bodyPr/>
          <a:lstStyle>
            <a:lvl1pPr>
              <a:defRPr/>
            </a:lvl1pPr>
          </a:lstStyle>
          <a:p>
            <a:pPr>
              <a:defRPr/>
            </a:pPr>
            <a:fld id="{CBA8F412-40AB-4972-A71F-34F082CA9A9B}" type="slidenum">
              <a:rPr lang="en-GB"/>
              <a:pPr>
                <a:defRPr/>
              </a:pPr>
              <a:t>‹N°›</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8"/>
          <p:cNvSpPr>
            <a:spLocks noGrp="1" noChangeArrowheads="1"/>
          </p:cNvSpPr>
          <p:nvPr>
            <p:ph type="dt" sz="half" idx="10"/>
          </p:nvPr>
        </p:nvSpPr>
        <p:spPr>
          <a:ln/>
        </p:spPr>
        <p:txBody>
          <a:bodyPr/>
          <a:lstStyle>
            <a:lvl1pPr>
              <a:defRPr/>
            </a:lvl1pPr>
          </a:lstStyle>
          <a:p>
            <a:pPr>
              <a:defRPr/>
            </a:pPr>
            <a:endParaRPr lang="en-GB"/>
          </a:p>
        </p:txBody>
      </p:sp>
      <p:sp>
        <p:nvSpPr>
          <p:cNvPr id="6" name="Rectangle 9"/>
          <p:cNvSpPr>
            <a:spLocks noGrp="1" noChangeArrowheads="1"/>
          </p:cNvSpPr>
          <p:nvPr>
            <p:ph type="ftr" sz="quarter" idx="11"/>
          </p:nvPr>
        </p:nvSpPr>
        <p:spPr>
          <a:ln/>
        </p:spPr>
        <p:txBody>
          <a:bodyPr/>
          <a:lstStyle>
            <a:lvl1pPr>
              <a:defRPr/>
            </a:lvl1pPr>
          </a:lstStyle>
          <a:p>
            <a:pPr>
              <a:defRPr/>
            </a:pPr>
            <a:endParaRPr lang="en-GB"/>
          </a:p>
        </p:txBody>
      </p:sp>
      <p:sp>
        <p:nvSpPr>
          <p:cNvPr id="7" name="Rectangle 10"/>
          <p:cNvSpPr>
            <a:spLocks noGrp="1" noChangeArrowheads="1"/>
          </p:cNvSpPr>
          <p:nvPr>
            <p:ph type="sldNum" sz="quarter" idx="12"/>
          </p:nvPr>
        </p:nvSpPr>
        <p:spPr>
          <a:ln/>
        </p:spPr>
        <p:txBody>
          <a:bodyPr/>
          <a:lstStyle>
            <a:lvl1pPr>
              <a:defRPr/>
            </a:lvl1pPr>
          </a:lstStyle>
          <a:p>
            <a:pPr>
              <a:defRPr/>
            </a:pPr>
            <a:fld id="{D8291EB3-180E-4319-B71D-35C6FDA9E8D0}" type="slidenum">
              <a:rPr lang="en-GB"/>
              <a:pPr>
                <a:defRPr/>
              </a:pPr>
              <a:t>‹N°›</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8"/>
          <p:cNvSpPr>
            <a:spLocks noGrp="1" noChangeArrowheads="1"/>
          </p:cNvSpPr>
          <p:nvPr>
            <p:ph type="dt" sz="half" idx="10"/>
          </p:nvPr>
        </p:nvSpPr>
        <p:spPr>
          <a:ln/>
        </p:spPr>
        <p:txBody>
          <a:bodyPr/>
          <a:lstStyle>
            <a:lvl1pPr>
              <a:defRPr/>
            </a:lvl1pPr>
          </a:lstStyle>
          <a:p>
            <a:pPr>
              <a:defRPr/>
            </a:pPr>
            <a:endParaRPr lang="en-GB"/>
          </a:p>
        </p:txBody>
      </p:sp>
      <p:sp>
        <p:nvSpPr>
          <p:cNvPr id="8" name="Rectangle 9"/>
          <p:cNvSpPr>
            <a:spLocks noGrp="1" noChangeArrowheads="1"/>
          </p:cNvSpPr>
          <p:nvPr>
            <p:ph type="ftr" sz="quarter" idx="11"/>
          </p:nvPr>
        </p:nvSpPr>
        <p:spPr>
          <a:ln/>
        </p:spPr>
        <p:txBody>
          <a:bodyPr/>
          <a:lstStyle>
            <a:lvl1pPr>
              <a:defRPr/>
            </a:lvl1pPr>
          </a:lstStyle>
          <a:p>
            <a:pPr>
              <a:defRPr/>
            </a:pPr>
            <a:endParaRPr lang="en-GB"/>
          </a:p>
        </p:txBody>
      </p:sp>
      <p:sp>
        <p:nvSpPr>
          <p:cNvPr id="9" name="Rectangle 10"/>
          <p:cNvSpPr>
            <a:spLocks noGrp="1" noChangeArrowheads="1"/>
          </p:cNvSpPr>
          <p:nvPr>
            <p:ph type="sldNum" sz="quarter" idx="12"/>
          </p:nvPr>
        </p:nvSpPr>
        <p:spPr>
          <a:ln/>
        </p:spPr>
        <p:txBody>
          <a:bodyPr/>
          <a:lstStyle>
            <a:lvl1pPr>
              <a:defRPr/>
            </a:lvl1pPr>
          </a:lstStyle>
          <a:p>
            <a:pPr>
              <a:defRPr/>
            </a:pPr>
            <a:fld id="{6274275B-540A-4582-B682-AA05A7D7C79A}" type="slidenum">
              <a:rPr lang="en-GB"/>
              <a:pPr>
                <a:defRPr/>
              </a:pPr>
              <a:t>‹N°›</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8"/>
          <p:cNvSpPr>
            <a:spLocks noGrp="1" noChangeArrowheads="1"/>
          </p:cNvSpPr>
          <p:nvPr>
            <p:ph type="dt" sz="half" idx="10"/>
          </p:nvPr>
        </p:nvSpPr>
        <p:spPr>
          <a:ln/>
        </p:spPr>
        <p:txBody>
          <a:bodyPr/>
          <a:lstStyle>
            <a:lvl1pPr>
              <a:defRPr/>
            </a:lvl1pPr>
          </a:lstStyle>
          <a:p>
            <a:pPr>
              <a:defRPr/>
            </a:pPr>
            <a:endParaRPr lang="en-GB"/>
          </a:p>
        </p:txBody>
      </p:sp>
      <p:sp>
        <p:nvSpPr>
          <p:cNvPr id="4" name="Rectangle 9"/>
          <p:cNvSpPr>
            <a:spLocks noGrp="1" noChangeArrowheads="1"/>
          </p:cNvSpPr>
          <p:nvPr>
            <p:ph type="ftr" sz="quarter" idx="11"/>
          </p:nvPr>
        </p:nvSpPr>
        <p:spPr>
          <a:ln/>
        </p:spPr>
        <p:txBody>
          <a:bodyPr/>
          <a:lstStyle>
            <a:lvl1pPr>
              <a:defRPr/>
            </a:lvl1pPr>
          </a:lstStyle>
          <a:p>
            <a:pPr>
              <a:defRPr/>
            </a:pPr>
            <a:endParaRPr lang="en-GB"/>
          </a:p>
        </p:txBody>
      </p:sp>
      <p:sp>
        <p:nvSpPr>
          <p:cNvPr id="5" name="Rectangle 10"/>
          <p:cNvSpPr>
            <a:spLocks noGrp="1" noChangeArrowheads="1"/>
          </p:cNvSpPr>
          <p:nvPr>
            <p:ph type="sldNum" sz="quarter" idx="12"/>
          </p:nvPr>
        </p:nvSpPr>
        <p:spPr>
          <a:ln/>
        </p:spPr>
        <p:txBody>
          <a:bodyPr/>
          <a:lstStyle>
            <a:lvl1pPr>
              <a:defRPr/>
            </a:lvl1pPr>
          </a:lstStyle>
          <a:p>
            <a:pPr>
              <a:defRPr/>
            </a:pPr>
            <a:fld id="{CFCEAE8E-EB04-4188-8EBB-F8D4214825D8}" type="slidenum">
              <a:rPr lang="en-GB"/>
              <a:pPr>
                <a:defRPr/>
              </a:pPr>
              <a:t>‹N°›</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GB"/>
          </a:p>
        </p:txBody>
      </p:sp>
      <p:sp>
        <p:nvSpPr>
          <p:cNvPr id="3" name="Rectangle 9"/>
          <p:cNvSpPr>
            <a:spLocks noGrp="1" noChangeArrowheads="1"/>
          </p:cNvSpPr>
          <p:nvPr>
            <p:ph type="ftr" sz="quarter" idx="11"/>
          </p:nvPr>
        </p:nvSpPr>
        <p:spPr>
          <a:ln/>
        </p:spPr>
        <p:txBody>
          <a:bodyPr/>
          <a:lstStyle>
            <a:lvl1pPr>
              <a:defRPr/>
            </a:lvl1pPr>
          </a:lstStyle>
          <a:p>
            <a:pPr>
              <a:defRPr/>
            </a:pPr>
            <a:endParaRPr lang="en-GB"/>
          </a:p>
        </p:txBody>
      </p:sp>
      <p:sp>
        <p:nvSpPr>
          <p:cNvPr id="4" name="Rectangle 10"/>
          <p:cNvSpPr>
            <a:spLocks noGrp="1" noChangeArrowheads="1"/>
          </p:cNvSpPr>
          <p:nvPr>
            <p:ph type="sldNum" sz="quarter" idx="12"/>
          </p:nvPr>
        </p:nvSpPr>
        <p:spPr>
          <a:ln/>
        </p:spPr>
        <p:txBody>
          <a:bodyPr/>
          <a:lstStyle>
            <a:lvl1pPr>
              <a:defRPr/>
            </a:lvl1pPr>
          </a:lstStyle>
          <a:p>
            <a:pPr>
              <a:defRPr/>
            </a:pPr>
            <a:fld id="{B780A89C-FE75-4B49-9C60-3FF80AEED99B}" type="slidenum">
              <a:rPr lang="en-GB"/>
              <a:pPr>
                <a:defRPr/>
              </a:pPr>
              <a:t>‹N°›</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8"/>
          <p:cNvSpPr>
            <a:spLocks noGrp="1" noChangeArrowheads="1"/>
          </p:cNvSpPr>
          <p:nvPr>
            <p:ph type="dt" sz="half" idx="10"/>
          </p:nvPr>
        </p:nvSpPr>
        <p:spPr>
          <a:ln/>
        </p:spPr>
        <p:txBody>
          <a:bodyPr/>
          <a:lstStyle>
            <a:lvl1pPr>
              <a:defRPr/>
            </a:lvl1pPr>
          </a:lstStyle>
          <a:p>
            <a:pPr>
              <a:defRPr/>
            </a:pPr>
            <a:endParaRPr lang="en-GB"/>
          </a:p>
        </p:txBody>
      </p:sp>
      <p:sp>
        <p:nvSpPr>
          <p:cNvPr id="6" name="Rectangle 9"/>
          <p:cNvSpPr>
            <a:spLocks noGrp="1" noChangeArrowheads="1"/>
          </p:cNvSpPr>
          <p:nvPr>
            <p:ph type="ftr" sz="quarter" idx="11"/>
          </p:nvPr>
        </p:nvSpPr>
        <p:spPr>
          <a:ln/>
        </p:spPr>
        <p:txBody>
          <a:bodyPr/>
          <a:lstStyle>
            <a:lvl1pPr>
              <a:defRPr/>
            </a:lvl1pPr>
          </a:lstStyle>
          <a:p>
            <a:pPr>
              <a:defRPr/>
            </a:pPr>
            <a:endParaRPr lang="en-GB"/>
          </a:p>
        </p:txBody>
      </p:sp>
      <p:sp>
        <p:nvSpPr>
          <p:cNvPr id="7" name="Rectangle 10"/>
          <p:cNvSpPr>
            <a:spLocks noGrp="1" noChangeArrowheads="1"/>
          </p:cNvSpPr>
          <p:nvPr>
            <p:ph type="sldNum" sz="quarter" idx="12"/>
          </p:nvPr>
        </p:nvSpPr>
        <p:spPr>
          <a:ln/>
        </p:spPr>
        <p:txBody>
          <a:bodyPr/>
          <a:lstStyle>
            <a:lvl1pPr>
              <a:defRPr/>
            </a:lvl1pPr>
          </a:lstStyle>
          <a:p>
            <a:pPr>
              <a:defRPr/>
            </a:pPr>
            <a:fld id="{B505BC8F-82E1-4358-A8C7-F1804E232D02}" type="slidenum">
              <a:rPr lang="en-GB"/>
              <a:pPr>
                <a:defRPr/>
              </a:pPr>
              <a:t>‹N°›</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8"/>
          <p:cNvSpPr>
            <a:spLocks noGrp="1" noChangeArrowheads="1"/>
          </p:cNvSpPr>
          <p:nvPr>
            <p:ph type="dt" sz="half" idx="10"/>
          </p:nvPr>
        </p:nvSpPr>
        <p:spPr>
          <a:ln/>
        </p:spPr>
        <p:txBody>
          <a:bodyPr/>
          <a:lstStyle>
            <a:lvl1pPr>
              <a:defRPr/>
            </a:lvl1pPr>
          </a:lstStyle>
          <a:p>
            <a:pPr>
              <a:defRPr/>
            </a:pPr>
            <a:endParaRPr lang="en-GB"/>
          </a:p>
        </p:txBody>
      </p:sp>
      <p:sp>
        <p:nvSpPr>
          <p:cNvPr id="6" name="Rectangle 9"/>
          <p:cNvSpPr>
            <a:spLocks noGrp="1" noChangeArrowheads="1"/>
          </p:cNvSpPr>
          <p:nvPr>
            <p:ph type="ftr" sz="quarter" idx="11"/>
          </p:nvPr>
        </p:nvSpPr>
        <p:spPr>
          <a:ln/>
        </p:spPr>
        <p:txBody>
          <a:bodyPr/>
          <a:lstStyle>
            <a:lvl1pPr>
              <a:defRPr/>
            </a:lvl1pPr>
          </a:lstStyle>
          <a:p>
            <a:pPr>
              <a:defRPr/>
            </a:pPr>
            <a:endParaRPr lang="en-GB"/>
          </a:p>
        </p:txBody>
      </p:sp>
      <p:sp>
        <p:nvSpPr>
          <p:cNvPr id="7" name="Rectangle 10"/>
          <p:cNvSpPr>
            <a:spLocks noGrp="1" noChangeArrowheads="1"/>
          </p:cNvSpPr>
          <p:nvPr>
            <p:ph type="sldNum" sz="quarter" idx="12"/>
          </p:nvPr>
        </p:nvSpPr>
        <p:spPr>
          <a:ln/>
        </p:spPr>
        <p:txBody>
          <a:bodyPr/>
          <a:lstStyle>
            <a:lvl1pPr>
              <a:defRPr/>
            </a:lvl1pPr>
          </a:lstStyle>
          <a:p>
            <a:pPr>
              <a:defRPr/>
            </a:pPr>
            <a:fld id="{0F3C9D08-DECC-4720-9FE7-45038A4B1116}" type="slidenum">
              <a:rPr lang="en-GB"/>
              <a:pPr>
                <a:defRPr/>
              </a:pPr>
              <a:t>‹N°›</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238500" y="0"/>
            <a:ext cx="11925300" cy="3810000"/>
            <a:chOff x="-2040" y="0"/>
            <a:chExt cx="7512" cy="2400"/>
          </a:xfrm>
        </p:grpSpPr>
        <p:sp>
          <p:nvSpPr>
            <p:cNvPr id="21507"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296" y="5746"/>
                </a:cxn>
                <a:cxn ang="0">
                  <a:pos x="64000" y="32000"/>
                </a:cxn>
                <a:cxn ang="0">
                  <a:pos x="50296" y="58253"/>
                </a:cxn>
                <a:cxn ang="0">
                  <a:pos x="50296" y="58253"/>
                </a:cxn>
                <a:cxn ang="0">
                  <a:pos x="50295" y="58253"/>
                </a:cxn>
                <a:cxn ang="0">
                  <a:pos x="50296" y="58254"/>
                </a:cxn>
                <a:cxn ang="0">
                  <a:pos x="50296" y="5746"/>
                </a:cxn>
                <a:cxn ang="0">
                  <a:pos x="50295" y="5746"/>
                </a:cxn>
                <a:cxn ang="0">
                  <a:pos x="50296" y="5746"/>
                </a:cxn>
              </a:cxnLst>
              <a:rect l="T13" t="T15" r="T17" b="T19"/>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w="9525">
              <a:noFill/>
              <a:miter lim="800000"/>
              <a:headEnd/>
              <a:tailEnd/>
            </a:ln>
          </p:spPr>
          <p:txBody>
            <a:bodyPr/>
            <a:lstStyle/>
            <a:p>
              <a:pPr>
                <a:defRPr/>
              </a:pPr>
              <a:endParaRPr lang="fr-FR" sz="2400">
                <a:latin typeface="Times New Roman" pitchFamily="18" charset="0"/>
              </a:endParaRPr>
            </a:p>
          </p:txBody>
        </p:sp>
        <p:sp>
          <p:nvSpPr>
            <p:cNvPr id="21508"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077" y="5595"/>
                </a:cxn>
                <a:cxn ang="0">
                  <a:pos x="64000" y="32000"/>
                </a:cxn>
                <a:cxn ang="0">
                  <a:pos x="50077" y="58404"/>
                </a:cxn>
                <a:cxn ang="0">
                  <a:pos x="50077" y="58404"/>
                </a:cxn>
                <a:cxn ang="0">
                  <a:pos x="50076" y="58404"/>
                </a:cxn>
                <a:cxn ang="0">
                  <a:pos x="50077" y="58405"/>
                </a:cxn>
                <a:cxn ang="0">
                  <a:pos x="50077" y="5595"/>
                </a:cxn>
                <a:cxn ang="0">
                  <a:pos x="50076" y="5595"/>
                </a:cxn>
                <a:cxn ang="0">
                  <a:pos x="50077" y="5595"/>
                </a:cxn>
              </a:cxnLst>
              <a:rect l="T13" t="T15" r="T17" b="T19"/>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w="9525">
              <a:noFill/>
              <a:miter lim="800000"/>
              <a:headEnd/>
              <a:tailEnd/>
            </a:ln>
          </p:spPr>
          <p:txBody>
            <a:bodyPr/>
            <a:lstStyle/>
            <a:p>
              <a:pPr>
                <a:defRPr/>
              </a:pPr>
              <a:endParaRPr lang="fr-FR">
                <a:latin typeface="Arial" charset="0"/>
              </a:endParaRPr>
            </a:p>
          </p:txBody>
        </p:sp>
        <p:sp>
          <p:nvSpPr>
            <p:cNvPr id="21509" name="Line 5"/>
            <p:cNvSpPr>
              <a:spLocks noChangeShapeType="1"/>
            </p:cNvSpPr>
            <p:nvPr/>
          </p:nvSpPr>
          <p:spPr bwMode="auto">
            <a:xfrm>
              <a:off x="864" y="960"/>
              <a:ext cx="4608" cy="0"/>
            </a:xfrm>
            <a:prstGeom prst="line">
              <a:avLst/>
            </a:prstGeom>
            <a:noFill/>
            <a:ln w="12700">
              <a:solidFill>
                <a:schemeClr val="tx1"/>
              </a:solidFill>
              <a:round/>
              <a:headEnd/>
              <a:tailEnd/>
            </a:ln>
            <a:effectLst/>
          </p:spPr>
          <p:txBody>
            <a:bodyPr/>
            <a:lstStyle/>
            <a:p>
              <a:pPr>
                <a:defRPr/>
              </a:pPr>
              <a:endParaRPr lang="fr-FR"/>
            </a:p>
          </p:txBody>
        </p:sp>
      </p:grpSp>
      <p:sp>
        <p:nvSpPr>
          <p:cNvPr id="1027" name="Rectangle 6"/>
          <p:cNvSpPr>
            <a:spLocks noGrp="1" noChangeArrowheads="1"/>
          </p:cNvSpPr>
          <p:nvPr>
            <p:ph type="title"/>
          </p:nvPr>
        </p:nvSpPr>
        <p:spPr bwMode="auto">
          <a:xfrm>
            <a:off x="1370013" y="301625"/>
            <a:ext cx="731361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Cliquez pour modifier le style du titre</a:t>
            </a:r>
          </a:p>
        </p:txBody>
      </p:sp>
      <p:sp>
        <p:nvSpPr>
          <p:cNvPr id="1028" name="Rectangle 7"/>
          <p:cNvSpPr>
            <a:spLocks noGrp="1" noChangeArrowheads="1"/>
          </p:cNvSpPr>
          <p:nvPr>
            <p:ph type="body" idx="1"/>
          </p:nvPr>
        </p:nvSpPr>
        <p:spPr bwMode="auto">
          <a:xfrm>
            <a:off x="1370013" y="1827213"/>
            <a:ext cx="731361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Cliquez pour modifier les styles du texte du masque</a:t>
            </a:r>
          </a:p>
          <a:p>
            <a:pPr lvl="1"/>
            <a:r>
              <a:rPr lang="en-GB" smtClean="0"/>
              <a:t>Deuxième niveau</a:t>
            </a:r>
          </a:p>
          <a:p>
            <a:pPr lvl="2"/>
            <a:r>
              <a:rPr lang="en-GB" smtClean="0"/>
              <a:t>Troisième niveau</a:t>
            </a:r>
          </a:p>
          <a:p>
            <a:pPr lvl="3"/>
            <a:r>
              <a:rPr lang="en-GB" smtClean="0"/>
              <a:t>Quatrième niveau</a:t>
            </a:r>
          </a:p>
          <a:p>
            <a:pPr lvl="4"/>
            <a:r>
              <a:rPr lang="en-GB" smtClean="0"/>
              <a:t>Cinquième niveau</a:t>
            </a:r>
          </a:p>
        </p:txBody>
      </p:sp>
      <p:sp>
        <p:nvSpPr>
          <p:cNvPr id="21512"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21513"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en-GB"/>
          </a:p>
        </p:txBody>
      </p:sp>
      <p:sp>
        <p:nvSpPr>
          <p:cNvPr id="21514"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7019C29-B8EA-46F4-A1E9-44C01F197ABE}" type="slidenum">
              <a:rPr lang="en-GB"/>
              <a:pPr>
                <a:defRPr/>
              </a:pPr>
              <a:t>‹N°›</a:t>
            </a:fld>
            <a:endParaRPr lang="en-GB"/>
          </a:p>
        </p:txBody>
      </p:sp>
    </p:spTree>
  </p:cSld>
  <p:clrMap bg1="lt1" tx1="dk1" bg2="lt2" tx2="dk2" accent1="accent1" accent2="accent2" accent3="accent3" accent4="accent4" accent5="accent5" accent6="accent6" hlink="hlink" folHlink="folHlink"/>
  <p:sldLayoutIdLst>
    <p:sldLayoutId id="2147483693"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10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lbgi.fr/~ripp/PublicDirectory/CoursUni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arthur@ssh.lbgi.fr"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443038" y="985838"/>
            <a:ext cx="7239000" cy="787400"/>
          </a:xfrm>
        </p:spPr>
        <p:txBody>
          <a:bodyPr/>
          <a:lstStyle/>
          <a:p>
            <a:pPr algn="ctr" eaLnBrk="1" hangingPunct="1"/>
            <a:r>
              <a:rPr lang="en-GB" dirty="0" err="1" smtClean="0"/>
              <a:t>Programmation</a:t>
            </a:r>
            <a:endParaRPr lang="en-GB" dirty="0" smtClean="0"/>
          </a:p>
        </p:txBody>
      </p:sp>
      <p:sp>
        <p:nvSpPr>
          <p:cNvPr id="3075" name="Rectangle 3"/>
          <p:cNvSpPr>
            <a:spLocks noGrp="1" noChangeArrowheads="1"/>
          </p:cNvSpPr>
          <p:nvPr>
            <p:ph type="subTitle" idx="1"/>
          </p:nvPr>
        </p:nvSpPr>
        <p:spPr>
          <a:xfrm>
            <a:off x="1443038" y="3427413"/>
            <a:ext cx="7239000" cy="3241675"/>
          </a:xfrm>
        </p:spPr>
        <p:txBody>
          <a:bodyPr/>
          <a:lstStyle/>
          <a:p>
            <a:pPr algn="r" eaLnBrk="1" hangingPunct="1"/>
            <a:r>
              <a:rPr lang="en-GB" i="1" dirty="0" smtClean="0"/>
              <a:t>Raymond </a:t>
            </a:r>
            <a:r>
              <a:rPr lang="en-GB" i="1" dirty="0" err="1" smtClean="0"/>
              <a:t>Ripp</a:t>
            </a:r>
            <a:endParaRPr lang="en-GB" i="1" dirty="0" smtClean="0"/>
          </a:p>
          <a:p>
            <a:pPr algn="r" eaLnBrk="1" hangingPunct="1"/>
            <a:endParaRPr lang="en-GB" sz="1800" dirty="0" smtClean="0"/>
          </a:p>
          <a:p>
            <a:pPr algn="r" eaLnBrk="1" hangingPunct="1"/>
            <a:r>
              <a:rPr lang="en-GB" sz="1800" dirty="0" smtClean="0"/>
              <a:t>16 </a:t>
            </a:r>
            <a:r>
              <a:rPr lang="en-GB" sz="1800" dirty="0" err="1" smtClean="0"/>
              <a:t>janvier</a:t>
            </a:r>
            <a:r>
              <a:rPr lang="en-GB" sz="1800" dirty="0" smtClean="0"/>
              <a:t> 2018</a:t>
            </a:r>
            <a:endParaRPr lang="en-GB" sz="1800" dirty="0" smtClean="0"/>
          </a:p>
          <a:p>
            <a:pPr algn="r" eaLnBrk="1" hangingPunct="1"/>
            <a:endParaRPr lang="en-GB" sz="1800" dirty="0" smtClean="0"/>
          </a:p>
          <a:p>
            <a:pPr algn="r" eaLnBrk="1" hangingPunct="1"/>
            <a:endParaRPr lang="en-GB" sz="1800" dirty="0" smtClean="0"/>
          </a:p>
          <a:p>
            <a:pPr algn="r" eaLnBrk="1" hangingPunct="1"/>
            <a:endParaRPr lang="en-GB" sz="1800" dirty="0" smtClean="0"/>
          </a:p>
          <a:p>
            <a:pPr algn="r" eaLnBrk="1" hangingPunct="1"/>
            <a:endParaRPr lang="en-GB" sz="1800" dirty="0" smtClean="0"/>
          </a:p>
          <a:p>
            <a:pPr algn="r" eaLnBrk="1" hangingPunct="1"/>
            <a:endParaRPr lang="en-GB" sz="1800" dirty="0" smtClean="0"/>
          </a:p>
          <a:p>
            <a:pPr algn="r" eaLnBrk="1" hangingPunct="1"/>
            <a:endParaRPr lang="en-GB" sz="800" dirty="0" smtClean="0"/>
          </a:p>
        </p:txBody>
      </p:sp>
      <p:sp>
        <p:nvSpPr>
          <p:cNvPr id="2053" name="Text Box 5"/>
          <p:cNvSpPr txBox="1">
            <a:spLocks noChangeArrowheads="1"/>
          </p:cNvSpPr>
          <p:nvPr/>
        </p:nvSpPr>
        <p:spPr bwMode="auto">
          <a:xfrm>
            <a:off x="1331913" y="2708275"/>
            <a:ext cx="3841886" cy="3970318"/>
          </a:xfrm>
          <a:prstGeom prst="rect">
            <a:avLst/>
          </a:prstGeom>
          <a:noFill/>
          <a:ln w="15875">
            <a:noFill/>
            <a:miter lim="800000"/>
            <a:headEnd/>
            <a:tailEnd/>
          </a:ln>
        </p:spPr>
        <p:txBody>
          <a:bodyPr wrap="none">
            <a:spAutoFit/>
          </a:bodyPr>
          <a:lstStyle/>
          <a:p>
            <a:pPr>
              <a:buFontTx/>
              <a:buChar char="•"/>
            </a:pPr>
            <a:r>
              <a:rPr lang="en-GB" dirty="0"/>
              <a:t> </a:t>
            </a:r>
            <a:r>
              <a:rPr lang="en-GB" dirty="0" err="1" smtClean="0"/>
              <a:t>Généralités</a:t>
            </a:r>
            <a:endParaRPr lang="en-GB" dirty="0"/>
          </a:p>
          <a:p>
            <a:pPr lvl="1">
              <a:buFontTx/>
              <a:buChar char="o"/>
            </a:pPr>
            <a:r>
              <a:rPr lang="en-GB" dirty="0"/>
              <a:t> </a:t>
            </a:r>
            <a:r>
              <a:rPr lang="en-GB" dirty="0" smtClean="0"/>
              <a:t>Applications </a:t>
            </a:r>
            <a:r>
              <a:rPr lang="en-GB" dirty="0" err="1" smtClean="0"/>
              <a:t>Protocoles</a:t>
            </a:r>
            <a:endParaRPr lang="en-GB" dirty="0"/>
          </a:p>
          <a:p>
            <a:pPr lvl="1">
              <a:buFontTx/>
              <a:buChar char="o"/>
            </a:pPr>
            <a:r>
              <a:rPr lang="en-GB" dirty="0"/>
              <a:t> Windows Linux</a:t>
            </a:r>
          </a:p>
          <a:p>
            <a:pPr lvl="1">
              <a:buFontTx/>
              <a:buChar char="o"/>
            </a:pPr>
            <a:r>
              <a:rPr lang="en-GB" dirty="0"/>
              <a:t> </a:t>
            </a:r>
            <a:r>
              <a:rPr lang="en-GB" dirty="0" err="1"/>
              <a:t>Disques</a:t>
            </a:r>
            <a:r>
              <a:rPr lang="en-GB" dirty="0"/>
              <a:t> </a:t>
            </a:r>
            <a:r>
              <a:rPr lang="en-GB" dirty="0" err="1"/>
              <a:t>Processeurs</a:t>
            </a:r>
            <a:endParaRPr lang="en-GB" dirty="0"/>
          </a:p>
          <a:p>
            <a:pPr lvl="1">
              <a:buFontTx/>
              <a:buChar char="o"/>
            </a:pPr>
            <a:r>
              <a:rPr lang="en-GB" dirty="0"/>
              <a:t> Passage en mode console</a:t>
            </a:r>
          </a:p>
          <a:p>
            <a:pPr lvl="2"/>
            <a:r>
              <a:rPr lang="en-GB" dirty="0"/>
              <a:t> </a:t>
            </a:r>
            <a:r>
              <a:rPr lang="en-GB" dirty="0" err="1"/>
              <a:t>ssh</a:t>
            </a:r>
            <a:endParaRPr lang="en-GB" dirty="0"/>
          </a:p>
          <a:p>
            <a:pPr lvl="2"/>
            <a:r>
              <a:rPr lang="en-GB" dirty="0"/>
              <a:t> </a:t>
            </a:r>
            <a:r>
              <a:rPr lang="en-GB" dirty="0" err="1" smtClean="0"/>
              <a:t>commandes</a:t>
            </a:r>
            <a:r>
              <a:rPr lang="en-GB" dirty="0" smtClean="0"/>
              <a:t> Unix</a:t>
            </a:r>
            <a:endParaRPr lang="en-GB" dirty="0"/>
          </a:p>
          <a:p>
            <a:pPr>
              <a:buFontTx/>
              <a:buChar char="•"/>
            </a:pPr>
            <a:r>
              <a:rPr lang="en-GB" dirty="0"/>
              <a:t> </a:t>
            </a:r>
            <a:r>
              <a:rPr lang="en-GB" dirty="0" err="1" smtClean="0"/>
              <a:t>Langage</a:t>
            </a:r>
            <a:r>
              <a:rPr lang="en-GB" dirty="0" smtClean="0"/>
              <a:t> de </a:t>
            </a:r>
            <a:r>
              <a:rPr lang="en-GB" dirty="0" err="1" smtClean="0"/>
              <a:t>commande</a:t>
            </a:r>
            <a:r>
              <a:rPr lang="en-GB" dirty="0" smtClean="0"/>
              <a:t> et </a:t>
            </a:r>
          </a:p>
          <a:p>
            <a:pPr lvl="1"/>
            <a:r>
              <a:rPr lang="en-GB" dirty="0" err="1" smtClean="0"/>
              <a:t>langage</a:t>
            </a:r>
            <a:r>
              <a:rPr lang="en-GB" dirty="0" smtClean="0"/>
              <a:t> de </a:t>
            </a:r>
            <a:r>
              <a:rPr lang="en-GB" dirty="0" err="1" smtClean="0"/>
              <a:t>programmation</a:t>
            </a:r>
            <a:endParaRPr lang="en-GB" dirty="0" smtClean="0"/>
          </a:p>
          <a:p>
            <a:pPr>
              <a:buFontTx/>
              <a:buChar char="•"/>
            </a:pPr>
            <a:r>
              <a:rPr lang="en-GB" dirty="0"/>
              <a:t> </a:t>
            </a:r>
            <a:r>
              <a:rPr lang="en-GB" dirty="0" err="1" smtClean="0"/>
              <a:t>Programmation</a:t>
            </a:r>
            <a:endParaRPr lang="en-GB" dirty="0"/>
          </a:p>
          <a:p>
            <a:pPr lvl="1">
              <a:buFontTx/>
              <a:buChar char="o"/>
            </a:pPr>
            <a:r>
              <a:rPr lang="en-GB" dirty="0"/>
              <a:t> </a:t>
            </a:r>
            <a:r>
              <a:rPr lang="en-GB" dirty="0" err="1" smtClean="0"/>
              <a:t>Tcsh</a:t>
            </a:r>
            <a:r>
              <a:rPr lang="en-GB" dirty="0" smtClean="0"/>
              <a:t> Bash </a:t>
            </a:r>
            <a:r>
              <a:rPr lang="en-GB" b="1" dirty="0" err="1" smtClean="0"/>
              <a:t>Tcl</a:t>
            </a:r>
            <a:endParaRPr lang="en-GB" b="1" dirty="0"/>
          </a:p>
          <a:p>
            <a:pPr lvl="1">
              <a:buFontTx/>
              <a:buChar char="o"/>
            </a:pPr>
            <a:r>
              <a:rPr lang="en-GB" dirty="0" smtClean="0"/>
              <a:t> </a:t>
            </a:r>
            <a:r>
              <a:rPr lang="en-GB" dirty="0" err="1" smtClean="0"/>
              <a:t>exemples</a:t>
            </a:r>
            <a:endParaRPr lang="en-GB" dirty="0" smtClean="0"/>
          </a:p>
          <a:p>
            <a:pPr>
              <a:buFontTx/>
              <a:buChar char="o"/>
            </a:pPr>
            <a:r>
              <a:rPr lang="en-GB" dirty="0"/>
              <a:t> </a:t>
            </a:r>
            <a:r>
              <a:rPr lang="en-GB" dirty="0" smtClean="0"/>
              <a:t>Mon premier programme</a:t>
            </a:r>
            <a:endParaRPr lang="en-GB" dirty="0"/>
          </a:p>
          <a:p>
            <a:pPr>
              <a:buFontTx/>
              <a:buChar cha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5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5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370013" y="301625"/>
            <a:ext cx="7594600" cy="823119"/>
          </a:xfrm>
        </p:spPr>
        <p:txBody>
          <a:bodyPr/>
          <a:lstStyle/>
          <a:p>
            <a:pPr eaLnBrk="1" hangingPunct="1"/>
            <a:r>
              <a:rPr lang="en-GB" sz="2400" dirty="0" err="1" smtClean="0"/>
              <a:t>Exemple</a:t>
            </a:r>
            <a:r>
              <a:rPr lang="en-GB" sz="2400" dirty="0" smtClean="0"/>
              <a:t> de </a:t>
            </a:r>
            <a:r>
              <a:rPr lang="en-GB" sz="2400" dirty="0" err="1" smtClean="0"/>
              <a:t>commandes</a:t>
            </a:r>
            <a:r>
              <a:rPr lang="en-GB" sz="2400" dirty="0" smtClean="0"/>
              <a:t> Unix (bash </a:t>
            </a:r>
            <a:r>
              <a:rPr lang="en-GB" sz="2400" dirty="0" err="1" smtClean="0"/>
              <a:t>ou</a:t>
            </a:r>
            <a:r>
              <a:rPr lang="en-GB" sz="2400" dirty="0" smtClean="0"/>
              <a:t> </a:t>
            </a:r>
            <a:r>
              <a:rPr lang="en-GB" sz="2400" dirty="0" err="1" smtClean="0"/>
              <a:t>tcsh</a:t>
            </a:r>
            <a:r>
              <a:rPr lang="en-GB" sz="2400" dirty="0" smtClean="0"/>
              <a:t>)</a:t>
            </a:r>
            <a:r>
              <a:rPr lang="en-GB" sz="2400" dirty="0"/>
              <a:t/>
            </a:r>
            <a:br>
              <a:rPr lang="en-GB" sz="2400" dirty="0"/>
            </a:br>
            <a:r>
              <a:rPr lang="en-GB" sz="2400" dirty="0"/>
              <a:t> </a:t>
            </a:r>
            <a:r>
              <a:rPr lang="en-GB" sz="2400" dirty="0" smtClean="0"/>
              <a:t>        que </a:t>
            </a:r>
            <a:r>
              <a:rPr lang="en-GB" sz="2400" dirty="0" err="1" smtClean="0"/>
              <a:t>l’on</a:t>
            </a:r>
            <a:r>
              <a:rPr lang="en-GB" sz="2400" dirty="0" smtClean="0"/>
              <a:t> tape </a:t>
            </a:r>
            <a:r>
              <a:rPr lang="en-GB" sz="2400" dirty="0" err="1" smtClean="0"/>
              <a:t>en</a:t>
            </a:r>
            <a:r>
              <a:rPr lang="en-GB" sz="2400" dirty="0" smtClean="0"/>
              <a:t> mode “terminal”</a:t>
            </a:r>
            <a:endParaRPr lang="en-GB" sz="2400" b="1" dirty="0" smtClean="0"/>
          </a:p>
        </p:txBody>
      </p:sp>
      <p:sp>
        <p:nvSpPr>
          <p:cNvPr id="96259" name="Rectangle 3"/>
          <p:cNvSpPr>
            <a:spLocks noGrp="1" noChangeArrowheads="1"/>
          </p:cNvSpPr>
          <p:nvPr>
            <p:ph type="body" idx="1"/>
          </p:nvPr>
        </p:nvSpPr>
        <p:spPr>
          <a:xfrm>
            <a:off x="755650" y="1549400"/>
            <a:ext cx="7632774" cy="5119688"/>
          </a:xfrm>
        </p:spPr>
        <p:txBody>
          <a:bodyPr/>
          <a:lstStyle/>
          <a:p>
            <a:pPr eaLnBrk="1" hangingPunct="1">
              <a:buFont typeface="Wingdings" pitchFamily="2" charset="2"/>
              <a:buNone/>
            </a:pPr>
            <a:r>
              <a:rPr lang="en-GB" dirty="0" smtClean="0"/>
              <a:t> </a:t>
            </a:r>
            <a:r>
              <a:rPr lang="en-GB" sz="2000" b="1" dirty="0" err="1" smtClean="0">
                <a:latin typeface="Courier New" pitchFamily="49" charset="0"/>
                <a:cs typeface="Courier New" pitchFamily="49" charset="0"/>
              </a:rPr>
              <a:t>pwd</a:t>
            </a:r>
            <a:endParaRPr lang="en-GB" sz="2000" b="1" dirty="0" smtClean="0">
              <a:latin typeface="Courier New" pitchFamily="49" charset="0"/>
              <a:cs typeface="Courier New" pitchFamily="49" charset="0"/>
            </a:endParaRPr>
          </a:p>
          <a:p>
            <a:pPr eaLnBrk="1" hangingPunct="1">
              <a:buFont typeface="Wingdings" pitchFamily="2" charset="2"/>
              <a:buNone/>
            </a:pPr>
            <a:r>
              <a:rPr lang="en-GB" sz="2000" b="1" dirty="0" smtClean="0">
                <a:latin typeface="Courier New" pitchFamily="49" charset="0"/>
                <a:cs typeface="Courier New" pitchFamily="49" charset="0"/>
              </a:rPr>
              <a:t> ls *.</a:t>
            </a:r>
            <a:r>
              <a:rPr lang="en-GB" sz="2000" b="1" dirty="0" err="1" smtClean="0">
                <a:latin typeface="Courier New" pitchFamily="49" charset="0"/>
                <a:cs typeface="Courier New" pitchFamily="49" charset="0"/>
              </a:rPr>
              <a:t>tcl</a:t>
            </a:r>
            <a:r>
              <a:rPr lang="en-GB" sz="2000" b="1" dirty="0" smtClean="0">
                <a:latin typeface="Courier New" pitchFamily="49" charset="0"/>
                <a:cs typeface="Courier New" pitchFamily="49" charset="0"/>
              </a:rPr>
              <a:t> </a:t>
            </a:r>
          </a:p>
          <a:p>
            <a:pPr eaLnBrk="1" hangingPunct="1">
              <a:buFont typeface="Wingdings" pitchFamily="2" charset="2"/>
              <a:buNone/>
            </a:pPr>
            <a:r>
              <a:rPr lang="en-GB" sz="2000" b="1" dirty="0" smtClean="0">
                <a:latin typeface="Courier New" pitchFamily="49" charset="0"/>
                <a:cs typeface="Courier New" pitchFamily="49" charset="0"/>
              </a:rPr>
              <a:t> </a:t>
            </a:r>
            <a:r>
              <a:rPr lang="en-GB" sz="2000" b="1" dirty="0" err="1" smtClean="0">
                <a:latin typeface="Courier New" pitchFamily="49" charset="0"/>
                <a:cs typeface="Courier New" pitchFamily="49" charset="0"/>
              </a:rPr>
              <a:t>cp</a:t>
            </a:r>
            <a:r>
              <a:rPr lang="en-GB" sz="2000" b="1" dirty="0" smtClean="0">
                <a:latin typeface="Courier New" pitchFamily="49" charset="0"/>
                <a:cs typeface="Courier New" pitchFamily="49" charset="0"/>
              </a:rPr>
              <a:t> A2.tcl /home/</a:t>
            </a:r>
            <a:r>
              <a:rPr lang="en-GB" sz="2000" b="1" dirty="0" err="1" smtClean="0">
                <a:latin typeface="Courier New" pitchFamily="49" charset="0"/>
                <a:cs typeface="Courier New" pitchFamily="49" charset="0"/>
              </a:rPr>
              <a:t>ripp</a:t>
            </a:r>
            <a:r>
              <a:rPr lang="en-GB" sz="2000" b="1" dirty="0" smtClean="0">
                <a:latin typeface="Courier New" pitchFamily="49" charset="0"/>
                <a:cs typeface="Courier New" pitchFamily="49" charset="0"/>
              </a:rPr>
              <a:t>/</a:t>
            </a:r>
            <a:r>
              <a:rPr lang="en-GB" sz="2000" b="1" dirty="0" err="1" smtClean="0">
                <a:latin typeface="Courier New" pitchFamily="49" charset="0"/>
                <a:cs typeface="Courier New" pitchFamily="49" charset="0"/>
              </a:rPr>
              <a:t>sauvegardes</a:t>
            </a:r>
            <a:r>
              <a:rPr lang="en-GB" sz="2000" b="1" dirty="0" smtClean="0">
                <a:latin typeface="Courier New" pitchFamily="49" charset="0"/>
                <a:cs typeface="Courier New" pitchFamily="49" charset="0"/>
              </a:rPr>
              <a:t>/2015/</a:t>
            </a:r>
          </a:p>
          <a:p>
            <a:pPr eaLnBrk="1" hangingPunct="1">
              <a:buFont typeface="Wingdings" pitchFamily="2" charset="2"/>
              <a:buNone/>
            </a:pPr>
            <a:endParaRPr lang="en-GB" sz="2000" b="1" dirty="0" smtClean="0">
              <a:latin typeface="Courier New" pitchFamily="49" charset="0"/>
              <a:cs typeface="Courier New" pitchFamily="49" charset="0"/>
            </a:endParaRPr>
          </a:p>
          <a:p>
            <a:pPr eaLnBrk="1" hangingPunct="1">
              <a:buFont typeface="Wingdings" pitchFamily="2" charset="2"/>
              <a:buNone/>
            </a:pPr>
            <a:r>
              <a:rPr lang="en-GB" sz="2000" b="1" dirty="0" smtClean="0">
                <a:latin typeface="Courier New" pitchFamily="49" charset="0"/>
                <a:cs typeface="Courier New" pitchFamily="49" charset="0"/>
              </a:rPr>
              <a:t> </a:t>
            </a:r>
            <a:r>
              <a:rPr lang="en-GB" sz="2000" b="1" dirty="0" err="1" smtClean="0">
                <a:latin typeface="Courier New" pitchFamily="49" charset="0"/>
                <a:cs typeface="Courier New" pitchFamily="49" charset="0"/>
              </a:rPr>
              <a:t>setenv</a:t>
            </a:r>
            <a:r>
              <a:rPr lang="en-GB" sz="2000" b="1" dirty="0" smtClean="0">
                <a:latin typeface="Courier New" pitchFamily="49" charset="0"/>
                <a:cs typeface="Courier New" pitchFamily="49" charset="0"/>
              </a:rPr>
              <a:t> </a:t>
            </a:r>
            <a:r>
              <a:rPr lang="en-GB" sz="2000" b="1" dirty="0" err="1" smtClean="0">
                <a:latin typeface="Courier New" pitchFamily="49" charset="0"/>
                <a:cs typeface="Courier New" pitchFamily="49" charset="0"/>
              </a:rPr>
              <a:t>RepSauve</a:t>
            </a:r>
            <a:r>
              <a:rPr lang="en-GB" sz="2000" b="1" dirty="0">
                <a:latin typeface="Courier New" pitchFamily="49" charset="0"/>
                <a:cs typeface="Courier New" pitchFamily="49" charset="0"/>
              </a:rPr>
              <a:t> </a:t>
            </a:r>
            <a:r>
              <a:rPr lang="en-GB" sz="2000" b="1" dirty="0" smtClean="0">
                <a:latin typeface="Courier New" pitchFamily="49" charset="0"/>
                <a:cs typeface="Courier New" pitchFamily="49" charset="0"/>
              </a:rPr>
              <a:t>/home/</a:t>
            </a:r>
            <a:r>
              <a:rPr lang="en-GB" sz="2000" b="1" dirty="0" err="1" smtClean="0">
                <a:latin typeface="Courier New" pitchFamily="49" charset="0"/>
                <a:cs typeface="Courier New" pitchFamily="49" charset="0"/>
              </a:rPr>
              <a:t>ripp</a:t>
            </a:r>
            <a:r>
              <a:rPr lang="en-GB" sz="2000" b="1" dirty="0" smtClean="0">
                <a:latin typeface="Courier New" pitchFamily="49" charset="0"/>
                <a:cs typeface="Courier New" pitchFamily="49" charset="0"/>
              </a:rPr>
              <a:t>/</a:t>
            </a:r>
            <a:r>
              <a:rPr lang="en-GB" sz="2000" b="1" dirty="0" err="1" smtClean="0">
                <a:latin typeface="Courier New" pitchFamily="49" charset="0"/>
                <a:cs typeface="Courier New" pitchFamily="49" charset="0"/>
              </a:rPr>
              <a:t>sauvegardes</a:t>
            </a:r>
            <a:r>
              <a:rPr lang="en-GB" sz="2000" b="1" dirty="0" smtClean="0">
                <a:latin typeface="Courier New" pitchFamily="49" charset="0"/>
                <a:cs typeface="Courier New" pitchFamily="49" charset="0"/>
              </a:rPr>
              <a:t>/2015/</a:t>
            </a:r>
          </a:p>
          <a:p>
            <a:pPr eaLnBrk="1" hangingPunct="1">
              <a:buFont typeface="Wingdings" pitchFamily="2" charset="2"/>
              <a:buNone/>
            </a:pPr>
            <a:r>
              <a:rPr lang="en-GB" sz="2000" b="1" dirty="0" smtClean="0">
                <a:latin typeface="Courier New" pitchFamily="49" charset="0"/>
                <a:cs typeface="Courier New" pitchFamily="49" charset="0"/>
              </a:rPr>
              <a:t> </a:t>
            </a:r>
            <a:r>
              <a:rPr lang="en-GB" sz="2000" b="1" dirty="0" err="1" smtClean="0">
                <a:latin typeface="Courier New" pitchFamily="49" charset="0"/>
                <a:cs typeface="Courier New" pitchFamily="49" charset="0"/>
              </a:rPr>
              <a:t>mkdir</a:t>
            </a:r>
            <a:r>
              <a:rPr lang="en-GB" sz="2000" b="1" dirty="0" smtClean="0">
                <a:latin typeface="Courier New" pitchFamily="49" charset="0"/>
                <a:cs typeface="Courier New" pitchFamily="49" charset="0"/>
              </a:rPr>
              <a:t> $</a:t>
            </a:r>
            <a:r>
              <a:rPr lang="en-GB" sz="2000" b="1" dirty="0" err="1" smtClean="0">
                <a:latin typeface="Courier New" pitchFamily="49" charset="0"/>
                <a:cs typeface="Courier New" pitchFamily="49" charset="0"/>
              </a:rPr>
              <a:t>RepSauve</a:t>
            </a:r>
            <a:endParaRPr lang="en-GB" sz="2000" b="1" dirty="0" smtClean="0">
              <a:latin typeface="Courier New" pitchFamily="49" charset="0"/>
              <a:cs typeface="Courier New" pitchFamily="49" charset="0"/>
            </a:endParaRPr>
          </a:p>
          <a:p>
            <a:pPr eaLnBrk="1" hangingPunct="1">
              <a:buFont typeface="Wingdings" pitchFamily="2" charset="2"/>
              <a:buNone/>
            </a:pPr>
            <a:r>
              <a:rPr lang="en-GB" sz="2000" b="1" dirty="0" smtClean="0">
                <a:latin typeface="Courier New" pitchFamily="49" charset="0"/>
                <a:cs typeface="Courier New" pitchFamily="49" charset="0"/>
              </a:rPr>
              <a:t> </a:t>
            </a:r>
            <a:r>
              <a:rPr lang="en-GB" sz="2000" b="1" dirty="0" err="1" smtClean="0">
                <a:latin typeface="Courier New" pitchFamily="49" charset="0"/>
                <a:cs typeface="Courier New" pitchFamily="49" charset="0"/>
              </a:rPr>
              <a:t>cp</a:t>
            </a:r>
            <a:r>
              <a:rPr lang="en-GB" sz="2000" b="1" dirty="0" smtClean="0">
                <a:latin typeface="Courier New" pitchFamily="49" charset="0"/>
                <a:cs typeface="Courier New" pitchFamily="49" charset="0"/>
              </a:rPr>
              <a:t> A3.tcl $</a:t>
            </a:r>
            <a:r>
              <a:rPr lang="en-GB" sz="2000" b="1" dirty="0" err="1" smtClean="0">
                <a:latin typeface="Courier New" pitchFamily="49" charset="0"/>
                <a:cs typeface="Courier New" pitchFamily="49" charset="0"/>
              </a:rPr>
              <a:t>RepSauve</a:t>
            </a:r>
            <a:endParaRPr lang="en-GB" sz="2000" b="1" dirty="0" smtClean="0">
              <a:latin typeface="Courier New" pitchFamily="49" charset="0"/>
              <a:cs typeface="Courier New" pitchFamily="49" charset="0"/>
            </a:endParaRPr>
          </a:p>
          <a:p>
            <a:pPr eaLnBrk="1" hangingPunct="1">
              <a:buFont typeface="Wingdings" pitchFamily="2" charset="2"/>
              <a:buNone/>
            </a:pPr>
            <a:r>
              <a:rPr lang="en-GB" sz="2000" b="1" dirty="0" smtClean="0">
                <a:latin typeface="Courier New" pitchFamily="49" charset="0"/>
                <a:cs typeface="Courier New" pitchFamily="49" charset="0"/>
              </a:rPr>
              <a:t> ls –l $</a:t>
            </a:r>
            <a:r>
              <a:rPr lang="en-GB" sz="2000" b="1" dirty="0" err="1" smtClean="0">
                <a:latin typeface="Courier New" pitchFamily="49" charset="0"/>
                <a:cs typeface="Courier New" pitchFamily="49" charset="0"/>
              </a:rPr>
              <a:t>RepSauve</a:t>
            </a:r>
            <a:endParaRPr lang="en-GB" sz="2000" b="1" dirty="0" smtClean="0">
              <a:latin typeface="Courier New" pitchFamily="49" charset="0"/>
              <a:cs typeface="Courier New" pitchFamily="49" charset="0"/>
            </a:endParaRPr>
          </a:p>
          <a:p>
            <a:pPr eaLnBrk="1" hangingPunct="1">
              <a:buNone/>
            </a:pPr>
            <a:r>
              <a:rPr lang="en-GB" sz="2000" b="1" dirty="0">
                <a:latin typeface="Courier New" pitchFamily="49" charset="0"/>
                <a:cs typeface="Courier New" pitchFamily="49" charset="0"/>
              </a:rPr>
              <a:t> </a:t>
            </a:r>
            <a:r>
              <a:rPr lang="en-GB" sz="2000" b="1" dirty="0" smtClean="0">
                <a:latin typeface="Courier New" pitchFamily="49" charset="0"/>
                <a:cs typeface="Courier New" pitchFamily="49" charset="0"/>
              </a:rPr>
              <a:t>echo "bonjour </a:t>
            </a:r>
            <a:r>
              <a:rPr lang="en-GB" sz="2000" b="1" dirty="0" err="1" smtClean="0">
                <a:latin typeface="Courier New" pitchFamily="49" charset="0"/>
                <a:cs typeface="Courier New" pitchFamily="49" charset="0"/>
              </a:rPr>
              <a:t>madame</a:t>
            </a:r>
            <a:r>
              <a:rPr lang="en-GB" sz="2000" b="1" dirty="0" smtClean="0">
                <a:latin typeface="Courier New" pitchFamily="49" charset="0"/>
                <a:cs typeface="Courier New" pitchFamily="49" charset="0"/>
              </a:rPr>
              <a:t>" &gt; salutations.txt</a:t>
            </a:r>
          </a:p>
          <a:p>
            <a:pPr eaLnBrk="1" hangingPunct="1">
              <a:buFont typeface="Wingdings" pitchFamily="2" charset="2"/>
              <a:buNone/>
            </a:pPr>
            <a:endParaRPr lang="en-GB" sz="2000" b="1" dirty="0" smtClean="0">
              <a:latin typeface="Courier New" pitchFamily="49" charset="0"/>
              <a:cs typeface="Courier New" pitchFamily="49" charset="0"/>
            </a:endParaRPr>
          </a:p>
        </p:txBody>
      </p:sp>
      <p:sp>
        <p:nvSpPr>
          <p:cNvPr id="96262" name="Text Box 6"/>
          <p:cNvSpPr txBox="1">
            <a:spLocks noChangeArrowheads="1"/>
          </p:cNvSpPr>
          <p:nvPr/>
        </p:nvSpPr>
        <p:spPr bwMode="auto">
          <a:xfrm>
            <a:off x="2051050" y="5805488"/>
            <a:ext cx="5511800" cy="366712"/>
          </a:xfrm>
          <a:prstGeom prst="rect">
            <a:avLst/>
          </a:prstGeom>
          <a:noFill/>
          <a:ln w="15875">
            <a:noFill/>
            <a:miter lim="800000"/>
            <a:headEnd/>
            <a:tailEnd/>
          </a:ln>
        </p:spPr>
        <p:txBody>
          <a:bodyPr wrap="none">
            <a:spAutoFit/>
          </a:bodyPr>
          <a:lstStyle/>
          <a:p>
            <a:r>
              <a:rPr lang="en-GB" i="1">
                <a:solidFill>
                  <a:srgbClr val="FF0000"/>
                </a:solidFill>
              </a:rPr>
              <a:t>Commande argument1 argument2 argument3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2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2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625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25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625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625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625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96262"/>
                                        </p:tgtEl>
                                        <p:attrNameLst>
                                          <p:attrName>style.visibility</p:attrName>
                                        </p:attrNameLst>
                                      </p:cBhvr>
                                      <p:to>
                                        <p:strVal val="visible"/>
                                      </p:to>
                                    </p:set>
                                    <p:anim calcmode="lin" valueType="num">
                                      <p:cBhvr>
                                        <p:cTn id="39" dur="500" fill="hold"/>
                                        <p:tgtEl>
                                          <p:spTgt spid="96262"/>
                                        </p:tgtEl>
                                        <p:attrNameLst>
                                          <p:attrName>ppt_w</p:attrName>
                                        </p:attrNameLst>
                                      </p:cBhvr>
                                      <p:tavLst>
                                        <p:tav tm="0">
                                          <p:val>
                                            <p:fltVal val="0"/>
                                          </p:val>
                                        </p:tav>
                                        <p:tav tm="100000">
                                          <p:val>
                                            <p:strVal val="#ppt_w"/>
                                          </p:val>
                                        </p:tav>
                                      </p:tavLst>
                                    </p:anim>
                                    <p:anim calcmode="lin" valueType="num">
                                      <p:cBhvr>
                                        <p:cTn id="40" dur="500" fill="hold"/>
                                        <p:tgtEl>
                                          <p:spTgt spid="962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P spid="96262"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Quelques petits exemples</a:t>
            </a:r>
            <a:endParaRPr lang="fr-FR" dirty="0"/>
          </a:p>
        </p:txBody>
      </p:sp>
      <p:sp>
        <p:nvSpPr>
          <p:cNvPr id="3" name="Espace réservé du contenu 2"/>
          <p:cNvSpPr>
            <a:spLocks noGrp="1"/>
          </p:cNvSpPr>
          <p:nvPr>
            <p:ph idx="1"/>
          </p:nvPr>
        </p:nvSpPr>
        <p:spPr/>
        <p:txBody>
          <a:bodyPr/>
          <a:lstStyle/>
          <a:p>
            <a:r>
              <a:rPr lang="fr-FR" dirty="0" err="1" smtClean="0"/>
              <a:t>Verifier</a:t>
            </a:r>
            <a:r>
              <a:rPr lang="fr-FR" dirty="0" smtClean="0"/>
              <a:t> que les noms des séquence d’un </a:t>
            </a:r>
            <a:r>
              <a:rPr lang="fr-FR" dirty="0" err="1" smtClean="0"/>
              <a:t>fasta</a:t>
            </a:r>
            <a:r>
              <a:rPr lang="fr-FR" dirty="0" smtClean="0"/>
              <a:t> multiples ne sont pas répétés.</a:t>
            </a:r>
          </a:p>
          <a:p>
            <a:r>
              <a:rPr lang="fr-FR" dirty="0" smtClean="0"/>
              <a:t>Calculer le % en GC d’une séquence nucléique</a:t>
            </a:r>
          </a:p>
          <a:p>
            <a:r>
              <a:rPr lang="fr-FR" dirty="0"/>
              <a:t>%</a:t>
            </a:r>
            <a:r>
              <a:rPr lang="fr-FR" dirty="0" smtClean="0"/>
              <a:t> de chaque AA d’une séquence protéique</a:t>
            </a:r>
            <a:endParaRPr lang="fr-FR" dirty="0"/>
          </a:p>
        </p:txBody>
      </p:sp>
    </p:spTree>
    <p:extLst>
      <p:ext uri="{BB962C8B-B14F-4D97-AF65-F5344CB8AC3E}">
        <p14:creationId xmlns:p14="http://schemas.microsoft.com/office/powerpoint/2010/main" val="286080054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re 1"/>
          <p:cNvSpPr>
            <a:spLocks noGrp="1"/>
          </p:cNvSpPr>
          <p:nvPr>
            <p:ph type="title" idx="4294967295"/>
          </p:nvPr>
        </p:nvSpPr>
        <p:spPr/>
        <p:txBody>
          <a:bodyPr/>
          <a:lstStyle/>
          <a:p>
            <a:pPr eaLnBrk="1" hangingPunct="1"/>
            <a:endParaRPr lang="fr-FR" smtClean="0"/>
          </a:p>
        </p:txBody>
      </p:sp>
      <p:pic>
        <p:nvPicPr>
          <p:cNvPr id="88067" name="Picture 2"/>
          <p:cNvPicPr>
            <a:picLocks noChangeAspect="1" noChangeArrowheads="1"/>
          </p:cNvPicPr>
          <p:nvPr/>
        </p:nvPicPr>
        <p:blipFill>
          <a:blip r:embed="rId3"/>
          <a:srcRect l="4945" t="27274" r="5280" b="7544"/>
          <a:stretch>
            <a:fillRect/>
          </a:stretch>
        </p:blipFill>
        <p:spPr bwMode="auto">
          <a:xfrm>
            <a:off x="500063" y="285750"/>
            <a:ext cx="8501062" cy="4643438"/>
          </a:xfrm>
          <a:prstGeom prst="rect">
            <a:avLst/>
          </a:prstGeom>
          <a:noFill/>
          <a:ln w="38100">
            <a:noFill/>
            <a:miter lim="800000"/>
            <a:headEnd/>
            <a:tailEnd/>
          </a:ln>
        </p:spPr>
      </p:pic>
      <p:sp>
        <p:nvSpPr>
          <p:cNvPr id="88068" name="Text Box 5"/>
          <p:cNvSpPr txBox="1">
            <a:spLocks noChangeArrowheads="1"/>
          </p:cNvSpPr>
          <p:nvPr/>
        </p:nvSpPr>
        <p:spPr bwMode="auto">
          <a:xfrm>
            <a:off x="3419475" y="30163"/>
            <a:ext cx="5832475" cy="366712"/>
          </a:xfrm>
          <a:prstGeom prst="rect">
            <a:avLst/>
          </a:prstGeom>
          <a:solidFill>
            <a:schemeClr val="bg1"/>
          </a:solidFill>
          <a:ln w="38100">
            <a:noFill/>
            <a:miter lim="800000"/>
            <a:headEnd/>
            <a:tailEnd/>
          </a:ln>
        </p:spPr>
        <p:txBody>
          <a:bodyPr>
            <a:spAutoFit/>
          </a:bodyPr>
          <a:lstStyle/>
          <a:p>
            <a:pPr>
              <a:spcBef>
                <a:spcPct val="50000"/>
              </a:spcBef>
            </a:pPr>
            <a:r>
              <a:rPr lang="en-GB" i="1">
                <a:solidFill>
                  <a:schemeClr val="hlink"/>
                </a:solidFill>
              </a:rPr>
              <a:t>Vérification chaque access ne figure qu’une fois</a:t>
            </a:r>
          </a:p>
        </p:txBody>
      </p:sp>
      <p:sp>
        <p:nvSpPr>
          <p:cNvPr id="90118" name="Line 6"/>
          <p:cNvSpPr>
            <a:spLocks noChangeShapeType="1"/>
          </p:cNvSpPr>
          <p:nvPr/>
        </p:nvSpPr>
        <p:spPr bwMode="auto">
          <a:xfrm>
            <a:off x="1619250" y="3141663"/>
            <a:ext cx="3600450" cy="0"/>
          </a:xfrm>
          <a:prstGeom prst="line">
            <a:avLst/>
          </a:prstGeom>
          <a:noFill/>
          <a:ln w="38100">
            <a:solidFill>
              <a:srgbClr val="FF0000"/>
            </a:solidFill>
            <a:round/>
            <a:headEnd/>
            <a:tailEnd/>
          </a:ln>
        </p:spPr>
        <p:txBody>
          <a:bodyPr/>
          <a:lstStyle/>
          <a:p>
            <a:endParaRPr lang="fr-FR"/>
          </a:p>
        </p:txBody>
      </p:sp>
      <p:sp>
        <p:nvSpPr>
          <p:cNvPr id="90119" name="Line 7"/>
          <p:cNvSpPr>
            <a:spLocks noChangeShapeType="1"/>
          </p:cNvSpPr>
          <p:nvPr/>
        </p:nvSpPr>
        <p:spPr bwMode="auto">
          <a:xfrm>
            <a:off x="1547813" y="4178300"/>
            <a:ext cx="1943100" cy="0"/>
          </a:xfrm>
          <a:prstGeom prst="line">
            <a:avLst/>
          </a:prstGeom>
          <a:noFill/>
          <a:ln w="38100">
            <a:solidFill>
              <a:srgbClr val="FF0000"/>
            </a:solidFill>
            <a:round/>
            <a:headEnd/>
            <a:tailEnd/>
          </a:ln>
        </p:spPr>
        <p:txBody>
          <a:bodyPr/>
          <a:lstStyle/>
          <a:p>
            <a:endParaRPr lang="fr-FR"/>
          </a:p>
        </p:txBody>
      </p:sp>
    </p:spTree>
    <p:extLst>
      <p:ext uri="{BB962C8B-B14F-4D97-AF65-F5344CB8AC3E}">
        <p14:creationId xmlns:p14="http://schemas.microsoft.com/office/powerpoint/2010/main" val="36832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8" grpId="0" animBg="1"/>
      <p:bldP spid="90119"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re 1"/>
          <p:cNvSpPr>
            <a:spLocks noGrp="1"/>
          </p:cNvSpPr>
          <p:nvPr>
            <p:ph type="title" idx="4294967295"/>
          </p:nvPr>
        </p:nvSpPr>
        <p:spPr/>
        <p:txBody>
          <a:bodyPr/>
          <a:lstStyle/>
          <a:p>
            <a:pPr eaLnBrk="1" hangingPunct="1"/>
            <a:endParaRPr lang="fr-FR" smtClean="0"/>
          </a:p>
        </p:txBody>
      </p:sp>
      <p:pic>
        <p:nvPicPr>
          <p:cNvPr id="86019" name="Picture 2"/>
          <p:cNvPicPr>
            <a:picLocks noChangeAspect="1" noChangeArrowheads="1"/>
          </p:cNvPicPr>
          <p:nvPr/>
        </p:nvPicPr>
        <p:blipFill>
          <a:blip r:embed="rId3"/>
          <a:srcRect l="4546" t="19432" r="8875" b="6332"/>
          <a:stretch>
            <a:fillRect/>
          </a:stretch>
        </p:blipFill>
        <p:spPr bwMode="auto">
          <a:xfrm>
            <a:off x="1252538" y="214313"/>
            <a:ext cx="7815262" cy="6643687"/>
          </a:xfrm>
          <a:prstGeom prst="rect">
            <a:avLst/>
          </a:prstGeom>
          <a:noFill/>
          <a:ln w="38100">
            <a:noFill/>
            <a:miter lim="800000"/>
            <a:headEnd/>
            <a:tailEnd/>
          </a:ln>
        </p:spPr>
      </p:pic>
      <p:sp>
        <p:nvSpPr>
          <p:cNvPr id="86020" name="Text Box 5"/>
          <p:cNvSpPr txBox="1">
            <a:spLocks noChangeArrowheads="1"/>
          </p:cNvSpPr>
          <p:nvPr/>
        </p:nvSpPr>
        <p:spPr bwMode="auto">
          <a:xfrm>
            <a:off x="4643438" y="30163"/>
            <a:ext cx="4608512" cy="366712"/>
          </a:xfrm>
          <a:prstGeom prst="rect">
            <a:avLst/>
          </a:prstGeom>
          <a:solidFill>
            <a:schemeClr val="bg1"/>
          </a:solidFill>
          <a:ln w="38100">
            <a:noFill/>
            <a:miter lim="800000"/>
            <a:headEnd/>
            <a:tailEnd/>
          </a:ln>
        </p:spPr>
        <p:txBody>
          <a:bodyPr>
            <a:spAutoFit/>
          </a:bodyPr>
          <a:lstStyle/>
          <a:p>
            <a:pPr>
              <a:spcBef>
                <a:spcPct val="50000"/>
              </a:spcBef>
            </a:pPr>
            <a:r>
              <a:rPr lang="en-GB" i="1">
                <a:solidFill>
                  <a:schemeClr val="hlink"/>
                </a:solidFill>
              </a:rPr>
              <a:t>Comptage de A T G C et calcul %GC</a:t>
            </a:r>
          </a:p>
        </p:txBody>
      </p:sp>
      <p:sp>
        <p:nvSpPr>
          <p:cNvPr id="88070" name="Line 6"/>
          <p:cNvSpPr>
            <a:spLocks noChangeShapeType="1"/>
          </p:cNvSpPr>
          <p:nvPr/>
        </p:nvSpPr>
        <p:spPr bwMode="auto">
          <a:xfrm>
            <a:off x="3419475" y="3716338"/>
            <a:ext cx="792163" cy="0"/>
          </a:xfrm>
          <a:prstGeom prst="line">
            <a:avLst/>
          </a:prstGeom>
          <a:noFill/>
          <a:ln w="38100">
            <a:solidFill>
              <a:srgbClr val="FF0000"/>
            </a:solidFill>
            <a:round/>
            <a:headEnd/>
            <a:tailEnd/>
          </a:ln>
        </p:spPr>
        <p:txBody>
          <a:bodyPr/>
          <a:lstStyle/>
          <a:p>
            <a:endParaRPr lang="fr-FR"/>
          </a:p>
        </p:txBody>
      </p:sp>
      <p:sp>
        <p:nvSpPr>
          <p:cNvPr id="88073" name="Line 9"/>
          <p:cNvSpPr>
            <a:spLocks noChangeShapeType="1"/>
          </p:cNvSpPr>
          <p:nvPr/>
        </p:nvSpPr>
        <p:spPr bwMode="auto">
          <a:xfrm>
            <a:off x="1331913" y="3275013"/>
            <a:ext cx="936625" cy="0"/>
          </a:xfrm>
          <a:prstGeom prst="line">
            <a:avLst/>
          </a:prstGeom>
          <a:noFill/>
          <a:ln w="38100">
            <a:solidFill>
              <a:srgbClr val="FF0000"/>
            </a:solidFill>
            <a:round/>
            <a:headEnd/>
            <a:tailEnd/>
          </a:ln>
        </p:spPr>
        <p:txBody>
          <a:bodyPr/>
          <a:lstStyle/>
          <a:p>
            <a:endParaRPr lang="fr-FR"/>
          </a:p>
        </p:txBody>
      </p:sp>
      <p:sp>
        <p:nvSpPr>
          <p:cNvPr id="88074" name="Line 10"/>
          <p:cNvSpPr>
            <a:spLocks noChangeShapeType="1"/>
          </p:cNvSpPr>
          <p:nvPr/>
        </p:nvSpPr>
        <p:spPr bwMode="auto">
          <a:xfrm>
            <a:off x="2800350" y="4686300"/>
            <a:ext cx="431800" cy="0"/>
          </a:xfrm>
          <a:prstGeom prst="line">
            <a:avLst/>
          </a:prstGeom>
          <a:noFill/>
          <a:ln w="38100">
            <a:solidFill>
              <a:srgbClr val="FF0000"/>
            </a:solidFill>
            <a:round/>
            <a:headEnd/>
            <a:tailEnd/>
          </a:ln>
        </p:spPr>
        <p:txBody>
          <a:bodyPr/>
          <a:lstStyle/>
          <a:p>
            <a:endParaRPr lang="fr-FR"/>
          </a:p>
        </p:txBody>
      </p:sp>
    </p:spTree>
    <p:extLst>
      <p:ext uri="{BB962C8B-B14F-4D97-AF65-F5344CB8AC3E}">
        <p14:creationId xmlns:p14="http://schemas.microsoft.com/office/powerpoint/2010/main" val="187433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80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0" grpId="0" animBg="1"/>
      <p:bldP spid="88073" grpId="0" animBg="1"/>
      <p:bldP spid="88074"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re 1"/>
          <p:cNvSpPr>
            <a:spLocks noGrp="1"/>
          </p:cNvSpPr>
          <p:nvPr>
            <p:ph type="title" idx="4294967295"/>
          </p:nvPr>
        </p:nvSpPr>
        <p:spPr/>
        <p:txBody>
          <a:bodyPr/>
          <a:lstStyle/>
          <a:p>
            <a:pPr eaLnBrk="1" hangingPunct="1"/>
            <a:endParaRPr lang="fr-FR" smtClean="0"/>
          </a:p>
        </p:txBody>
      </p:sp>
      <p:pic>
        <p:nvPicPr>
          <p:cNvPr id="87043" name="Picture 2"/>
          <p:cNvPicPr>
            <a:picLocks noChangeAspect="1" noChangeArrowheads="1"/>
          </p:cNvPicPr>
          <p:nvPr/>
        </p:nvPicPr>
        <p:blipFill>
          <a:blip r:embed="rId3"/>
          <a:srcRect l="4546" t="19432" r="8875" b="11790"/>
          <a:stretch>
            <a:fillRect/>
          </a:stretch>
        </p:blipFill>
        <p:spPr bwMode="auto">
          <a:xfrm>
            <a:off x="1000125" y="142893"/>
            <a:ext cx="7529513" cy="5929313"/>
          </a:xfrm>
          <a:prstGeom prst="rect">
            <a:avLst/>
          </a:prstGeom>
          <a:noFill/>
          <a:ln w="38100">
            <a:noFill/>
            <a:miter lim="800000"/>
            <a:headEnd/>
            <a:tailEnd/>
          </a:ln>
        </p:spPr>
      </p:pic>
      <p:pic>
        <p:nvPicPr>
          <p:cNvPr id="4" name="Picture 3"/>
          <p:cNvPicPr>
            <a:picLocks noChangeAspect="1" noChangeArrowheads="1"/>
          </p:cNvPicPr>
          <p:nvPr/>
        </p:nvPicPr>
        <p:blipFill>
          <a:blip r:embed="rId4"/>
          <a:srcRect l="1250" t="24522" r="46249" b="7005"/>
          <a:stretch>
            <a:fillRect/>
          </a:stretch>
        </p:blipFill>
        <p:spPr bwMode="auto">
          <a:xfrm>
            <a:off x="7245350" y="3357563"/>
            <a:ext cx="3230563" cy="3308350"/>
          </a:xfrm>
          <a:prstGeom prst="rect">
            <a:avLst/>
          </a:prstGeom>
          <a:noFill/>
          <a:ln w="38100">
            <a:noFill/>
            <a:miter lim="800000"/>
            <a:headEnd/>
            <a:tailEnd/>
          </a:ln>
        </p:spPr>
      </p:pic>
      <p:sp>
        <p:nvSpPr>
          <p:cNvPr id="89094" name="Line 6"/>
          <p:cNvSpPr>
            <a:spLocks noChangeShapeType="1"/>
          </p:cNvSpPr>
          <p:nvPr/>
        </p:nvSpPr>
        <p:spPr bwMode="auto">
          <a:xfrm>
            <a:off x="4500563" y="5113338"/>
            <a:ext cx="1223962" cy="0"/>
          </a:xfrm>
          <a:prstGeom prst="line">
            <a:avLst/>
          </a:prstGeom>
          <a:noFill/>
          <a:ln w="38100">
            <a:solidFill>
              <a:srgbClr val="FF0000"/>
            </a:solidFill>
            <a:round/>
            <a:headEnd/>
            <a:tailEnd/>
          </a:ln>
        </p:spPr>
        <p:txBody>
          <a:bodyPr/>
          <a:lstStyle/>
          <a:p>
            <a:endParaRPr lang="fr-FR"/>
          </a:p>
        </p:txBody>
      </p:sp>
      <p:sp>
        <p:nvSpPr>
          <p:cNvPr id="89095" name="Line 7"/>
          <p:cNvSpPr>
            <a:spLocks noChangeShapeType="1"/>
          </p:cNvSpPr>
          <p:nvPr/>
        </p:nvSpPr>
        <p:spPr bwMode="auto">
          <a:xfrm>
            <a:off x="5911850" y="3313113"/>
            <a:ext cx="1223963" cy="0"/>
          </a:xfrm>
          <a:prstGeom prst="line">
            <a:avLst/>
          </a:prstGeom>
          <a:noFill/>
          <a:ln w="38100">
            <a:solidFill>
              <a:srgbClr val="FF0000"/>
            </a:solidFill>
            <a:round/>
            <a:headEnd/>
            <a:tailEnd/>
          </a:ln>
        </p:spPr>
        <p:txBody>
          <a:bodyPr/>
          <a:lstStyle/>
          <a:p>
            <a:endParaRPr lang="fr-FR"/>
          </a:p>
        </p:txBody>
      </p:sp>
      <p:sp>
        <p:nvSpPr>
          <p:cNvPr id="89097" name="Line 9"/>
          <p:cNvSpPr>
            <a:spLocks noChangeShapeType="1"/>
          </p:cNvSpPr>
          <p:nvPr/>
        </p:nvSpPr>
        <p:spPr bwMode="auto">
          <a:xfrm>
            <a:off x="3779838" y="3322638"/>
            <a:ext cx="1223962" cy="0"/>
          </a:xfrm>
          <a:prstGeom prst="line">
            <a:avLst/>
          </a:prstGeom>
          <a:noFill/>
          <a:ln w="38100">
            <a:solidFill>
              <a:srgbClr val="FF0000"/>
            </a:solidFill>
            <a:round/>
            <a:headEnd/>
            <a:tailEnd/>
          </a:ln>
        </p:spPr>
        <p:txBody>
          <a:bodyPr/>
          <a:lstStyle/>
          <a:p>
            <a:endParaRPr lang="fr-FR"/>
          </a:p>
        </p:txBody>
      </p:sp>
      <p:sp>
        <p:nvSpPr>
          <p:cNvPr id="89098" name="Line 10"/>
          <p:cNvSpPr>
            <a:spLocks noChangeShapeType="1"/>
          </p:cNvSpPr>
          <p:nvPr/>
        </p:nvSpPr>
        <p:spPr bwMode="auto">
          <a:xfrm>
            <a:off x="2051050" y="3538538"/>
            <a:ext cx="1223963" cy="0"/>
          </a:xfrm>
          <a:prstGeom prst="line">
            <a:avLst/>
          </a:prstGeom>
          <a:noFill/>
          <a:ln w="38100">
            <a:solidFill>
              <a:srgbClr val="FF0000"/>
            </a:solidFill>
            <a:round/>
            <a:headEnd/>
            <a:tailEnd/>
          </a:ln>
        </p:spPr>
        <p:txBody>
          <a:bodyPr/>
          <a:lstStyle/>
          <a:p>
            <a:endParaRPr lang="fr-FR"/>
          </a:p>
        </p:txBody>
      </p:sp>
      <p:sp>
        <p:nvSpPr>
          <p:cNvPr id="89099" name="Line 11"/>
          <p:cNvSpPr>
            <a:spLocks noChangeShapeType="1"/>
          </p:cNvSpPr>
          <p:nvPr/>
        </p:nvSpPr>
        <p:spPr bwMode="auto">
          <a:xfrm>
            <a:off x="2411413" y="3760788"/>
            <a:ext cx="647700" cy="0"/>
          </a:xfrm>
          <a:prstGeom prst="line">
            <a:avLst/>
          </a:prstGeom>
          <a:noFill/>
          <a:ln w="38100">
            <a:solidFill>
              <a:srgbClr val="006666"/>
            </a:solidFill>
            <a:round/>
            <a:headEnd/>
            <a:tailEnd/>
          </a:ln>
        </p:spPr>
        <p:txBody>
          <a:bodyPr/>
          <a:lstStyle/>
          <a:p>
            <a:endParaRPr lang="fr-FR"/>
          </a:p>
        </p:txBody>
      </p:sp>
      <p:sp>
        <p:nvSpPr>
          <p:cNvPr id="89100" name="Line 12"/>
          <p:cNvSpPr>
            <a:spLocks noChangeShapeType="1"/>
          </p:cNvSpPr>
          <p:nvPr/>
        </p:nvSpPr>
        <p:spPr bwMode="auto">
          <a:xfrm>
            <a:off x="4140200" y="4437063"/>
            <a:ext cx="647700" cy="0"/>
          </a:xfrm>
          <a:prstGeom prst="line">
            <a:avLst/>
          </a:prstGeom>
          <a:noFill/>
          <a:ln w="38100">
            <a:solidFill>
              <a:srgbClr val="006666"/>
            </a:solidFill>
            <a:round/>
            <a:headEnd/>
            <a:tailEnd/>
          </a:ln>
        </p:spPr>
        <p:txBody>
          <a:bodyPr/>
          <a:lstStyle/>
          <a:p>
            <a:endParaRPr lang="fr-FR"/>
          </a:p>
        </p:txBody>
      </p:sp>
      <p:sp>
        <p:nvSpPr>
          <p:cNvPr id="89101" name="Line 13"/>
          <p:cNvSpPr>
            <a:spLocks noChangeShapeType="1"/>
          </p:cNvSpPr>
          <p:nvPr/>
        </p:nvSpPr>
        <p:spPr bwMode="auto">
          <a:xfrm>
            <a:off x="2843213" y="4221163"/>
            <a:ext cx="647700" cy="0"/>
          </a:xfrm>
          <a:prstGeom prst="line">
            <a:avLst/>
          </a:prstGeom>
          <a:noFill/>
          <a:ln w="38100">
            <a:solidFill>
              <a:srgbClr val="006666"/>
            </a:solidFill>
            <a:round/>
            <a:headEnd/>
            <a:tailEnd/>
          </a:ln>
        </p:spPr>
        <p:txBody>
          <a:bodyPr/>
          <a:lstStyle/>
          <a:p>
            <a:endParaRPr lang="fr-FR"/>
          </a:p>
        </p:txBody>
      </p:sp>
      <p:sp>
        <p:nvSpPr>
          <p:cNvPr id="89102" name="Line 14"/>
          <p:cNvSpPr>
            <a:spLocks noChangeShapeType="1"/>
          </p:cNvSpPr>
          <p:nvPr/>
        </p:nvSpPr>
        <p:spPr bwMode="auto">
          <a:xfrm>
            <a:off x="2411413" y="4878388"/>
            <a:ext cx="647700" cy="0"/>
          </a:xfrm>
          <a:prstGeom prst="line">
            <a:avLst/>
          </a:prstGeom>
          <a:noFill/>
          <a:ln w="38100">
            <a:solidFill>
              <a:srgbClr val="006666"/>
            </a:solidFill>
            <a:round/>
            <a:headEnd/>
            <a:tailEnd/>
          </a:ln>
        </p:spPr>
        <p:txBody>
          <a:bodyPr/>
          <a:lstStyle/>
          <a:p>
            <a:endParaRPr lang="fr-FR"/>
          </a:p>
        </p:txBody>
      </p:sp>
      <p:sp>
        <p:nvSpPr>
          <p:cNvPr id="87053" name="Text Box 17"/>
          <p:cNvSpPr txBox="1">
            <a:spLocks noChangeArrowheads="1"/>
          </p:cNvSpPr>
          <p:nvPr/>
        </p:nvSpPr>
        <p:spPr bwMode="auto">
          <a:xfrm>
            <a:off x="5075238" y="-26988"/>
            <a:ext cx="3960812" cy="366713"/>
          </a:xfrm>
          <a:prstGeom prst="rect">
            <a:avLst/>
          </a:prstGeom>
          <a:solidFill>
            <a:schemeClr val="bg1"/>
          </a:solidFill>
          <a:ln w="38100">
            <a:noFill/>
            <a:miter lim="800000"/>
            <a:headEnd/>
            <a:tailEnd/>
          </a:ln>
        </p:spPr>
        <p:txBody>
          <a:bodyPr>
            <a:spAutoFit/>
          </a:bodyPr>
          <a:lstStyle/>
          <a:p>
            <a:pPr>
              <a:spcBef>
                <a:spcPct val="50000"/>
              </a:spcBef>
            </a:pPr>
            <a:r>
              <a:rPr lang="en-GB" i="1">
                <a:solidFill>
                  <a:schemeClr val="hlink"/>
                </a:solidFill>
              </a:rPr>
              <a:t>Pourcentage des Acides Aminés</a:t>
            </a:r>
          </a:p>
        </p:txBody>
      </p:sp>
    </p:spTree>
    <p:extLst>
      <p:ext uri="{BB962C8B-B14F-4D97-AF65-F5344CB8AC3E}">
        <p14:creationId xmlns:p14="http://schemas.microsoft.com/office/powerpoint/2010/main" val="388039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0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0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909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909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910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910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910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slide(fromBottom)">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4" grpId="0" animBg="1"/>
      <p:bldP spid="89095" grpId="0" animBg="1"/>
      <p:bldP spid="89097" grpId="0" animBg="1"/>
      <p:bldP spid="89098" grpId="0" animBg="1"/>
      <p:bldP spid="89099" grpId="0" animBg="1"/>
      <p:bldP spid="89100" grpId="0" animBg="1"/>
      <p:bldP spid="89101" grpId="0" animBg="1"/>
      <p:bldP spid="89102"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5"/>
          <p:cNvSpPr>
            <a:spLocks noGrp="1" noChangeArrowheads="1"/>
          </p:cNvSpPr>
          <p:nvPr>
            <p:ph type="title"/>
          </p:nvPr>
        </p:nvSpPr>
        <p:spPr>
          <a:xfrm>
            <a:off x="1042988" y="333375"/>
            <a:ext cx="7313612" cy="823913"/>
          </a:xfrm>
        </p:spPr>
        <p:txBody>
          <a:bodyPr/>
          <a:lstStyle/>
          <a:p>
            <a:pPr algn="ctr" eaLnBrk="1" hangingPunct="1"/>
            <a:r>
              <a:rPr lang="en-GB" dirty="0" smtClean="0"/>
              <a:t>http://lbgi.fr/~ripp</a:t>
            </a: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920" y="1261810"/>
            <a:ext cx="7884368" cy="543528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sz="3200" dirty="0" smtClean="0"/>
              <a:t>Les </a:t>
            </a:r>
            <a:r>
              <a:rPr lang="en-GB" sz="3200" dirty="0" err="1" smtClean="0"/>
              <a:t>commandes</a:t>
            </a:r>
            <a:r>
              <a:rPr lang="en-GB" sz="3200" dirty="0" smtClean="0"/>
              <a:t> indispensables </a:t>
            </a:r>
            <a:br>
              <a:rPr lang="en-GB" sz="3200" dirty="0" smtClean="0"/>
            </a:br>
            <a:endParaRPr lang="en-GB" sz="2400" dirty="0" smtClean="0"/>
          </a:p>
        </p:txBody>
      </p:sp>
      <p:sp>
        <p:nvSpPr>
          <p:cNvPr id="8195" name="Rectangle 3"/>
          <p:cNvSpPr>
            <a:spLocks noGrp="1" noChangeArrowheads="1"/>
          </p:cNvSpPr>
          <p:nvPr>
            <p:ph type="body" sz="half" idx="1"/>
          </p:nvPr>
        </p:nvSpPr>
        <p:spPr>
          <a:xfrm>
            <a:off x="1370013" y="1827213"/>
            <a:ext cx="4210050" cy="4841875"/>
          </a:xfrm>
        </p:spPr>
        <p:txBody>
          <a:bodyPr/>
          <a:lstStyle/>
          <a:p>
            <a:pPr eaLnBrk="1" hangingPunct="1">
              <a:lnSpc>
                <a:spcPct val="90000"/>
              </a:lnSpc>
            </a:pPr>
            <a:r>
              <a:rPr lang="en-GB" sz="2100" b="1" dirty="0" smtClean="0"/>
              <a:t> </a:t>
            </a:r>
            <a:r>
              <a:rPr lang="en-GB" sz="1800" b="1" dirty="0" err="1" smtClean="0">
                <a:latin typeface="Courier New" pitchFamily="49" charset="0"/>
                <a:cs typeface="Courier New" pitchFamily="49" charset="0"/>
              </a:rPr>
              <a:t>pwd</a:t>
            </a:r>
            <a:endParaRPr lang="en-GB" sz="1800" b="1" i="1" dirty="0" smtClean="0">
              <a:latin typeface="Courier New" pitchFamily="49" charset="0"/>
              <a:cs typeface="Courier New" pitchFamily="49" charset="0"/>
            </a:endParaRPr>
          </a:p>
          <a:p>
            <a:pPr eaLnBrk="1" hangingPunct="1">
              <a:lnSpc>
                <a:spcPct val="90000"/>
              </a:lnSpc>
            </a:pPr>
            <a:r>
              <a:rPr lang="en-GB" sz="1800" b="1" dirty="0" smtClean="0">
                <a:latin typeface="Courier New" pitchFamily="49" charset="0"/>
                <a:cs typeface="Courier New" pitchFamily="49" charset="0"/>
              </a:rPr>
              <a:t> </a:t>
            </a:r>
            <a:r>
              <a:rPr lang="en-GB" sz="1800" b="1" dirty="0" err="1" smtClean="0">
                <a:latin typeface="Courier New" pitchFamily="49" charset="0"/>
                <a:cs typeface="Courier New" pitchFamily="49" charset="0"/>
              </a:rPr>
              <a:t>ls</a:t>
            </a:r>
            <a:r>
              <a:rPr lang="en-GB" sz="1800" b="1" dirty="0" smtClean="0">
                <a:latin typeface="Courier New" pitchFamily="49" charset="0"/>
                <a:cs typeface="Courier New" pitchFamily="49" charset="0"/>
              </a:rPr>
              <a:t> -l</a:t>
            </a:r>
          </a:p>
          <a:p>
            <a:pPr eaLnBrk="1" hangingPunct="1">
              <a:lnSpc>
                <a:spcPct val="90000"/>
              </a:lnSpc>
            </a:pPr>
            <a:r>
              <a:rPr lang="en-GB" sz="1800" b="1" dirty="0" smtClean="0">
                <a:latin typeface="Courier New" pitchFamily="49" charset="0"/>
                <a:cs typeface="Courier New" pitchFamily="49" charset="0"/>
              </a:rPr>
              <a:t> </a:t>
            </a:r>
            <a:r>
              <a:rPr lang="en-GB" sz="1800" b="1" dirty="0" err="1" smtClean="0">
                <a:latin typeface="Courier New" pitchFamily="49" charset="0"/>
                <a:cs typeface="Courier New" pitchFamily="49" charset="0"/>
              </a:rPr>
              <a:t>ls</a:t>
            </a:r>
            <a:r>
              <a:rPr lang="en-GB" sz="1800" b="1" dirty="0" smtClean="0">
                <a:latin typeface="Courier New" pitchFamily="49" charset="0"/>
                <a:cs typeface="Courier New" pitchFamily="49" charset="0"/>
              </a:rPr>
              <a:t> -</a:t>
            </a:r>
            <a:r>
              <a:rPr lang="en-GB" sz="1800" b="1" dirty="0" err="1" smtClean="0">
                <a:latin typeface="Courier New" pitchFamily="49" charset="0"/>
                <a:cs typeface="Courier New" pitchFamily="49" charset="0"/>
              </a:rPr>
              <a:t>lrt</a:t>
            </a:r>
            <a:endParaRPr lang="en-GB" sz="1800" b="1" dirty="0" smtClean="0">
              <a:latin typeface="Courier New" pitchFamily="49" charset="0"/>
              <a:cs typeface="Courier New" pitchFamily="49" charset="0"/>
            </a:endParaRPr>
          </a:p>
          <a:p>
            <a:pPr eaLnBrk="1" hangingPunct="1">
              <a:lnSpc>
                <a:spcPct val="90000"/>
              </a:lnSpc>
            </a:pPr>
            <a:r>
              <a:rPr lang="en-GB" sz="1800" b="1" i="1" dirty="0" smtClean="0">
                <a:latin typeface="Courier New" pitchFamily="49" charset="0"/>
                <a:cs typeface="Courier New" pitchFamily="49" charset="0"/>
              </a:rPr>
              <a:t> </a:t>
            </a:r>
            <a:r>
              <a:rPr lang="en-GB" sz="1800" b="1" dirty="0" smtClean="0">
                <a:latin typeface="Courier New" pitchFamily="49" charset="0"/>
                <a:cs typeface="Courier New" pitchFamily="49" charset="0"/>
              </a:rPr>
              <a:t>cd /home/ripp</a:t>
            </a:r>
            <a:endParaRPr lang="en-GB" sz="1800" b="1" i="1" dirty="0" smtClean="0">
              <a:latin typeface="Courier New" pitchFamily="49" charset="0"/>
              <a:cs typeface="Courier New" pitchFamily="49" charset="0"/>
            </a:endParaRPr>
          </a:p>
          <a:p>
            <a:pPr eaLnBrk="1" hangingPunct="1">
              <a:lnSpc>
                <a:spcPct val="90000"/>
              </a:lnSpc>
            </a:pPr>
            <a:r>
              <a:rPr lang="en-GB" sz="1800" b="1" i="1" dirty="0" smtClean="0">
                <a:latin typeface="Courier New" pitchFamily="49" charset="0"/>
                <a:cs typeface="Courier New" pitchFamily="49" charset="0"/>
              </a:rPr>
              <a:t> </a:t>
            </a:r>
            <a:r>
              <a:rPr lang="en-GB" sz="1800" b="1" dirty="0" smtClean="0">
                <a:latin typeface="Courier New" pitchFamily="49" charset="0"/>
                <a:cs typeface="Courier New" pitchFamily="49" charset="0"/>
              </a:rPr>
              <a:t>cd </a:t>
            </a:r>
            <a:r>
              <a:rPr lang="en-GB" sz="1800" b="1" dirty="0" err="1" smtClean="0">
                <a:latin typeface="Courier New" pitchFamily="49" charset="0"/>
                <a:cs typeface="Courier New" pitchFamily="49" charset="0"/>
              </a:rPr>
              <a:t>PublicDirectory</a:t>
            </a:r>
            <a:r>
              <a:rPr lang="en-GB" sz="1800" b="1" dirty="0" smtClean="0">
                <a:latin typeface="Courier New" pitchFamily="49" charset="0"/>
                <a:cs typeface="Courier New" pitchFamily="49" charset="0"/>
              </a:rPr>
              <a:t> </a:t>
            </a:r>
            <a:endParaRPr lang="en-GB" sz="1800" b="1" i="1" dirty="0" smtClean="0">
              <a:latin typeface="Courier New" pitchFamily="49" charset="0"/>
              <a:cs typeface="Courier New" pitchFamily="49" charset="0"/>
            </a:endParaRPr>
          </a:p>
          <a:p>
            <a:pPr eaLnBrk="1" hangingPunct="1">
              <a:lnSpc>
                <a:spcPct val="90000"/>
              </a:lnSpc>
            </a:pPr>
            <a:r>
              <a:rPr lang="en-GB" sz="1800" b="1" dirty="0" smtClean="0">
                <a:latin typeface="Courier New" pitchFamily="49" charset="0"/>
                <a:cs typeface="Courier New" pitchFamily="49" charset="0"/>
              </a:rPr>
              <a:t> </a:t>
            </a:r>
            <a:r>
              <a:rPr lang="en-GB" sz="1800" b="1" dirty="0" err="1" smtClean="0">
                <a:latin typeface="Courier New" pitchFamily="49" charset="0"/>
                <a:cs typeface="Courier New" pitchFamily="49" charset="0"/>
              </a:rPr>
              <a:t>mkdir</a:t>
            </a:r>
            <a:r>
              <a:rPr lang="en-GB" sz="1800" b="1" dirty="0" smtClean="0">
                <a:latin typeface="Courier New" pitchFamily="49" charset="0"/>
                <a:cs typeface="Courier New" pitchFamily="49" charset="0"/>
              </a:rPr>
              <a:t> </a:t>
            </a:r>
            <a:r>
              <a:rPr lang="en-GB" sz="1800" b="1" dirty="0" err="1" smtClean="0">
                <a:latin typeface="Courier New" pitchFamily="49" charset="0"/>
                <a:cs typeface="Courier New" pitchFamily="49" charset="0"/>
              </a:rPr>
              <a:t>MaZone</a:t>
            </a:r>
            <a:endParaRPr lang="en-GB" sz="1800" b="1" dirty="0" smtClean="0">
              <a:latin typeface="Courier New" pitchFamily="49" charset="0"/>
              <a:cs typeface="Courier New" pitchFamily="49" charset="0"/>
            </a:endParaRPr>
          </a:p>
          <a:p>
            <a:pPr eaLnBrk="1" hangingPunct="1">
              <a:lnSpc>
                <a:spcPct val="90000"/>
              </a:lnSpc>
            </a:pPr>
            <a:r>
              <a:rPr lang="en-GB" sz="1800" b="1" dirty="0" smtClean="0">
                <a:latin typeface="Courier New" pitchFamily="49" charset="0"/>
                <a:cs typeface="Courier New" pitchFamily="49" charset="0"/>
              </a:rPr>
              <a:t> </a:t>
            </a:r>
            <a:r>
              <a:rPr lang="en-GB" sz="1800" b="1" dirty="0" err="1" smtClean="0">
                <a:latin typeface="Courier New" pitchFamily="49" charset="0"/>
                <a:cs typeface="Courier New" pitchFamily="49" charset="0"/>
              </a:rPr>
              <a:t>cp</a:t>
            </a:r>
            <a:r>
              <a:rPr lang="en-GB" sz="1800" b="1" dirty="0" smtClean="0">
                <a:latin typeface="Courier New" pitchFamily="49" charset="0"/>
                <a:cs typeface="Courier New" pitchFamily="49" charset="0"/>
              </a:rPr>
              <a:t> </a:t>
            </a:r>
            <a:r>
              <a:rPr lang="en-GB" sz="1800" b="1" i="1" dirty="0" smtClean="0">
                <a:latin typeface="Courier New" pitchFamily="49" charset="0"/>
                <a:cs typeface="Courier New" pitchFamily="49" charset="0"/>
              </a:rPr>
              <a:t>source</a:t>
            </a:r>
            <a:r>
              <a:rPr lang="en-GB" sz="1800" b="1" dirty="0" smtClean="0">
                <a:latin typeface="Courier New" pitchFamily="49" charset="0"/>
                <a:cs typeface="Courier New" pitchFamily="49" charset="0"/>
              </a:rPr>
              <a:t> </a:t>
            </a:r>
            <a:r>
              <a:rPr lang="en-GB" sz="1800" b="1" i="1" dirty="0" smtClean="0">
                <a:latin typeface="Courier New" pitchFamily="49" charset="0"/>
                <a:cs typeface="Courier New" pitchFamily="49" charset="0"/>
              </a:rPr>
              <a:t>destination</a:t>
            </a:r>
          </a:p>
          <a:p>
            <a:pPr eaLnBrk="1" hangingPunct="1">
              <a:lnSpc>
                <a:spcPct val="90000"/>
              </a:lnSpc>
            </a:pPr>
            <a:r>
              <a:rPr lang="en-GB" sz="1800" b="1" dirty="0" smtClean="0">
                <a:latin typeface="Courier New" pitchFamily="49" charset="0"/>
                <a:cs typeface="Courier New" pitchFamily="49" charset="0"/>
              </a:rPr>
              <a:t> </a:t>
            </a:r>
            <a:r>
              <a:rPr lang="en-GB" sz="1800" b="1" dirty="0" err="1" smtClean="0">
                <a:latin typeface="Courier New" pitchFamily="49" charset="0"/>
                <a:cs typeface="Courier New" pitchFamily="49" charset="0"/>
              </a:rPr>
              <a:t>rm</a:t>
            </a:r>
            <a:r>
              <a:rPr lang="en-GB" sz="1800" b="1" dirty="0" smtClean="0">
                <a:latin typeface="Courier New" pitchFamily="49" charset="0"/>
                <a:cs typeface="Courier New" pitchFamily="49" charset="0"/>
              </a:rPr>
              <a:t> </a:t>
            </a:r>
            <a:r>
              <a:rPr lang="en-GB" sz="1800" b="1" dirty="0" err="1" smtClean="0">
                <a:latin typeface="Courier New" pitchFamily="49" charset="0"/>
                <a:cs typeface="Courier New" pitchFamily="49" charset="0"/>
              </a:rPr>
              <a:t>Test.tcl</a:t>
            </a:r>
            <a:endParaRPr lang="en-GB" sz="1800" b="1" dirty="0" smtClean="0">
              <a:latin typeface="Courier New" pitchFamily="49" charset="0"/>
              <a:cs typeface="Courier New" pitchFamily="49" charset="0"/>
            </a:endParaRPr>
          </a:p>
          <a:p>
            <a:pPr eaLnBrk="1" hangingPunct="1">
              <a:lnSpc>
                <a:spcPct val="90000"/>
              </a:lnSpc>
            </a:pPr>
            <a:r>
              <a:rPr lang="en-GB" sz="1800" b="1" dirty="0" smtClean="0">
                <a:latin typeface="Courier New" pitchFamily="49" charset="0"/>
                <a:cs typeface="Courier New" pitchFamily="49" charset="0"/>
              </a:rPr>
              <a:t> </a:t>
            </a:r>
            <a:r>
              <a:rPr lang="en-GB" sz="1800" b="1" dirty="0" err="1" smtClean="0">
                <a:latin typeface="Courier New" pitchFamily="49" charset="0"/>
                <a:cs typeface="Courier New" pitchFamily="49" charset="0"/>
              </a:rPr>
              <a:t>chmod</a:t>
            </a:r>
            <a:r>
              <a:rPr lang="en-GB" sz="1800" b="1" dirty="0" smtClean="0">
                <a:latin typeface="Courier New" pitchFamily="49" charset="0"/>
                <a:cs typeface="Courier New" pitchFamily="49" charset="0"/>
              </a:rPr>
              <a:t> 755 A1.tcl</a:t>
            </a:r>
          </a:p>
          <a:p>
            <a:pPr eaLnBrk="1" hangingPunct="1">
              <a:lnSpc>
                <a:spcPct val="90000"/>
              </a:lnSpc>
            </a:pPr>
            <a:r>
              <a:rPr lang="en-GB" sz="1800" b="1" dirty="0" smtClean="0">
                <a:latin typeface="Courier New" pitchFamily="49" charset="0"/>
                <a:cs typeface="Courier New" pitchFamily="49" charset="0"/>
              </a:rPr>
              <a:t> A1.tcl</a:t>
            </a:r>
          </a:p>
          <a:p>
            <a:pPr eaLnBrk="1" hangingPunct="1">
              <a:lnSpc>
                <a:spcPct val="90000"/>
              </a:lnSpc>
            </a:pPr>
            <a:r>
              <a:rPr lang="en-GB" sz="1800" b="1" dirty="0" smtClean="0">
                <a:latin typeface="Courier New" pitchFamily="49" charset="0"/>
                <a:cs typeface="Courier New" pitchFamily="49" charset="0"/>
              </a:rPr>
              <a:t> </a:t>
            </a:r>
            <a:r>
              <a:rPr lang="en-GB" sz="1800" b="1" dirty="0" err="1" smtClean="0">
                <a:latin typeface="Courier New" pitchFamily="49" charset="0"/>
                <a:cs typeface="Courier New" pitchFamily="49" charset="0"/>
              </a:rPr>
              <a:t>ssh</a:t>
            </a:r>
            <a:r>
              <a:rPr lang="en-GB" sz="1800" b="1" dirty="0" smtClean="0">
                <a:latin typeface="Courier New" pitchFamily="49" charset="0"/>
                <a:cs typeface="Courier New" pitchFamily="49" charset="0"/>
              </a:rPr>
              <a:t> –l user –X star8</a:t>
            </a:r>
          </a:p>
          <a:p>
            <a:pPr eaLnBrk="1" hangingPunct="1">
              <a:lnSpc>
                <a:spcPct val="90000"/>
              </a:lnSpc>
            </a:pPr>
            <a:r>
              <a:rPr lang="en-GB" sz="1800" b="1" dirty="0" smtClean="0">
                <a:latin typeface="Courier New" pitchFamily="49" charset="0"/>
                <a:cs typeface="Courier New" pitchFamily="49" charset="0"/>
              </a:rPr>
              <a:t> logout</a:t>
            </a:r>
          </a:p>
          <a:p>
            <a:pPr eaLnBrk="1" hangingPunct="1">
              <a:lnSpc>
                <a:spcPct val="90000"/>
              </a:lnSpc>
            </a:pPr>
            <a:r>
              <a:rPr lang="en-GB" sz="1800" b="1" dirty="0" smtClean="0">
                <a:latin typeface="Courier New" pitchFamily="49" charset="0"/>
                <a:cs typeface="Courier New" pitchFamily="49" charset="0"/>
              </a:rPr>
              <a:t> </a:t>
            </a:r>
            <a:r>
              <a:rPr lang="en-GB" sz="1800" b="1" dirty="0" err="1" smtClean="0">
                <a:latin typeface="Courier New" pitchFamily="49" charset="0"/>
                <a:cs typeface="Courier New" pitchFamily="49" charset="0"/>
              </a:rPr>
              <a:t>gedit</a:t>
            </a:r>
            <a:r>
              <a:rPr lang="en-GB" sz="1800" b="1" dirty="0" smtClean="0">
                <a:latin typeface="Courier New" pitchFamily="49" charset="0"/>
                <a:cs typeface="Courier New" pitchFamily="49" charset="0"/>
              </a:rPr>
              <a:t> A2.tcl</a:t>
            </a:r>
          </a:p>
        </p:txBody>
      </p:sp>
      <p:sp>
        <p:nvSpPr>
          <p:cNvPr id="108548" name="Rectangle 4"/>
          <p:cNvSpPr>
            <a:spLocks noGrp="1" noChangeArrowheads="1"/>
          </p:cNvSpPr>
          <p:nvPr>
            <p:ph type="body" sz="half" idx="2"/>
          </p:nvPr>
        </p:nvSpPr>
        <p:spPr>
          <a:xfrm>
            <a:off x="5102225" y="1827213"/>
            <a:ext cx="5157788" cy="4114800"/>
          </a:xfrm>
        </p:spPr>
        <p:txBody>
          <a:bodyPr/>
          <a:lstStyle/>
          <a:p>
            <a:pPr eaLnBrk="1" hangingPunct="1">
              <a:lnSpc>
                <a:spcPct val="90000"/>
              </a:lnSpc>
              <a:buFont typeface="Wingdings" pitchFamily="2" charset="2"/>
              <a:buChar char="Ø"/>
            </a:pPr>
            <a:r>
              <a:rPr lang="en-GB" sz="1800" i="1" dirty="0" smtClean="0"/>
              <a:t>Print Working Directory</a:t>
            </a:r>
          </a:p>
          <a:p>
            <a:pPr eaLnBrk="1" hangingPunct="1">
              <a:lnSpc>
                <a:spcPct val="90000"/>
              </a:lnSpc>
              <a:buFont typeface="Wingdings" pitchFamily="2" charset="2"/>
              <a:buChar char="Ø"/>
            </a:pPr>
            <a:r>
              <a:rPr lang="en-GB" sz="1800" i="1" dirty="0" smtClean="0"/>
              <a:t>List Long</a:t>
            </a:r>
          </a:p>
          <a:p>
            <a:pPr eaLnBrk="1" hangingPunct="1">
              <a:lnSpc>
                <a:spcPct val="90000"/>
              </a:lnSpc>
              <a:buFont typeface="Wingdings" pitchFamily="2" charset="2"/>
              <a:buChar char="Ø"/>
            </a:pPr>
            <a:r>
              <a:rPr lang="en-GB" sz="1800" i="1" dirty="0" smtClean="0"/>
              <a:t>List Long Reverse Time</a:t>
            </a:r>
          </a:p>
          <a:p>
            <a:pPr eaLnBrk="1" hangingPunct="1">
              <a:lnSpc>
                <a:spcPct val="90000"/>
              </a:lnSpc>
              <a:buFont typeface="Wingdings" pitchFamily="2" charset="2"/>
              <a:buChar char="Ø"/>
            </a:pPr>
            <a:r>
              <a:rPr lang="en-GB" sz="1800" i="1" dirty="0" smtClean="0"/>
              <a:t>Change Directory  </a:t>
            </a:r>
            <a:r>
              <a:rPr lang="en-GB" sz="1400" i="1" dirty="0" smtClean="0"/>
              <a:t>(/ en </a:t>
            </a:r>
            <a:r>
              <a:rPr lang="en-GB" sz="1400" i="1" dirty="0" err="1" smtClean="0"/>
              <a:t>absolu</a:t>
            </a:r>
            <a:r>
              <a:rPr lang="en-GB" sz="1400" i="1" dirty="0" smtClean="0"/>
              <a:t>)</a:t>
            </a:r>
          </a:p>
          <a:p>
            <a:pPr eaLnBrk="1" hangingPunct="1">
              <a:lnSpc>
                <a:spcPct val="90000"/>
              </a:lnSpc>
              <a:buFont typeface="Wingdings" pitchFamily="2" charset="2"/>
              <a:buChar char="Ø"/>
            </a:pPr>
            <a:r>
              <a:rPr lang="en-GB" sz="1800" i="1" dirty="0" smtClean="0"/>
              <a:t>Change Directory  </a:t>
            </a:r>
            <a:r>
              <a:rPr lang="en-GB" sz="1400" i="1" dirty="0" smtClean="0"/>
              <a:t>(  en </a:t>
            </a:r>
            <a:r>
              <a:rPr lang="en-GB" sz="1400" i="1" dirty="0" err="1" smtClean="0"/>
              <a:t>relatif</a:t>
            </a:r>
            <a:r>
              <a:rPr lang="en-GB" sz="1400" i="1" dirty="0" smtClean="0"/>
              <a:t>)</a:t>
            </a:r>
          </a:p>
          <a:p>
            <a:pPr eaLnBrk="1" hangingPunct="1">
              <a:lnSpc>
                <a:spcPct val="90000"/>
              </a:lnSpc>
              <a:buFont typeface="Wingdings" pitchFamily="2" charset="2"/>
              <a:buChar char="Ø"/>
            </a:pPr>
            <a:r>
              <a:rPr lang="en-GB" sz="1800" i="1" dirty="0" err="1" smtClean="0"/>
              <a:t>MaKe</a:t>
            </a:r>
            <a:r>
              <a:rPr lang="en-GB" sz="1800" i="1" dirty="0" smtClean="0"/>
              <a:t> </a:t>
            </a:r>
            <a:r>
              <a:rPr lang="en-GB" sz="1800" i="1" dirty="0" err="1" smtClean="0"/>
              <a:t>DIRectory</a:t>
            </a:r>
            <a:endParaRPr lang="en-GB" sz="1800" i="1" dirty="0" smtClean="0"/>
          </a:p>
          <a:p>
            <a:pPr eaLnBrk="1" hangingPunct="1">
              <a:lnSpc>
                <a:spcPct val="90000"/>
              </a:lnSpc>
              <a:buFont typeface="Wingdings" pitchFamily="2" charset="2"/>
              <a:buChar char="Ø"/>
            </a:pPr>
            <a:r>
              <a:rPr lang="en-GB" sz="1800" i="1" dirty="0" err="1" smtClean="0"/>
              <a:t>CoPy</a:t>
            </a:r>
            <a:endParaRPr lang="en-GB" sz="1800" i="1" dirty="0" smtClean="0"/>
          </a:p>
          <a:p>
            <a:pPr eaLnBrk="1" hangingPunct="1">
              <a:lnSpc>
                <a:spcPct val="90000"/>
              </a:lnSpc>
              <a:buFont typeface="Wingdings" pitchFamily="2" charset="2"/>
              <a:buChar char="Ø"/>
            </a:pPr>
            <a:r>
              <a:rPr lang="en-GB" sz="1800" i="1" dirty="0" err="1" smtClean="0"/>
              <a:t>ReMove</a:t>
            </a:r>
            <a:endParaRPr lang="en-GB" sz="1800" i="1" dirty="0" smtClean="0"/>
          </a:p>
          <a:p>
            <a:pPr eaLnBrk="1" hangingPunct="1">
              <a:lnSpc>
                <a:spcPct val="90000"/>
              </a:lnSpc>
              <a:buFont typeface="Wingdings" pitchFamily="2" charset="2"/>
              <a:buChar char="Ø"/>
            </a:pPr>
            <a:r>
              <a:rPr lang="en-GB" sz="1800" i="1" dirty="0" err="1" smtClean="0"/>
              <a:t>CHange</a:t>
            </a:r>
            <a:r>
              <a:rPr lang="en-GB" sz="1800" i="1" dirty="0" smtClean="0"/>
              <a:t> </a:t>
            </a:r>
            <a:r>
              <a:rPr lang="en-GB" sz="1800" i="1" dirty="0" err="1" smtClean="0"/>
              <a:t>MODe</a:t>
            </a:r>
            <a:endParaRPr lang="en-GB" sz="1800" i="1" dirty="0" smtClean="0"/>
          </a:p>
          <a:p>
            <a:pPr eaLnBrk="1" hangingPunct="1">
              <a:lnSpc>
                <a:spcPct val="90000"/>
              </a:lnSpc>
              <a:buFont typeface="Wingdings" pitchFamily="2" charset="2"/>
              <a:buChar char="Ø"/>
            </a:pPr>
            <a:r>
              <a:rPr lang="en-GB" sz="1800" i="1" dirty="0" err="1" smtClean="0"/>
              <a:t>mon</a:t>
            </a:r>
            <a:r>
              <a:rPr lang="en-GB" sz="1800" i="1" dirty="0" smtClean="0"/>
              <a:t> programme</a:t>
            </a:r>
          </a:p>
          <a:p>
            <a:pPr eaLnBrk="1" hangingPunct="1">
              <a:lnSpc>
                <a:spcPct val="90000"/>
              </a:lnSpc>
              <a:buFont typeface="Wingdings" pitchFamily="2" charset="2"/>
              <a:buChar char="Ø"/>
            </a:pPr>
            <a:r>
              <a:rPr lang="en-GB" sz="1800" i="1" dirty="0" smtClean="0"/>
              <a:t>Secure </a:t>
            </a:r>
            <a:r>
              <a:rPr lang="en-GB" sz="1800" i="1" dirty="0" err="1" smtClean="0"/>
              <a:t>SHell</a:t>
            </a:r>
            <a:endParaRPr lang="en-GB" sz="1800" i="1" dirty="0" smtClean="0"/>
          </a:p>
          <a:p>
            <a:pPr eaLnBrk="1" hangingPunct="1">
              <a:lnSpc>
                <a:spcPct val="90000"/>
              </a:lnSpc>
              <a:buFont typeface="Wingdings" pitchFamily="2" charset="2"/>
              <a:buChar char="Ø"/>
            </a:pPr>
            <a:r>
              <a:rPr lang="en-GB" sz="1800" i="1" dirty="0" smtClean="0"/>
              <a:t>LOG OUT</a:t>
            </a:r>
          </a:p>
          <a:p>
            <a:pPr eaLnBrk="1" hangingPunct="1">
              <a:lnSpc>
                <a:spcPct val="90000"/>
              </a:lnSpc>
              <a:buFont typeface="Wingdings" pitchFamily="2" charset="2"/>
              <a:buChar char="Ø"/>
            </a:pPr>
            <a:r>
              <a:rPr lang="en-GB" sz="1800" i="1" dirty="0" smtClean="0"/>
              <a:t>Gnu Edit</a:t>
            </a:r>
          </a:p>
        </p:txBody>
      </p:sp>
      <p:sp>
        <p:nvSpPr>
          <p:cNvPr id="108550" name="Oval 6"/>
          <p:cNvSpPr>
            <a:spLocks noChangeArrowheads="1"/>
          </p:cNvSpPr>
          <p:nvPr/>
        </p:nvSpPr>
        <p:spPr bwMode="auto">
          <a:xfrm>
            <a:off x="2314575" y="2765425"/>
            <a:ext cx="215900" cy="360363"/>
          </a:xfrm>
          <a:prstGeom prst="ellipse">
            <a:avLst/>
          </a:prstGeom>
          <a:noFill/>
          <a:ln w="38100">
            <a:solidFill>
              <a:srgbClr val="FF0000"/>
            </a:solidFill>
            <a:round/>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5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85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85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85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854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85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0855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8548">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8548">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8548">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8548">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8548">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8548">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8548">
                                            <p:txEl>
                                              <p:pRg st="11" end="1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0854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0" grpId="0" animBg="1"/>
      <p:bldP spid="10855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4"/>
          <p:cNvSpPr>
            <a:spLocks noGrp="1"/>
          </p:cNvSpPr>
          <p:nvPr>
            <p:ph type="title"/>
          </p:nvPr>
        </p:nvSpPr>
        <p:spPr>
          <a:xfrm>
            <a:off x="1370013" y="301625"/>
            <a:ext cx="7313612" cy="698500"/>
          </a:xfrm>
        </p:spPr>
        <p:txBody>
          <a:bodyPr/>
          <a:lstStyle/>
          <a:p>
            <a:pPr algn="ctr"/>
            <a:r>
              <a:rPr lang="fr-FR" sz="3200" smtClean="0"/>
              <a:t>Mon premier script  Tcsh</a:t>
            </a:r>
          </a:p>
        </p:txBody>
      </p:sp>
      <p:pic>
        <p:nvPicPr>
          <p:cNvPr id="9219" name="Picture 3"/>
          <p:cNvPicPr>
            <a:picLocks noChangeAspect="1" noChangeArrowheads="1"/>
          </p:cNvPicPr>
          <p:nvPr/>
        </p:nvPicPr>
        <p:blipFill>
          <a:blip r:embed="rId2"/>
          <a:srcRect l="3397" t="17998" r="5261" b="36459"/>
          <a:stretch>
            <a:fillRect/>
          </a:stretch>
        </p:blipFill>
        <p:spPr bwMode="auto">
          <a:xfrm>
            <a:off x="142875" y="1428750"/>
            <a:ext cx="8893175" cy="3357563"/>
          </a:xfrm>
          <a:prstGeom prst="rect">
            <a:avLst/>
          </a:prstGeom>
          <a:noFill/>
          <a:ln w="38100">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71600" y="301625"/>
            <a:ext cx="8064895" cy="607095"/>
          </a:xfrm>
        </p:spPr>
        <p:txBody>
          <a:bodyPr/>
          <a:lstStyle/>
          <a:p>
            <a:r>
              <a:rPr lang="fr-FR" dirty="0" smtClean="0"/>
              <a:t>Langages de commande </a:t>
            </a:r>
            <a:r>
              <a:rPr lang="fr-FR" dirty="0" err="1" smtClean="0"/>
              <a:t>tcsh</a:t>
            </a:r>
            <a:r>
              <a:rPr lang="fr-FR" dirty="0" smtClean="0"/>
              <a:t> ou </a:t>
            </a:r>
            <a:r>
              <a:rPr lang="fr-FR" dirty="0" err="1" smtClean="0"/>
              <a:t>bash</a:t>
            </a:r>
            <a:endParaRPr lang="fr-FR" dirty="0"/>
          </a:p>
        </p:txBody>
      </p:sp>
      <p:sp>
        <p:nvSpPr>
          <p:cNvPr id="6" name="Espace réservé du contenu 5"/>
          <p:cNvSpPr>
            <a:spLocks noGrp="1"/>
          </p:cNvSpPr>
          <p:nvPr>
            <p:ph idx="1"/>
          </p:nvPr>
        </p:nvSpPr>
        <p:spPr>
          <a:xfrm>
            <a:off x="1115616" y="1827213"/>
            <a:ext cx="7776864" cy="3745468"/>
          </a:xfrm>
        </p:spPr>
        <p:txBody>
          <a:bodyPr/>
          <a:lstStyle/>
          <a:p>
            <a:r>
              <a:rPr lang="fr-FR" sz="2400" dirty="0"/>
              <a:t>s</a:t>
            </a:r>
            <a:r>
              <a:rPr lang="fr-FR" sz="2400" dirty="0" smtClean="0"/>
              <a:t>et X=25</a:t>
            </a:r>
          </a:p>
          <a:p>
            <a:r>
              <a:rPr lang="fr-FR" sz="2400" dirty="0" smtClean="0"/>
              <a:t>X=25</a:t>
            </a:r>
          </a:p>
          <a:p>
            <a:endParaRPr lang="fr-FR" sz="2400" dirty="0"/>
          </a:p>
          <a:p>
            <a:r>
              <a:rPr lang="fr-FR" sz="2400" dirty="0" smtClean="0"/>
              <a:t>if ( $a&gt;$b ) </a:t>
            </a:r>
            <a:r>
              <a:rPr lang="fr-FR" sz="2400" dirty="0" err="1" smtClean="0"/>
              <a:t>rm</a:t>
            </a:r>
            <a:r>
              <a:rPr lang="fr-FR" sz="2400" dirty="0" smtClean="0"/>
              <a:t> /h/toto</a:t>
            </a:r>
          </a:p>
          <a:p>
            <a:r>
              <a:rPr lang="fr-FR" sz="2400" dirty="0" smtClean="0"/>
              <a:t>if [  $a \&gt; $b ] ; </a:t>
            </a:r>
            <a:r>
              <a:rPr lang="fr-FR" sz="2400" dirty="0" err="1" smtClean="0"/>
              <a:t>then</a:t>
            </a:r>
            <a:r>
              <a:rPr lang="fr-FR" sz="2400" dirty="0" smtClean="0"/>
              <a:t> </a:t>
            </a:r>
            <a:r>
              <a:rPr lang="fr-FR" sz="2400" dirty="0" err="1" smtClean="0"/>
              <a:t>rm</a:t>
            </a:r>
            <a:r>
              <a:rPr lang="fr-FR" sz="2400" dirty="0" smtClean="0"/>
              <a:t> /h/toto; fi</a:t>
            </a:r>
          </a:p>
          <a:p>
            <a:pPr marL="0" indent="0">
              <a:buNone/>
            </a:pPr>
            <a:endParaRPr lang="fr-FR" dirty="0" smtClean="0"/>
          </a:p>
          <a:p>
            <a:r>
              <a:rPr lang="fr-FR" sz="2000" b="1" dirty="0" smtClean="0">
                <a:latin typeface="Courier New" panose="02070309020205020404" pitchFamily="49" charset="0"/>
                <a:cs typeface="Courier New" panose="02070309020205020404" pitchFamily="49" charset="0"/>
                <a:hlinkClick r:id="rId2"/>
              </a:rPr>
              <a:t>http</a:t>
            </a:r>
            <a:r>
              <a:rPr lang="fr-FR" sz="2000" b="1" dirty="0">
                <a:latin typeface="Courier New" panose="02070309020205020404" pitchFamily="49" charset="0"/>
                <a:cs typeface="Courier New" panose="02070309020205020404" pitchFamily="49" charset="0"/>
                <a:hlinkClick r:id="rId2"/>
              </a:rPr>
              <a:t>://lbgi.fr/~</a:t>
            </a:r>
            <a:r>
              <a:rPr lang="fr-FR" sz="2000" b="1" dirty="0" smtClean="0">
                <a:latin typeface="Courier New" panose="02070309020205020404" pitchFamily="49" charset="0"/>
                <a:cs typeface="Courier New" panose="02070309020205020404" pitchFamily="49" charset="0"/>
                <a:hlinkClick r:id="rId2"/>
              </a:rPr>
              <a:t>ripp/PublicDirectory/CoursUnix</a:t>
            </a:r>
            <a:endParaRPr lang="fr-FR" sz="2000" b="1" dirty="0" smtClean="0">
              <a:latin typeface="Courier New" panose="02070309020205020404" pitchFamily="49" charset="0"/>
              <a:cs typeface="Courier New" panose="02070309020205020404" pitchFamily="49" charset="0"/>
            </a:endParaRPr>
          </a:p>
          <a:p>
            <a:pPr lvl="1"/>
            <a:r>
              <a:rPr lang="fr-FR" sz="1600" b="1" dirty="0" smtClean="0">
                <a:latin typeface="Courier New" panose="02070309020205020404" pitchFamily="49" charset="0"/>
                <a:cs typeface="Courier New" panose="02070309020205020404" pitchFamily="49" charset="0"/>
              </a:rPr>
              <a:t>RippUnix2015.pptx et ./</a:t>
            </a:r>
            <a:r>
              <a:rPr lang="fr-FR" sz="1600" b="1" dirty="0" err="1" smtClean="0">
                <a:latin typeface="Courier New" panose="02070309020205020404" pitchFamily="49" charset="0"/>
                <a:cs typeface="Courier New" panose="02070309020205020404" pitchFamily="49" charset="0"/>
              </a:rPr>
              <a:t>shells</a:t>
            </a:r>
            <a:r>
              <a:rPr lang="fr-FR" sz="1600" b="1" dirty="0" smtClean="0">
                <a:latin typeface="Courier New" panose="02070309020205020404" pitchFamily="49" charset="0"/>
                <a:cs typeface="Courier New" panose="02070309020205020404" pitchFamily="49" charset="0"/>
              </a:rPr>
              <a:t>/shells.html</a:t>
            </a:r>
          </a:p>
          <a:p>
            <a:pPr marL="0" indent="0">
              <a:buNone/>
            </a:pPr>
            <a:endParaRPr lang="fr-FR" sz="2000" b="1" dirty="0">
              <a:latin typeface="Courier New" panose="02070309020205020404" pitchFamily="49" charset="0"/>
              <a:cs typeface="Courier New" panose="02070309020205020404" pitchFamily="49" charset="0"/>
            </a:endParaRPr>
          </a:p>
          <a:p>
            <a:pPr marL="0" indent="0">
              <a:buNone/>
            </a:pPr>
            <a:endParaRPr lang="fr-FR" sz="2000" b="1" dirty="0" smtClean="0">
              <a:latin typeface="Courier New" panose="02070309020205020404" pitchFamily="49" charset="0"/>
              <a:cs typeface="Courier New" panose="02070309020205020404" pitchFamily="49" charset="0"/>
            </a:endParaRPr>
          </a:p>
          <a:p>
            <a:pPr marL="0" indent="0">
              <a:buNone/>
            </a:pPr>
            <a:endParaRPr lang="fr-FR" dirty="0"/>
          </a:p>
        </p:txBody>
      </p:sp>
      <p:sp>
        <p:nvSpPr>
          <p:cNvPr id="7" name="ZoneTexte 6"/>
          <p:cNvSpPr txBox="1"/>
          <p:nvPr/>
        </p:nvSpPr>
        <p:spPr>
          <a:xfrm>
            <a:off x="755576" y="5572681"/>
            <a:ext cx="7776864" cy="923330"/>
          </a:xfrm>
          <a:prstGeom prst="rect">
            <a:avLst/>
          </a:prstGeom>
          <a:noFill/>
        </p:spPr>
        <p:txBody>
          <a:bodyPr wrap="square" rtlCol="0">
            <a:spAutoFit/>
          </a:bodyPr>
          <a:lstStyle/>
          <a:p>
            <a:pPr algn="ctr"/>
            <a:r>
              <a:rPr lang="fr-FR" dirty="0" smtClean="0">
                <a:solidFill>
                  <a:srgbClr val="FF0000"/>
                </a:solidFill>
              </a:rPr>
              <a:t>Pour des programmes plus consistants </a:t>
            </a:r>
          </a:p>
          <a:p>
            <a:pPr algn="ctr"/>
            <a:r>
              <a:rPr lang="fr-FR" dirty="0" smtClean="0">
                <a:solidFill>
                  <a:srgbClr val="FF0000"/>
                </a:solidFill>
              </a:rPr>
              <a:t>il vaut </a:t>
            </a:r>
            <a:r>
              <a:rPr lang="fr-FR" dirty="0">
                <a:solidFill>
                  <a:srgbClr val="FF0000"/>
                </a:solidFill>
              </a:rPr>
              <a:t>m</a:t>
            </a:r>
            <a:r>
              <a:rPr lang="fr-FR" dirty="0" smtClean="0">
                <a:solidFill>
                  <a:srgbClr val="FF0000"/>
                </a:solidFill>
              </a:rPr>
              <a:t>ieux utiliser un langage de script cohérent et puissant</a:t>
            </a:r>
          </a:p>
          <a:p>
            <a:pPr algn="ctr"/>
            <a:r>
              <a:rPr lang="fr-FR" dirty="0" smtClean="0">
                <a:solidFill>
                  <a:srgbClr val="FF0000"/>
                </a:solidFill>
              </a:rPr>
              <a:t>Perl, Python, </a:t>
            </a:r>
            <a:r>
              <a:rPr lang="fr-FR" b="1" dirty="0" err="1" smtClean="0">
                <a:solidFill>
                  <a:srgbClr val="FF0000"/>
                </a:solidFill>
              </a:rPr>
              <a:t>Tcl</a:t>
            </a:r>
            <a:r>
              <a:rPr lang="fr-FR" dirty="0" smtClean="0">
                <a:solidFill>
                  <a:srgbClr val="FF0000"/>
                </a:solidFill>
              </a:rPr>
              <a:t>  </a:t>
            </a:r>
            <a:endParaRPr lang="fr-FR" dirty="0">
              <a:solidFill>
                <a:srgbClr val="FF0000"/>
              </a:solidFill>
            </a:endParaRPr>
          </a:p>
        </p:txBody>
      </p:sp>
    </p:spTree>
    <p:extLst>
      <p:ext uri="{BB962C8B-B14F-4D97-AF65-F5344CB8AC3E}">
        <p14:creationId xmlns:p14="http://schemas.microsoft.com/office/powerpoint/2010/main" val="218400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370013" y="301625"/>
            <a:ext cx="7313612" cy="823913"/>
          </a:xfrm>
        </p:spPr>
        <p:txBody>
          <a:bodyPr/>
          <a:lstStyle/>
          <a:p>
            <a:pPr algn="ctr" eaLnBrk="1" hangingPunct="1"/>
            <a:r>
              <a:rPr lang="en-GB" sz="2400" dirty="0" smtClean="0"/>
              <a:t>Et … un programme </a:t>
            </a:r>
            <a:r>
              <a:rPr lang="en-GB" sz="2400" dirty="0" err="1" smtClean="0"/>
              <a:t>Tcl</a:t>
            </a:r>
            <a:endParaRPr lang="en-GB" sz="3200" dirty="0" smtClean="0"/>
          </a:p>
        </p:txBody>
      </p:sp>
      <p:pic>
        <p:nvPicPr>
          <p:cNvPr id="10243" name="Picture 3"/>
          <p:cNvPicPr>
            <a:picLocks noChangeAspect="1" noChangeArrowheads="1"/>
          </p:cNvPicPr>
          <p:nvPr/>
        </p:nvPicPr>
        <p:blipFill>
          <a:blip r:embed="rId3"/>
          <a:srcRect/>
          <a:stretch>
            <a:fillRect/>
          </a:stretch>
        </p:blipFill>
        <p:spPr bwMode="auto">
          <a:xfrm>
            <a:off x="2268538" y="1700213"/>
            <a:ext cx="5249862" cy="474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r>
              <a:rPr lang="en-GB" sz="3200" smtClean="0"/>
              <a:t>Le langage de programmation</a:t>
            </a:r>
            <a:br>
              <a:rPr lang="en-GB" sz="3200" smtClean="0"/>
            </a:br>
            <a:r>
              <a:rPr lang="en-GB" sz="3200" b="1" smtClean="0"/>
              <a:t>Tcl</a:t>
            </a:r>
          </a:p>
        </p:txBody>
      </p:sp>
      <p:sp>
        <p:nvSpPr>
          <p:cNvPr id="133123" name="Rectangle 3"/>
          <p:cNvSpPr>
            <a:spLocks noGrp="1" noChangeArrowheads="1"/>
          </p:cNvSpPr>
          <p:nvPr>
            <p:ph type="body" idx="1"/>
          </p:nvPr>
        </p:nvSpPr>
        <p:spPr>
          <a:xfrm>
            <a:off x="899592" y="1827212"/>
            <a:ext cx="7992888" cy="4698131"/>
          </a:xfrm>
        </p:spPr>
        <p:txBody>
          <a:bodyPr/>
          <a:lstStyle/>
          <a:p>
            <a:pPr eaLnBrk="1" hangingPunct="1">
              <a:lnSpc>
                <a:spcPct val="80000"/>
              </a:lnSpc>
            </a:pPr>
            <a:r>
              <a:rPr lang="en-GB" sz="2500" dirty="0" err="1" smtClean="0"/>
              <a:t>Tcl</a:t>
            </a:r>
            <a:r>
              <a:rPr lang="en-GB" sz="2500" dirty="0" smtClean="0"/>
              <a:t> </a:t>
            </a:r>
            <a:r>
              <a:rPr lang="en-GB" sz="2500" dirty="0" err="1" smtClean="0"/>
              <a:t>est</a:t>
            </a:r>
            <a:r>
              <a:rPr lang="en-GB" sz="2500" dirty="0" smtClean="0"/>
              <a:t> un </a:t>
            </a:r>
            <a:r>
              <a:rPr lang="en-GB" sz="2500" dirty="0" err="1" smtClean="0"/>
              <a:t>langage</a:t>
            </a:r>
            <a:r>
              <a:rPr lang="en-GB" sz="2500" dirty="0" smtClean="0"/>
              <a:t> de </a:t>
            </a:r>
            <a:r>
              <a:rPr lang="en-GB" sz="2500" dirty="0" err="1" smtClean="0"/>
              <a:t>programmation</a:t>
            </a:r>
            <a:r>
              <a:rPr lang="en-GB" sz="2500" dirty="0" smtClean="0"/>
              <a:t> qui </a:t>
            </a:r>
            <a:r>
              <a:rPr lang="en-GB" sz="2500" dirty="0" err="1" smtClean="0"/>
              <a:t>ressemble</a:t>
            </a:r>
            <a:r>
              <a:rPr lang="en-GB" sz="2500" dirty="0" smtClean="0"/>
              <a:t> aux </a:t>
            </a:r>
            <a:r>
              <a:rPr lang="en-GB" sz="2500" dirty="0" err="1" smtClean="0"/>
              <a:t>langages</a:t>
            </a:r>
            <a:r>
              <a:rPr lang="en-GB" sz="2500" dirty="0" smtClean="0"/>
              <a:t> de </a:t>
            </a:r>
            <a:r>
              <a:rPr lang="en-GB" sz="2500" b="1" dirty="0" smtClean="0"/>
              <a:t>script</a:t>
            </a:r>
            <a:r>
              <a:rPr lang="en-GB" sz="2500" dirty="0" smtClean="0"/>
              <a:t> </a:t>
            </a:r>
            <a:r>
              <a:rPr lang="en-GB" sz="2500" dirty="0" err="1" smtClean="0"/>
              <a:t>comme</a:t>
            </a:r>
            <a:r>
              <a:rPr lang="en-GB" sz="2500" dirty="0" smtClean="0"/>
              <a:t> </a:t>
            </a:r>
            <a:r>
              <a:rPr lang="en-GB" sz="2500" dirty="0" err="1" smtClean="0"/>
              <a:t>sh</a:t>
            </a:r>
            <a:r>
              <a:rPr lang="en-GB" sz="2500" dirty="0" smtClean="0"/>
              <a:t>, bash, </a:t>
            </a:r>
            <a:r>
              <a:rPr lang="en-GB" sz="2500" dirty="0" err="1" smtClean="0"/>
              <a:t>csh</a:t>
            </a:r>
            <a:r>
              <a:rPr lang="en-GB" sz="2500" dirty="0" smtClean="0"/>
              <a:t>, </a:t>
            </a:r>
            <a:r>
              <a:rPr lang="en-GB" sz="2500" dirty="0" err="1" smtClean="0"/>
              <a:t>tcsh</a:t>
            </a:r>
            <a:endParaRPr lang="en-GB" sz="2500" dirty="0" smtClean="0"/>
          </a:p>
          <a:p>
            <a:pPr lvl="1" eaLnBrk="1" hangingPunct="1">
              <a:lnSpc>
                <a:spcPct val="80000"/>
              </a:lnSpc>
            </a:pPr>
            <a:r>
              <a:rPr lang="en-GB" sz="2100" dirty="0" err="1" smtClean="0"/>
              <a:t>Même</a:t>
            </a:r>
            <a:r>
              <a:rPr lang="en-GB" sz="2100" dirty="0" smtClean="0"/>
              <a:t> </a:t>
            </a:r>
            <a:r>
              <a:rPr lang="en-GB" sz="2100" dirty="0" err="1" smtClean="0"/>
              <a:t>syntaxe</a:t>
            </a:r>
            <a:r>
              <a:rPr lang="en-GB" sz="2100" dirty="0" smtClean="0"/>
              <a:t>, </a:t>
            </a:r>
            <a:r>
              <a:rPr lang="en-GB" sz="2100" dirty="0" err="1" smtClean="0"/>
              <a:t>séparateur</a:t>
            </a:r>
            <a:r>
              <a:rPr lang="en-GB" sz="2100" dirty="0" smtClean="0"/>
              <a:t> </a:t>
            </a:r>
            <a:r>
              <a:rPr lang="en-GB" sz="2100" i="1" dirty="0" smtClean="0"/>
              <a:t>blanc</a:t>
            </a:r>
            <a:r>
              <a:rPr lang="en-GB" sz="2100" dirty="0" smtClean="0"/>
              <a:t> et non pas ,</a:t>
            </a:r>
          </a:p>
          <a:p>
            <a:pPr lvl="1" eaLnBrk="1" hangingPunct="1">
              <a:lnSpc>
                <a:spcPct val="80000"/>
              </a:lnSpc>
            </a:pPr>
            <a:r>
              <a:rPr lang="en-GB" sz="2100" dirty="0" smtClean="0"/>
              <a:t>Avec plus de </a:t>
            </a:r>
            <a:r>
              <a:rPr lang="en-GB" sz="2100" dirty="0" err="1" smtClean="0"/>
              <a:t>fonctionnalités</a:t>
            </a:r>
            <a:endParaRPr lang="en-GB" sz="2100" dirty="0" smtClean="0"/>
          </a:p>
          <a:p>
            <a:pPr eaLnBrk="1" hangingPunct="1">
              <a:lnSpc>
                <a:spcPct val="80000"/>
              </a:lnSpc>
            </a:pPr>
            <a:r>
              <a:rPr lang="en-GB" sz="2500" dirty="0" err="1" smtClean="0"/>
              <a:t>Similaire</a:t>
            </a:r>
            <a:r>
              <a:rPr lang="en-GB" sz="2500" dirty="0" smtClean="0"/>
              <a:t> à Perl, Python,</a:t>
            </a:r>
          </a:p>
          <a:p>
            <a:pPr lvl="1" eaLnBrk="1" hangingPunct="1">
              <a:lnSpc>
                <a:spcPct val="80000"/>
              </a:lnSpc>
            </a:pPr>
            <a:r>
              <a:rPr lang="en-GB" sz="2100" dirty="0" smtClean="0"/>
              <a:t>… et à PHP, </a:t>
            </a:r>
          </a:p>
          <a:p>
            <a:pPr lvl="1" eaLnBrk="1" hangingPunct="1">
              <a:lnSpc>
                <a:spcPct val="80000"/>
              </a:lnSpc>
            </a:pPr>
            <a:r>
              <a:rPr lang="en-GB" sz="2100" dirty="0" smtClean="0"/>
              <a:t>… </a:t>
            </a:r>
            <a:r>
              <a:rPr lang="en-GB" sz="2100" dirty="0" err="1" smtClean="0"/>
              <a:t>assez</a:t>
            </a:r>
            <a:r>
              <a:rPr lang="en-GB" sz="2100" dirty="0" smtClean="0"/>
              <a:t> </a:t>
            </a:r>
            <a:r>
              <a:rPr lang="en-GB" sz="2100" dirty="0" err="1" smtClean="0"/>
              <a:t>différent</a:t>
            </a:r>
            <a:r>
              <a:rPr lang="en-GB" sz="2100" dirty="0" smtClean="0"/>
              <a:t> de C, C++, Java car </a:t>
            </a:r>
            <a:r>
              <a:rPr lang="en-GB" sz="2100" dirty="0" err="1" smtClean="0"/>
              <a:t>interprété</a:t>
            </a:r>
            <a:r>
              <a:rPr lang="en-GB" sz="2100" dirty="0" smtClean="0"/>
              <a:t> et pas de </a:t>
            </a:r>
            <a:r>
              <a:rPr lang="en-GB" sz="2100" dirty="0" err="1" smtClean="0"/>
              <a:t>déclarations</a:t>
            </a:r>
            <a:r>
              <a:rPr lang="en-GB" sz="2100" dirty="0" smtClean="0"/>
              <a:t> de types.</a:t>
            </a:r>
          </a:p>
          <a:p>
            <a:pPr eaLnBrk="1" hangingPunct="1">
              <a:lnSpc>
                <a:spcPct val="80000"/>
              </a:lnSpc>
            </a:pPr>
            <a:r>
              <a:rPr lang="en-GB" sz="2500" dirty="0" smtClean="0"/>
              <a:t>Avec </a:t>
            </a:r>
            <a:r>
              <a:rPr lang="en-GB" sz="2500" dirty="0" err="1" smtClean="0"/>
              <a:t>ou</a:t>
            </a:r>
            <a:r>
              <a:rPr lang="en-GB" sz="2500" dirty="0" smtClean="0"/>
              <a:t> sans </a:t>
            </a:r>
            <a:r>
              <a:rPr lang="en-GB" sz="2500" dirty="0" err="1" smtClean="0"/>
              <a:t>programmation</a:t>
            </a:r>
            <a:r>
              <a:rPr lang="en-GB" sz="2500" dirty="0" smtClean="0"/>
              <a:t> </a:t>
            </a:r>
            <a:r>
              <a:rPr lang="en-GB" sz="2500" dirty="0" err="1" smtClean="0"/>
              <a:t>orientée</a:t>
            </a:r>
            <a:r>
              <a:rPr lang="en-GB" sz="2500" dirty="0" smtClean="0"/>
              <a:t> Objet</a:t>
            </a:r>
          </a:p>
          <a:p>
            <a:pPr eaLnBrk="1" hangingPunct="1">
              <a:lnSpc>
                <a:spcPct val="80000"/>
              </a:lnSpc>
            </a:pPr>
            <a:r>
              <a:rPr lang="en-GB" sz="2500" dirty="0" err="1" smtClean="0"/>
              <a:t>Très</a:t>
            </a:r>
            <a:r>
              <a:rPr lang="en-GB" sz="2500" dirty="0" smtClean="0"/>
              <a:t> facile, </a:t>
            </a:r>
            <a:r>
              <a:rPr lang="en-GB" sz="2500" dirty="0" err="1" smtClean="0"/>
              <a:t>permet</a:t>
            </a:r>
            <a:r>
              <a:rPr lang="en-GB" sz="2500" dirty="0" smtClean="0"/>
              <a:t> de tout faire</a:t>
            </a:r>
          </a:p>
          <a:p>
            <a:pPr eaLnBrk="1" hangingPunct="1">
              <a:lnSpc>
                <a:spcPct val="80000"/>
              </a:lnSpc>
            </a:pPr>
            <a:r>
              <a:rPr lang="en-GB" sz="2500" dirty="0" smtClean="0"/>
              <a:t>... </a:t>
            </a:r>
            <a:r>
              <a:rPr lang="en-GB" sz="2500" dirty="0" err="1" smtClean="0"/>
              <a:t>même</a:t>
            </a:r>
            <a:r>
              <a:rPr lang="en-GB" sz="2500" dirty="0" smtClean="0"/>
              <a:t> du </a:t>
            </a:r>
            <a:r>
              <a:rPr lang="en-GB" sz="2500" dirty="0" err="1" smtClean="0"/>
              <a:t>graphique</a:t>
            </a:r>
            <a:r>
              <a:rPr lang="en-GB" sz="2500" dirty="0" smtClean="0"/>
              <a:t> avec </a:t>
            </a:r>
            <a:r>
              <a:rPr lang="en-GB" sz="2500" dirty="0" err="1" smtClean="0"/>
              <a:t>Tk</a:t>
            </a:r>
            <a:r>
              <a:rPr lang="en-GB" sz="25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312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312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31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370013" y="301625"/>
            <a:ext cx="7313612" cy="823913"/>
          </a:xfrm>
        </p:spPr>
        <p:txBody>
          <a:bodyPr/>
          <a:lstStyle/>
          <a:p>
            <a:pPr algn="ctr" eaLnBrk="1" hangingPunct="1"/>
            <a:r>
              <a:rPr lang="en-GB" sz="2400" smtClean="0"/>
              <a:t>Un programme Tcl</a:t>
            </a:r>
            <a:endParaRPr lang="en-GB" sz="3200" smtClean="0"/>
          </a:p>
        </p:txBody>
      </p:sp>
      <p:pic>
        <p:nvPicPr>
          <p:cNvPr id="12291" name="Picture 3"/>
          <p:cNvPicPr>
            <a:picLocks noChangeAspect="1" noChangeArrowheads="1"/>
          </p:cNvPicPr>
          <p:nvPr/>
        </p:nvPicPr>
        <p:blipFill>
          <a:blip r:embed="rId3"/>
          <a:srcRect/>
          <a:stretch>
            <a:fillRect/>
          </a:stretch>
        </p:blipFill>
        <p:spPr bwMode="auto">
          <a:xfrm>
            <a:off x="2268538" y="1700213"/>
            <a:ext cx="5249862" cy="474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I M P O R T A N T</a:t>
            </a:r>
            <a:endParaRPr lang="fr-FR" b="1" dirty="0"/>
          </a:p>
        </p:txBody>
      </p:sp>
      <p:sp>
        <p:nvSpPr>
          <p:cNvPr id="3" name="Espace réservé du contenu 2"/>
          <p:cNvSpPr>
            <a:spLocks noGrp="1"/>
          </p:cNvSpPr>
          <p:nvPr>
            <p:ph idx="1"/>
          </p:nvPr>
        </p:nvSpPr>
        <p:spPr/>
        <p:txBody>
          <a:bodyPr/>
          <a:lstStyle/>
          <a:p>
            <a:r>
              <a:rPr lang="fr-FR" dirty="0" smtClean="0"/>
              <a:t>Séparer par au moins un blanc </a:t>
            </a:r>
          </a:p>
          <a:p>
            <a:pPr lvl="1"/>
            <a:endParaRPr lang="fr-FR" b="1" dirty="0" smtClean="0">
              <a:latin typeface="Courier New" pitchFamily="49" charset="0"/>
              <a:cs typeface="Courier New" pitchFamily="49" charset="0"/>
            </a:endParaRPr>
          </a:p>
          <a:p>
            <a:pPr lvl="1"/>
            <a:r>
              <a:rPr lang="fr-FR" b="1" dirty="0" smtClean="0">
                <a:latin typeface="Courier New" pitchFamily="49" charset="0"/>
                <a:cs typeface="Courier New" pitchFamily="49" charset="0"/>
              </a:rPr>
              <a:t>set a 18</a:t>
            </a:r>
            <a:r>
              <a:rPr lang="fr-FR" dirty="0" smtClean="0"/>
              <a:t>    </a:t>
            </a:r>
            <a:r>
              <a:rPr lang="fr-FR" sz="2000" dirty="0" smtClean="0"/>
              <a:t>et non pas</a:t>
            </a:r>
            <a:r>
              <a:rPr lang="fr-FR" dirty="0" smtClean="0"/>
              <a:t>    </a:t>
            </a:r>
            <a:r>
              <a:rPr lang="fr-FR" b="1" dirty="0" smtClean="0">
                <a:latin typeface="Courier New" pitchFamily="49" charset="0"/>
                <a:cs typeface="Courier New" pitchFamily="49" charset="0"/>
              </a:rPr>
              <a:t>set a18</a:t>
            </a:r>
          </a:p>
          <a:p>
            <a:pPr lvl="1"/>
            <a:endParaRPr lang="fr-FR" b="1" dirty="0" smtClean="0">
              <a:latin typeface="Courier New" pitchFamily="49" charset="0"/>
              <a:cs typeface="Courier New" pitchFamily="49" charset="0"/>
            </a:endParaRPr>
          </a:p>
          <a:p>
            <a:pPr lvl="1"/>
            <a:r>
              <a:rPr lang="fr-FR" b="1" dirty="0" smtClean="0">
                <a:latin typeface="Courier New" pitchFamily="49" charset="0"/>
                <a:cs typeface="Courier New" pitchFamily="49" charset="0"/>
              </a:rPr>
              <a:t>if {$x&lt;9} </a:t>
            </a:r>
            <a:r>
              <a:rPr lang="fr-FR" sz="2000" dirty="0" smtClean="0"/>
              <a:t>et non pas</a:t>
            </a:r>
            <a:r>
              <a:rPr lang="fr-FR" dirty="0" smtClean="0"/>
              <a:t>    </a:t>
            </a:r>
            <a:r>
              <a:rPr lang="fr-FR" b="1" dirty="0" smtClean="0">
                <a:latin typeface="Courier New" pitchFamily="49" charset="0"/>
                <a:cs typeface="Courier New" pitchFamily="49" charset="0"/>
              </a:rPr>
              <a:t>if{$x&lt;9}</a:t>
            </a:r>
          </a:p>
          <a:p>
            <a:pPr lvl="1"/>
            <a:endParaRPr lang="fr-FR" b="1" dirty="0" smtClean="0">
              <a:latin typeface="Courier New" pitchFamily="49" charset="0"/>
              <a:cs typeface="Courier New" pitchFamily="49" charset="0"/>
            </a:endParaRPr>
          </a:p>
          <a:p>
            <a:pPr lvl="1"/>
            <a:r>
              <a:rPr lang="fr-FR" b="1" dirty="0" smtClean="0">
                <a:latin typeface="Courier New" pitchFamily="49" charset="0"/>
                <a:cs typeface="Courier New" pitchFamily="49" charset="0"/>
              </a:rPr>
              <a:t>if {$test} { … }</a:t>
            </a:r>
          </a:p>
          <a:p>
            <a:pPr lvl="2">
              <a:buNone/>
            </a:pPr>
            <a:r>
              <a:rPr lang="fr-FR" b="1" dirty="0" smtClean="0">
                <a:latin typeface="Courier New" pitchFamily="49" charset="0"/>
                <a:cs typeface="Courier New" pitchFamily="49" charset="0"/>
              </a:rPr>
              <a:t>      </a:t>
            </a:r>
            <a:r>
              <a:rPr lang="fr-FR" sz="2000" dirty="0" smtClean="0"/>
              <a:t>et non pas</a:t>
            </a:r>
            <a:r>
              <a:rPr lang="fr-FR" dirty="0" smtClean="0"/>
              <a:t>   </a:t>
            </a:r>
            <a:r>
              <a:rPr lang="fr-FR" sz="2500" b="1" dirty="0" smtClean="0">
                <a:latin typeface="Courier New" pitchFamily="49" charset="0"/>
                <a:cs typeface="Courier New" pitchFamily="49" charset="0"/>
              </a:rPr>
              <a:t>if {$test}{ … }</a:t>
            </a:r>
          </a:p>
          <a:p>
            <a:pPr lvl="2">
              <a:buNone/>
            </a:pPr>
            <a:endParaRPr lang="fr-FR" b="1" dirty="0" smtClean="0">
              <a:latin typeface="Courier New" pitchFamily="49" charset="0"/>
              <a:cs typeface="Courier New" pitchFamily="49" charset="0"/>
            </a:endParaRPr>
          </a:p>
          <a:p>
            <a:pPr lvl="1">
              <a:buNone/>
            </a:pPr>
            <a:r>
              <a:rPr lang="fr-FR" b="1" dirty="0" smtClean="0">
                <a:latin typeface="Courier New" pitchFamily="49" charset="0"/>
                <a:cs typeface="Courier New" pitchFamily="49" charset="0"/>
              </a:rPr>
              <a:t> </a:t>
            </a:r>
            <a:r>
              <a:rPr lang="fr-FR" dirty="0" smtClean="0"/>
              <a:t> </a:t>
            </a:r>
            <a:endParaRPr lang="fr-FR" dirty="0"/>
          </a:p>
        </p:txBody>
      </p:sp>
      <p:cxnSp>
        <p:nvCxnSpPr>
          <p:cNvPr id="9" name="Connecteur droit 8"/>
          <p:cNvCxnSpPr/>
          <p:nvPr/>
        </p:nvCxnSpPr>
        <p:spPr bwMode="auto">
          <a:xfrm>
            <a:off x="6786578" y="3213098"/>
            <a:ext cx="357190" cy="1588"/>
          </a:xfrm>
          <a:prstGeom prst="line">
            <a:avLst/>
          </a:prstGeom>
          <a:noFill/>
          <a:ln w="38100" cap="flat" cmpd="sng" algn="ctr">
            <a:solidFill>
              <a:srgbClr val="FF0000"/>
            </a:solidFill>
            <a:prstDash val="solid"/>
            <a:round/>
            <a:headEnd type="none" w="med" len="med"/>
            <a:tailEnd type="none" w="med" len="med"/>
          </a:ln>
          <a:effectLst/>
        </p:spPr>
      </p:cxnSp>
      <p:cxnSp>
        <p:nvCxnSpPr>
          <p:cNvPr id="10" name="Connecteur droit 9"/>
          <p:cNvCxnSpPr/>
          <p:nvPr/>
        </p:nvCxnSpPr>
        <p:spPr bwMode="auto">
          <a:xfrm>
            <a:off x="6143636" y="4213230"/>
            <a:ext cx="357190" cy="1588"/>
          </a:xfrm>
          <a:prstGeom prst="line">
            <a:avLst/>
          </a:prstGeom>
          <a:noFill/>
          <a:ln w="38100" cap="flat" cmpd="sng" algn="ctr">
            <a:solidFill>
              <a:srgbClr val="FF0000"/>
            </a:solidFill>
            <a:prstDash val="solid"/>
            <a:round/>
            <a:headEnd type="none" w="med" len="med"/>
            <a:tailEnd type="none" w="med" len="med"/>
          </a:ln>
          <a:effectLst/>
        </p:spPr>
      </p:cxnSp>
      <p:cxnSp>
        <p:nvCxnSpPr>
          <p:cNvPr id="11" name="Connecteur droit 10"/>
          <p:cNvCxnSpPr/>
          <p:nvPr/>
        </p:nvCxnSpPr>
        <p:spPr bwMode="auto">
          <a:xfrm>
            <a:off x="6786578" y="5500702"/>
            <a:ext cx="357190" cy="1588"/>
          </a:xfrm>
          <a:prstGeom prst="line">
            <a:avLst/>
          </a:prstGeom>
          <a:noFill/>
          <a:ln w="38100" cap="flat" cmpd="sng" algn="ctr">
            <a:solidFill>
              <a:srgbClr val="FF0000"/>
            </a:solidFill>
            <a:prstDash val="solid"/>
            <a:round/>
            <a:headEnd type="none" w="med" len="med"/>
            <a:tailEnd type="none" w="med" len="med"/>
          </a:ln>
          <a:effectLst/>
        </p:spPr>
      </p:cxnSp>
      <p:cxnSp>
        <p:nvCxnSpPr>
          <p:cNvPr id="12" name="Connecteur droit 11"/>
          <p:cNvCxnSpPr/>
          <p:nvPr/>
        </p:nvCxnSpPr>
        <p:spPr bwMode="auto">
          <a:xfrm>
            <a:off x="3071802" y="3214686"/>
            <a:ext cx="357190" cy="1588"/>
          </a:xfrm>
          <a:prstGeom prst="line">
            <a:avLst/>
          </a:prstGeom>
          <a:noFill/>
          <a:ln w="38100" cap="flat" cmpd="sng" algn="ctr">
            <a:solidFill>
              <a:srgbClr val="FF0000"/>
            </a:solidFill>
            <a:prstDash val="solid"/>
            <a:round/>
            <a:headEnd type="none" w="med" len="med"/>
            <a:tailEnd type="none" w="med" len="med"/>
          </a:ln>
          <a:effectLst/>
        </p:spPr>
      </p:cxnSp>
      <p:cxnSp>
        <p:nvCxnSpPr>
          <p:cNvPr id="13" name="Connecteur droit 12"/>
          <p:cNvCxnSpPr/>
          <p:nvPr/>
        </p:nvCxnSpPr>
        <p:spPr bwMode="auto">
          <a:xfrm>
            <a:off x="2500298" y="4143380"/>
            <a:ext cx="357190" cy="1588"/>
          </a:xfrm>
          <a:prstGeom prst="line">
            <a:avLst/>
          </a:prstGeom>
          <a:noFill/>
          <a:ln w="38100" cap="flat" cmpd="sng" algn="ctr">
            <a:solidFill>
              <a:srgbClr val="FF0000"/>
            </a:solidFill>
            <a:prstDash val="solid"/>
            <a:round/>
            <a:headEnd type="none" w="med" len="med"/>
            <a:tailEnd type="none" w="med" len="med"/>
          </a:ln>
          <a:effectLst/>
        </p:spPr>
      </p:cxnSp>
      <p:cxnSp>
        <p:nvCxnSpPr>
          <p:cNvPr id="14" name="Connecteur droit 13"/>
          <p:cNvCxnSpPr/>
          <p:nvPr/>
        </p:nvCxnSpPr>
        <p:spPr bwMode="auto">
          <a:xfrm>
            <a:off x="4036422" y="5072074"/>
            <a:ext cx="357190" cy="1588"/>
          </a:xfrm>
          <a:prstGeom prst="line">
            <a:avLst/>
          </a:prstGeom>
          <a:noFill/>
          <a:ln w="38100"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370013" y="301625"/>
            <a:ext cx="7313612" cy="823913"/>
          </a:xfrm>
        </p:spPr>
        <p:txBody>
          <a:bodyPr/>
          <a:lstStyle/>
          <a:p>
            <a:pPr algn="ctr" eaLnBrk="1" hangingPunct="1"/>
            <a:r>
              <a:rPr lang="en-GB" smtClean="0"/>
              <a:t>Le langage Tcl</a:t>
            </a:r>
          </a:p>
        </p:txBody>
      </p:sp>
      <p:pic>
        <p:nvPicPr>
          <p:cNvPr id="13315" name="Picture 4"/>
          <p:cNvPicPr>
            <a:picLocks noChangeAspect="1" noChangeArrowheads="1"/>
          </p:cNvPicPr>
          <p:nvPr/>
        </p:nvPicPr>
        <p:blipFill>
          <a:blip r:embed="rId3"/>
          <a:srcRect l="1100" t="20224" r="13300" b="4514"/>
          <a:stretch>
            <a:fillRect/>
          </a:stretch>
        </p:blipFill>
        <p:spPr bwMode="auto">
          <a:xfrm>
            <a:off x="1096963" y="260350"/>
            <a:ext cx="7796212" cy="6192838"/>
          </a:xfrm>
          <a:prstGeom prst="rect">
            <a:avLst/>
          </a:prstGeom>
          <a:noFill/>
          <a:ln w="9525">
            <a:noFill/>
            <a:miter lim="800000"/>
            <a:headEnd/>
            <a:tailEnd/>
          </a:ln>
        </p:spPr>
      </p:pic>
      <p:sp>
        <p:nvSpPr>
          <p:cNvPr id="111621" name="Freeform 5"/>
          <p:cNvSpPr>
            <a:spLocks/>
          </p:cNvSpPr>
          <p:nvPr/>
        </p:nvSpPr>
        <p:spPr bwMode="auto">
          <a:xfrm>
            <a:off x="971550" y="2349500"/>
            <a:ext cx="5184775" cy="3095625"/>
          </a:xfrm>
          <a:custGeom>
            <a:avLst/>
            <a:gdLst>
              <a:gd name="T0" fmla="*/ 3887788 w 3266"/>
              <a:gd name="T1" fmla="*/ 0 h 1950"/>
              <a:gd name="T2" fmla="*/ 3887788 w 3266"/>
              <a:gd name="T3" fmla="*/ 503238 h 1950"/>
              <a:gd name="T4" fmla="*/ 576263 w 3266"/>
              <a:gd name="T5" fmla="*/ 503238 h 1950"/>
              <a:gd name="T6" fmla="*/ 576263 w 3266"/>
              <a:gd name="T7" fmla="*/ 2808288 h 1950"/>
              <a:gd name="T8" fmla="*/ 0 w 3266"/>
              <a:gd name="T9" fmla="*/ 2808288 h 1950"/>
              <a:gd name="T10" fmla="*/ 0 w 3266"/>
              <a:gd name="T11" fmla="*/ 3095625 h 1950"/>
              <a:gd name="T12" fmla="*/ 5184775 w 3266"/>
              <a:gd name="T13" fmla="*/ 3095625 h 1950"/>
              <a:gd name="T14" fmla="*/ 5184775 w 3266"/>
              <a:gd name="T15" fmla="*/ 0 h 1950"/>
              <a:gd name="T16" fmla="*/ 3887788 w 3266"/>
              <a:gd name="T17" fmla="*/ 0 h 19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66"/>
              <a:gd name="T28" fmla="*/ 0 h 1950"/>
              <a:gd name="T29" fmla="*/ 3266 w 3266"/>
              <a:gd name="T30" fmla="*/ 1950 h 19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66" h="1950">
                <a:moveTo>
                  <a:pt x="2449" y="0"/>
                </a:moveTo>
                <a:lnTo>
                  <a:pt x="2449" y="317"/>
                </a:lnTo>
                <a:lnTo>
                  <a:pt x="363" y="317"/>
                </a:lnTo>
                <a:lnTo>
                  <a:pt x="363" y="1769"/>
                </a:lnTo>
                <a:lnTo>
                  <a:pt x="0" y="1769"/>
                </a:lnTo>
                <a:lnTo>
                  <a:pt x="0" y="1950"/>
                </a:lnTo>
                <a:lnTo>
                  <a:pt x="3266" y="1950"/>
                </a:lnTo>
                <a:lnTo>
                  <a:pt x="3266" y="0"/>
                </a:lnTo>
                <a:lnTo>
                  <a:pt x="2449" y="0"/>
                </a:lnTo>
                <a:close/>
              </a:path>
            </a:pathLst>
          </a:custGeom>
          <a:noFill/>
          <a:ln w="25400">
            <a:solidFill>
              <a:srgbClr val="99CCCC"/>
            </a:solidFill>
            <a:round/>
            <a:headEnd/>
            <a:tailEnd/>
          </a:ln>
        </p:spPr>
        <p:txBody>
          <a:bodyPr/>
          <a:lstStyle/>
          <a:p>
            <a:endParaRPr lang="fr-FR"/>
          </a:p>
        </p:txBody>
      </p:sp>
      <p:sp>
        <p:nvSpPr>
          <p:cNvPr id="111622" name="Text Box 6"/>
          <p:cNvSpPr txBox="1">
            <a:spLocks noChangeArrowheads="1"/>
          </p:cNvSpPr>
          <p:nvPr/>
        </p:nvSpPr>
        <p:spPr bwMode="auto">
          <a:xfrm>
            <a:off x="3419475" y="6092825"/>
            <a:ext cx="4438650" cy="366713"/>
          </a:xfrm>
          <a:prstGeom prst="rect">
            <a:avLst/>
          </a:prstGeom>
          <a:noFill/>
          <a:ln w="15875">
            <a:noFill/>
            <a:miter lim="800000"/>
            <a:headEnd/>
            <a:tailEnd/>
          </a:ln>
        </p:spPr>
        <p:txBody>
          <a:bodyPr wrap="none">
            <a:spAutoFit/>
          </a:bodyPr>
          <a:lstStyle/>
          <a:p>
            <a:r>
              <a:rPr lang="en-GB" i="1">
                <a:solidFill>
                  <a:srgbClr val="FF0000"/>
                </a:solidFill>
              </a:rPr>
              <a:t>Commande argument1 argument2 …</a:t>
            </a:r>
          </a:p>
        </p:txBody>
      </p:sp>
      <p:sp>
        <p:nvSpPr>
          <p:cNvPr id="111623" name="Oval 7"/>
          <p:cNvSpPr>
            <a:spLocks noChangeArrowheads="1"/>
          </p:cNvSpPr>
          <p:nvPr/>
        </p:nvSpPr>
        <p:spPr bwMode="auto">
          <a:xfrm>
            <a:off x="971550" y="1341438"/>
            <a:ext cx="720725" cy="287337"/>
          </a:xfrm>
          <a:prstGeom prst="ellipse">
            <a:avLst/>
          </a:prstGeom>
          <a:noFill/>
          <a:ln w="38100">
            <a:solidFill>
              <a:srgbClr val="FF0000"/>
            </a:solidFill>
            <a:round/>
            <a:headEnd/>
            <a:tailEnd/>
          </a:ln>
        </p:spPr>
        <p:txBody>
          <a:bodyPr wrap="none" anchor="ctr"/>
          <a:lstStyle/>
          <a:p>
            <a:endParaRPr lang="fr-FR"/>
          </a:p>
        </p:txBody>
      </p:sp>
      <p:sp>
        <p:nvSpPr>
          <p:cNvPr id="111624" name="Oval 8"/>
          <p:cNvSpPr>
            <a:spLocks noChangeArrowheads="1"/>
          </p:cNvSpPr>
          <p:nvPr/>
        </p:nvSpPr>
        <p:spPr bwMode="auto">
          <a:xfrm>
            <a:off x="3348038" y="6116638"/>
            <a:ext cx="1584325" cy="360362"/>
          </a:xfrm>
          <a:prstGeom prst="ellipse">
            <a:avLst/>
          </a:prstGeom>
          <a:noFill/>
          <a:ln w="38100">
            <a:solidFill>
              <a:srgbClr val="FF0000"/>
            </a:solidFill>
            <a:round/>
            <a:headEnd/>
            <a:tailEnd/>
          </a:ln>
        </p:spPr>
        <p:txBody>
          <a:bodyPr wrap="none" anchor="ctr"/>
          <a:lstStyle/>
          <a:p>
            <a:endParaRPr lang="fr-FR"/>
          </a:p>
        </p:txBody>
      </p:sp>
      <p:sp>
        <p:nvSpPr>
          <p:cNvPr id="111625" name="Oval 9"/>
          <p:cNvSpPr>
            <a:spLocks noChangeArrowheads="1"/>
          </p:cNvSpPr>
          <p:nvPr/>
        </p:nvSpPr>
        <p:spPr bwMode="auto">
          <a:xfrm>
            <a:off x="684213" y="2349500"/>
            <a:ext cx="1584325" cy="360363"/>
          </a:xfrm>
          <a:prstGeom prst="ellipse">
            <a:avLst/>
          </a:prstGeom>
          <a:noFill/>
          <a:ln w="38100">
            <a:solidFill>
              <a:srgbClr val="FF0000"/>
            </a:solidFill>
            <a:round/>
            <a:headEnd/>
            <a:tailEnd/>
          </a:ln>
        </p:spPr>
        <p:txBody>
          <a:bodyPr wrap="none" anchor="ctr"/>
          <a:lstStyle/>
          <a:p>
            <a:endParaRPr lang="fr-FR"/>
          </a:p>
        </p:txBody>
      </p:sp>
      <p:sp>
        <p:nvSpPr>
          <p:cNvPr id="111626" name="Oval 10"/>
          <p:cNvSpPr>
            <a:spLocks noChangeArrowheads="1"/>
          </p:cNvSpPr>
          <p:nvPr/>
        </p:nvSpPr>
        <p:spPr bwMode="auto">
          <a:xfrm>
            <a:off x="1763713" y="2276475"/>
            <a:ext cx="3240087" cy="576263"/>
          </a:xfrm>
          <a:prstGeom prst="ellipse">
            <a:avLst/>
          </a:prstGeom>
          <a:noFill/>
          <a:ln w="38100">
            <a:solidFill>
              <a:srgbClr val="99CC00"/>
            </a:solidFill>
            <a:round/>
            <a:headEnd/>
            <a:tailEnd/>
          </a:ln>
        </p:spPr>
        <p:txBody>
          <a:bodyPr wrap="none" anchor="ctr"/>
          <a:lstStyle/>
          <a:p>
            <a:endParaRPr lang="fr-FR"/>
          </a:p>
        </p:txBody>
      </p:sp>
      <p:sp>
        <p:nvSpPr>
          <p:cNvPr id="111627" name="Oval 11"/>
          <p:cNvSpPr>
            <a:spLocks noChangeArrowheads="1"/>
          </p:cNvSpPr>
          <p:nvPr/>
        </p:nvSpPr>
        <p:spPr bwMode="auto">
          <a:xfrm>
            <a:off x="4740275" y="6100763"/>
            <a:ext cx="1584325" cy="360362"/>
          </a:xfrm>
          <a:prstGeom prst="ellipse">
            <a:avLst/>
          </a:prstGeom>
          <a:noFill/>
          <a:ln w="38100">
            <a:solidFill>
              <a:srgbClr val="99CC00"/>
            </a:solidFill>
            <a:round/>
            <a:headEnd/>
            <a:tailEnd/>
          </a:ln>
        </p:spPr>
        <p:txBody>
          <a:bodyPr wrap="none" anchor="ctr"/>
          <a:lstStyle/>
          <a:p>
            <a:pPr algn="ctr"/>
            <a:endParaRPr lang="fr-FR"/>
          </a:p>
        </p:txBody>
      </p:sp>
      <p:sp>
        <p:nvSpPr>
          <p:cNvPr id="111628" name="Freeform 12"/>
          <p:cNvSpPr>
            <a:spLocks/>
          </p:cNvSpPr>
          <p:nvPr/>
        </p:nvSpPr>
        <p:spPr bwMode="auto">
          <a:xfrm>
            <a:off x="6011863" y="5876925"/>
            <a:ext cx="1584325" cy="576263"/>
          </a:xfrm>
          <a:custGeom>
            <a:avLst/>
            <a:gdLst>
              <a:gd name="T0" fmla="*/ 1188001 w 3266"/>
              <a:gd name="T1" fmla="*/ 0 h 1950"/>
              <a:gd name="T2" fmla="*/ 1188001 w 3266"/>
              <a:gd name="T3" fmla="*/ 93680 h 1950"/>
              <a:gd name="T4" fmla="*/ 176090 w 3266"/>
              <a:gd name="T5" fmla="*/ 93680 h 1950"/>
              <a:gd name="T6" fmla="*/ 176090 w 3266"/>
              <a:gd name="T7" fmla="*/ 522774 h 1950"/>
              <a:gd name="T8" fmla="*/ 0 w 3266"/>
              <a:gd name="T9" fmla="*/ 522774 h 1950"/>
              <a:gd name="T10" fmla="*/ 0 w 3266"/>
              <a:gd name="T11" fmla="*/ 576263 h 1950"/>
              <a:gd name="T12" fmla="*/ 1584325 w 3266"/>
              <a:gd name="T13" fmla="*/ 576263 h 1950"/>
              <a:gd name="T14" fmla="*/ 1584325 w 3266"/>
              <a:gd name="T15" fmla="*/ 0 h 1950"/>
              <a:gd name="T16" fmla="*/ 1188001 w 3266"/>
              <a:gd name="T17" fmla="*/ 0 h 19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66"/>
              <a:gd name="T28" fmla="*/ 0 h 1950"/>
              <a:gd name="T29" fmla="*/ 3266 w 3266"/>
              <a:gd name="T30" fmla="*/ 1950 h 19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66" h="1950">
                <a:moveTo>
                  <a:pt x="2449" y="0"/>
                </a:moveTo>
                <a:lnTo>
                  <a:pt x="2449" y="317"/>
                </a:lnTo>
                <a:lnTo>
                  <a:pt x="363" y="317"/>
                </a:lnTo>
                <a:lnTo>
                  <a:pt x="363" y="1769"/>
                </a:lnTo>
                <a:lnTo>
                  <a:pt x="0" y="1769"/>
                </a:lnTo>
                <a:lnTo>
                  <a:pt x="0" y="1950"/>
                </a:lnTo>
                <a:lnTo>
                  <a:pt x="3266" y="1950"/>
                </a:lnTo>
                <a:lnTo>
                  <a:pt x="3266" y="0"/>
                </a:lnTo>
                <a:lnTo>
                  <a:pt x="2449" y="0"/>
                </a:lnTo>
                <a:close/>
              </a:path>
            </a:pathLst>
          </a:custGeom>
          <a:noFill/>
          <a:ln w="25400">
            <a:solidFill>
              <a:srgbClr val="99CCCC"/>
            </a:solidFill>
            <a:round/>
            <a:headEnd/>
            <a:tailEnd/>
          </a:ln>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1622"/>
                                        </p:tgtEl>
                                        <p:attrNameLst>
                                          <p:attrName>style.visibility</p:attrName>
                                        </p:attrNameLst>
                                      </p:cBhvr>
                                      <p:to>
                                        <p:strVal val="visible"/>
                                      </p:to>
                                    </p:set>
                                    <p:anim calcmode="lin" valueType="num">
                                      <p:cBhvr>
                                        <p:cTn id="7" dur="500" fill="hold"/>
                                        <p:tgtEl>
                                          <p:spTgt spid="111622"/>
                                        </p:tgtEl>
                                        <p:attrNameLst>
                                          <p:attrName>ppt_w</p:attrName>
                                        </p:attrNameLst>
                                      </p:cBhvr>
                                      <p:tavLst>
                                        <p:tav tm="0">
                                          <p:val>
                                            <p:fltVal val="0"/>
                                          </p:val>
                                        </p:tav>
                                        <p:tav tm="100000">
                                          <p:val>
                                            <p:strVal val="#ppt_w"/>
                                          </p:val>
                                        </p:tav>
                                      </p:tavLst>
                                    </p:anim>
                                    <p:anim calcmode="lin" valueType="num">
                                      <p:cBhvr>
                                        <p:cTn id="8" dur="500" fill="hold"/>
                                        <p:tgtEl>
                                          <p:spTgt spid="11162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16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16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11623"/>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11624"/>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11625"/>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1162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2" nodeType="clickEffect">
                                  <p:stCondLst>
                                    <p:cond delay="0"/>
                                  </p:stCondLst>
                                  <p:childTnLst>
                                    <p:set>
                                      <p:cBhvr>
                                        <p:cTn id="28" dur="1" fill="hold">
                                          <p:stCondLst>
                                            <p:cond delay="0"/>
                                          </p:stCondLst>
                                        </p:cTn>
                                        <p:tgtEl>
                                          <p:spTgt spid="111625"/>
                                        </p:tgtEl>
                                        <p:attrNameLst>
                                          <p:attrName>style.visibility</p:attrName>
                                        </p:attrNameLst>
                                      </p:cBhvr>
                                      <p:to>
                                        <p:strVal val="visible"/>
                                      </p:to>
                                    </p:set>
                                  </p:childTnLst>
                                </p:cTn>
                              </p:par>
                              <p:par>
                                <p:cTn id="29" presetID="1" presetClass="entr" presetSubtype="0" fill="hold" grpId="2" nodeType="withEffect">
                                  <p:stCondLst>
                                    <p:cond delay="0"/>
                                  </p:stCondLst>
                                  <p:childTnLst>
                                    <p:set>
                                      <p:cBhvr>
                                        <p:cTn id="30" dur="1" fill="hold">
                                          <p:stCondLst>
                                            <p:cond delay="0"/>
                                          </p:stCondLst>
                                        </p:cTn>
                                        <p:tgtEl>
                                          <p:spTgt spid="1116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1626"/>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111626"/>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11627"/>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11162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2" nodeType="clickEffect">
                                  <p:stCondLst>
                                    <p:cond delay="0"/>
                                  </p:stCondLst>
                                  <p:childTnLst>
                                    <p:set>
                                      <p:cBhvr>
                                        <p:cTn id="42" dur="1" fill="hold">
                                          <p:stCondLst>
                                            <p:cond delay="0"/>
                                          </p:stCondLst>
                                        </p:cTn>
                                        <p:tgtEl>
                                          <p:spTgt spid="111626"/>
                                        </p:tgtEl>
                                        <p:attrNameLst>
                                          <p:attrName>style.visibility</p:attrName>
                                        </p:attrNameLst>
                                      </p:cBhvr>
                                      <p:to>
                                        <p:strVal val="visible"/>
                                      </p:to>
                                    </p:set>
                                  </p:childTnLst>
                                </p:cTn>
                              </p:par>
                              <p:par>
                                <p:cTn id="43" presetID="1" presetClass="entr" presetSubtype="0" fill="hold" grpId="2" nodeType="withEffect">
                                  <p:stCondLst>
                                    <p:cond delay="0"/>
                                  </p:stCondLst>
                                  <p:childTnLst>
                                    <p:set>
                                      <p:cBhvr>
                                        <p:cTn id="44" dur="1" fill="hold">
                                          <p:stCondLst>
                                            <p:cond delay="0"/>
                                          </p:stCondLst>
                                        </p:cTn>
                                        <p:tgtEl>
                                          <p:spTgt spid="1116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16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1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1" grpId="0" animBg="1"/>
      <p:bldP spid="111622" grpId="0"/>
      <p:bldP spid="111623" grpId="0" animBg="1"/>
      <p:bldP spid="111623" grpId="1" animBg="1"/>
      <p:bldP spid="111624" grpId="0" animBg="1"/>
      <p:bldP spid="111624" grpId="1" animBg="1"/>
      <p:bldP spid="111624" grpId="2" animBg="1"/>
      <p:bldP spid="111625" grpId="0" animBg="1"/>
      <p:bldP spid="111625" grpId="1" animBg="1"/>
      <p:bldP spid="111625" grpId="2" animBg="1"/>
      <p:bldP spid="111626" grpId="0" animBg="1"/>
      <p:bldP spid="111626" grpId="1" animBg="1"/>
      <p:bldP spid="111626" grpId="2" animBg="1"/>
      <p:bldP spid="111627" grpId="0" animBg="1"/>
      <p:bldP spid="111627" grpId="1" animBg="1"/>
      <p:bldP spid="111627" grpId="2" animBg="1"/>
      <p:bldP spid="1116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eaLnBrk="1" hangingPunct="1"/>
            <a:r>
              <a:rPr lang="fr-FR" smtClean="0"/>
              <a:t>Tcl        /         Tk</a:t>
            </a:r>
          </a:p>
        </p:txBody>
      </p:sp>
      <p:sp>
        <p:nvSpPr>
          <p:cNvPr id="14339" name="Rectangle 3"/>
          <p:cNvSpPr>
            <a:spLocks noGrp="1" noChangeArrowheads="1"/>
          </p:cNvSpPr>
          <p:nvPr>
            <p:ph type="body" sz="half" idx="1"/>
          </p:nvPr>
        </p:nvSpPr>
        <p:spPr>
          <a:xfrm>
            <a:off x="1370013" y="1827213"/>
            <a:ext cx="3584575" cy="3124200"/>
          </a:xfrm>
        </p:spPr>
        <p:txBody>
          <a:bodyPr/>
          <a:lstStyle/>
          <a:p>
            <a:pPr eaLnBrk="1" hangingPunct="1"/>
            <a:r>
              <a:rPr lang="fr-FR" sz="2500" smtClean="0"/>
              <a:t>Langage de programmation </a:t>
            </a:r>
          </a:p>
          <a:p>
            <a:pPr lvl="1" eaLnBrk="1" hangingPunct="1"/>
            <a:r>
              <a:rPr lang="fr-FR" sz="2100" smtClean="0"/>
              <a:t>généraliste</a:t>
            </a:r>
          </a:p>
          <a:p>
            <a:pPr lvl="1" eaLnBrk="1" hangingPunct="1"/>
            <a:r>
              <a:rPr lang="fr-FR" sz="2100" smtClean="0"/>
              <a:t>interprété</a:t>
            </a:r>
          </a:p>
          <a:p>
            <a:pPr lvl="1" eaLnBrk="1" hangingPunct="1"/>
            <a:r>
              <a:rPr lang="fr-FR" sz="2100" smtClean="0"/>
              <a:t>facile</a:t>
            </a:r>
          </a:p>
          <a:p>
            <a:pPr lvl="1" eaLnBrk="1" hangingPunct="1"/>
            <a:r>
              <a:rPr lang="fr-FR" sz="2100" smtClean="0"/>
              <a:t>rapide</a:t>
            </a:r>
          </a:p>
          <a:p>
            <a:pPr lvl="1" eaLnBrk="1" hangingPunct="1"/>
            <a:r>
              <a:rPr lang="fr-FR" sz="2100" smtClean="0"/>
              <a:t>moderne</a:t>
            </a:r>
          </a:p>
          <a:p>
            <a:pPr eaLnBrk="1" hangingPunct="1"/>
            <a:endParaRPr lang="fr-FR" sz="2500" smtClean="0"/>
          </a:p>
        </p:txBody>
      </p:sp>
      <p:sp>
        <p:nvSpPr>
          <p:cNvPr id="14340" name="Rectangle 4"/>
          <p:cNvSpPr>
            <a:spLocks noGrp="1" noChangeArrowheads="1"/>
          </p:cNvSpPr>
          <p:nvPr>
            <p:ph type="body" sz="half" idx="2"/>
          </p:nvPr>
        </p:nvSpPr>
        <p:spPr>
          <a:xfrm>
            <a:off x="5099050" y="1827213"/>
            <a:ext cx="3584575" cy="3124200"/>
          </a:xfrm>
        </p:spPr>
        <p:txBody>
          <a:bodyPr/>
          <a:lstStyle/>
          <a:p>
            <a:pPr eaLnBrk="1" hangingPunct="1"/>
            <a:r>
              <a:rPr lang="fr-FR" sz="2500" smtClean="0"/>
              <a:t>Fenêtrage</a:t>
            </a:r>
          </a:p>
          <a:p>
            <a:pPr lvl="1" eaLnBrk="1" hangingPunct="1"/>
            <a:r>
              <a:rPr lang="fr-FR" sz="2100" smtClean="0"/>
              <a:t>tout est possible</a:t>
            </a:r>
          </a:p>
          <a:p>
            <a:pPr lvl="1" eaLnBrk="1" hangingPunct="1"/>
            <a:r>
              <a:rPr lang="fr-FR" sz="2100" smtClean="0"/>
              <a:t>facile</a:t>
            </a:r>
          </a:p>
          <a:p>
            <a:pPr lvl="1" eaLnBrk="1" hangingPunct="1"/>
            <a:r>
              <a:rPr lang="fr-FR" sz="2100" smtClean="0"/>
              <a:t>performant</a:t>
            </a:r>
          </a:p>
          <a:p>
            <a:pPr lvl="1" eaLnBrk="1" hangingPunct="1"/>
            <a:r>
              <a:rPr lang="fr-FR" sz="2100" smtClean="0"/>
              <a:t>robuste</a:t>
            </a:r>
          </a:p>
        </p:txBody>
      </p:sp>
      <p:sp>
        <p:nvSpPr>
          <p:cNvPr id="14341" name="Text Box 5"/>
          <p:cNvSpPr txBox="1">
            <a:spLocks noChangeArrowheads="1"/>
          </p:cNvSpPr>
          <p:nvPr/>
        </p:nvSpPr>
        <p:spPr bwMode="auto">
          <a:xfrm>
            <a:off x="1957388" y="5603875"/>
            <a:ext cx="5259387" cy="822325"/>
          </a:xfrm>
          <a:prstGeom prst="rect">
            <a:avLst/>
          </a:prstGeom>
          <a:noFill/>
          <a:ln w="9525">
            <a:noFill/>
            <a:miter lim="800000"/>
            <a:headEnd/>
            <a:tailEnd/>
          </a:ln>
        </p:spPr>
        <p:txBody>
          <a:bodyPr wrap="none">
            <a:spAutoFit/>
          </a:bodyPr>
          <a:lstStyle/>
          <a:p>
            <a:pPr algn="ctr" eaLnBrk="0" hangingPunct="0"/>
            <a:r>
              <a:rPr lang="fr-FR" sz="2400">
                <a:latin typeface="Times New Roman" pitchFamily="18" charset="0"/>
              </a:rPr>
              <a:t>Multiplateforme … Unix, Windows, Mac</a:t>
            </a:r>
          </a:p>
          <a:p>
            <a:pPr algn="ctr" eaLnBrk="0" hangingPunct="0"/>
            <a:r>
              <a:rPr lang="fr-FR" sz="2400">
                <a:latin typeface="Times New Roman" pitchFamily="18" charset="0"/>
              </a:rPr>
              <a:t>… un seul programme</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p:cNvPicPr>
            <a:picLocks noChangeAspect="1" noChangeArrowheads="1"/>
          </p:cNvPicPr>
          <p:nvPr/>
        </p:nvPicPr>
        <p:blipFill>
          <a:blip r:embed="rId3"/>
          <a:srcRect/>
          <a:stretch>
            <a:fillRect/>
          </a:stretch>
        </p:blipFill>
        <p:spPr bwMode="auto">
          <a:xfrm>
            <a:off x="2512734" y="1370978"/>
            <a:ext cx="1524000" cy="1266825"/>
          </a:xfrm>
          <a:prstGeom prst="rect">
            <a:avLst/>
          </a:prstGeom>
          <a:noFill/>
          <a:ln w="25400">
            <a:noFill/>
            <a:miter lim="800000"/>
            <a:headEnd/>
            <a:tailEnd/>
          </a:ln>
        </p:spPr>
      </p:pic>
      <p:pic>
        <p:nvPicPr>
          <p:cNvPr id="4099" name="Picture 6"/>
          <p:cNvPicPr>
            <a:picLocks noChangeAspect="1" noChangeArrowheads="1"/>
          </p:cNvPicPr>
          <p:nvPr/>
        </p:nvPicPr>
        <p:blipFill>
          <a:blip r:embed="rId4"/>
          <a:srcRect/>
          <a:stretch>
            <a:fillRect/>
          </a:stretch>
        </p:blipFill>
        <p:spPr bwMode="auto">
          <a:xfrm>
            <a:off x="152400" y="1371600"/>
            <a:ext cx="1752600" cy="1284288"/>
          </a:xfrm>
          <a:prstGeom prst="rect">
            <a:avLst/>
          </a:prstGeom>
          <a:noFill/>
          <a:ln w="25400">
            <a:noFill/>
            <a:miter lim="800000"/>
            <a:headEnd/>
            <a:tailEnd/>
          </a:ln>
        </p:spPr>
      </p:pic>
      <p:pic>
        <p:nvPicPr>
          <p:cNvPr id="4101" name="Picture 9"/>
          <p:cNvPicPr>
            <a:picLocks noChangeAspect="1" noChangeArrowheads="1"/>
          </p:cNvPicPr>
          <p:nvPr/>
        </p:nvPicPr>
        <p:blipFill>
          <a:blip r:embed="rId5"/>
          <a:srcRect/>
          <a:stretch>
            <a:fillRect/>
          </a:stretch>
        </p:blipFill>
        <p:spPr bwMode="auto">
          <a:xfrm>
            <a:off x="7543800" y="1295400"/>
            <a:ext cx="293688" cy="1036638"/>
          </a:xfrm>
          <a:prstGeom prst="rect">
            <a:avLst/>
          </a:prstGeom>
          <a:noFill/>
          <a:ln w="9525">
            <a:noFill/>
            <a:miter lim="800000"/>
            <a:headEnd/>
            <a:tailEnd/>
          </a:ln>
        </p:spPr>
      </p:pic>
      <p:pic>
        <p:nvPicPr>
          <p:cNvPr id="4102" name="Picture 10"/>
          <p:cNvPicPr>
            <a:picLocks noChangeAspect="1" noChangeArrowheads="1"/>
          </p:cNvPicPr>
          <p:nvPr/>
        </p:nvPicPr>
        <p:blipFill>
          <a:blip r:embed="rId6"/>
          <a:srcRect/>
          <a:stretch>
            <a:fillRect/>
          </a:stretch>
        </p:blipFill>
        <p:spPr bwMode="auto">
          <a:xfrm>
            <a:off x="7620000" y="2133600"/>
            <a:ext cx="1371600" cy="714375"/>
          </a:xfrm>
          <a:prstGeom prst="rect">
            <a:avLst/>
          </a:prstGeom>
          <a:noFill/>
          <a:ln w="9525">
            <a:noFill/>
            <a:miter lim="800000"/>
            <a:headEnd/>
            <a:tailEnd/>
          </a:ln>
        </p:spPr>
      </p:pic>
      <p:pic>
        <p:nvPicPr>
          <p:cNvPr id="4103" name="Picture 11"/>
          <p:cNvPicPr>
            <a:picLocks noChangeAspect="1" noChangeArrowheads="1"/>
          </p:cNvPicPr>
          <p:nvPr/>
        </p:nvPicPr>
        <p:blipFill>
          <a:blip r:embed="rId7"/>
          <a:srcRect/>
          <a:stretch>
            <a:fillRect/>
          </a:stretch>
        </p:blipFill>
        <p:spPr bwMode="auto">
          <a:xfrm>
            <a:off x="7924800" y="1447800"/>
            <a:ext cx="762000" cy="615950"/>
          </a:xfrm>
          <a:prstGeom prst="rect">
            <a:avLst/>
          </a:prstGeom>
          <a:noFill/>
          <a:ln w="9525">
            <a:noFill/>
            <a:miter lim="800000"/>
            <a:headEnd/>
            <a:tailEnd/>
          </a:ln>
        </p:spPr>
      </p:pic>
      <p:sp>
        <p:nvSpPr>
          <p:cNvPr id="9228" name="Text Box 12"/>
          <p:cNvSpPr txBox="1">
            <a:spLocks noChangeArrowheads="1"/>
          </p:cNvSpPr>
          <p:nvPr/>
        </p:nvSpPr>
        <p:spPr bwMode="auto">
          <a:xfrm>
            <a:off x="304800" y="2971800"/>
            <a:ext cx="1290638" cy="457200"/>
          </a:xfrm>
          <a:prstGeom prst="rect">
            <a:avLst/>
          </a:prstGeom>
          <a:noFill/>
          <a:ln w="25400">
            <a:noFill/>
            <a:miter lim="800000"/>
            <a:headEnd/>
            <a:tailEnd/>
          </a:ln>
        </p:spPr>
        <p:txBody>
          <a:bodyPr wrap="none">
            <a:spAutoFit/>
          </a:bodyPr>
          <a:lstStyle/>
          <a:p>
            <a:pPr eaLnBrk="0" hangingPunct="0"/>
            <a:r>
              <a:rPr lang="fr-FR" sz="2400">
                <a:latin typeface="Times New Roman" pitchFamily="18" charset="0"/>
              </a:rPr>
              <a:t>En direct</a:t>
            </a:r>
            <a:endParaRPr lang="en-GB" sz="2400">
              <a:latin typeface="Times New Roman" pitchFamily="18" charset="0"/>
            </a:endParaRPr>
          </a:p>
        </p:txBody>
      </p:sp>
      <p:sp>
        <p:nvSpPr>
          <p:cNvPr id="9229" name="Text Box 13"/>
          <p:cNvSpPr txBox="1">
            <a:spLocks noChangeArrowheads="1"/>
          </p:cNvSpPr>
          <p:nvPr/>
        </p:nvSpPr>
        <p:spPr bwMode="auto">
          <a:xfrm>
            <a:off x="2446338" y="2925762"/>
            <a:ext cx="1536700" cy="457200"/>
          </a:xfrm>
          <a:prstGeom prst="rect">
            <a:avLst/>
          </a:prstGeom>
          <a:noFill/>
          <a:ln w="25400">
            <a:noFill/>
            <a:miter lim="800000"/>
            <a:headEnd/>
            <a:tailEnd/>
          </a:ln>
        </p:spPr>
        <p:txBody>
          <a:bodyPr wrap="none">
            <a:spAutoFit/>
          </a:bodyPr>
          <a:lstStyle/>
          <a:p>
            <a:pPr eaLnBrk="0" hangingPunct="0"/>
            <a:r>
              <a:rPr lang="fr-FR" sz="2400" dirty="0">
                <a:latin typeface="Times New Roman" pitchFamily="18" charset="0"/>
              </a:rPr>
              <a:t>Navigateur</a:t>
            </a:r>
            <a:endParaRPr lang="en-GB" sz="2400" dirty="0">
              <a:latin typeface="Times New Roman" pitchFamily="18" charset="0"/>
            </a:endParaRPr>
          </a:p>
        </p:txBody>
      </p:sp>
      <p:sp>
        <p:nvSpPr>
          <p:cNvPr id="9231" name="Text Box 15"/>
          <p:cNvSpPr txBox="1">
            <a:spLocks noChangeArrowheads="1"/>
          </p:cNvSpPr>
          <p:nvPr/>
        </p:nvSpPr>
        <p:spPr bwMode="auto">
          <a:xfrm>
            <a:off x="4633913" y="2934617"/>
            <a:ext cx="1901825" cy="457200"/>
          </a:xfrm>
          <a:prstGeom prst="rect">
            <a:avLst/>
          </a:prstGeom>
          <a:noFill/>
          <a:ln w="25400">
            <a:noFill/>
            <a:miter lim="800000"/>
            <a:headEnd/>
            <a:tailEnd/>
          </a:ln>
        </p:spPr>
        <p:txBody>
          <a:bodyPr wrap="none">
            <a:spAutoFit/>
          </a:bodyPr>
          <a:lstStyle/>
          <a:p>
            <a:pPr eaLnBrk="0" hangingPunct="0"/>
            <a:r>
              <a:rPr lang="fr-FR" sz="2400" dirty="0">
                <a:latin typeface="Times New Roman" pitchFamily="18" charset="0"/>
              </a:rPr>
              <a:t>Mode console</a:t>
            </a:r>
            <a:endParaRPr lang="en-GB" sz="2400" dirty="0">
              <a:latin typeface="Times New Roman" pitchFamily="18" charset="0"/>
            </a:endParaRPr>
          </a:p>
        </p:txBody>
      </p:sp>
      <p:sp>
        <p:nvSpPr>
          <p:cNvPr id="9232" name="Text Box 16"/>
          <p:cNvSpPr txBox="1">
            <a:spLocks noChangeArrowheads="1"/>
          </p:cNvSpPr>
          <p:nvPr/>
        </p:nvSpPr>
        <p:spPr bwMode="auto">
          <a:xfrm>
            <a:off x="7467600" y="2971800"/>
            <a:ext cx="1384300" cy="457200"/>
          </a:xfrm>
          <a:prstGeom prst="rect">
            <a:avLst/>
          </a:prstGeom>
          <a:noFill/>
          <a:ln w="25400">
            <a:noFill/>
            <a:miter lim="800000"/>
            <a:headEnd/>
            <a:tailEnd/>
          </a:ln>
        </p:spPr>
        <p:txBody>
          <a:bodyPr wrap="none">
            <a:spAutoFit/>
          </a:bodyPr>
          <a:lstStyle/>
          <a:p>
            <a:pPr eaLnBrk="0" hangingPunct="0"/>
            <a:r>
              <a:rPr lang="fr-FR" sz="2400">
                <a:latin typeface="Times New Roman" pitchFamily="18" charset="0"/>
              </a:rPr>
              <a:t>Fenêtrage</a:t>
            </a:r>
            <a:endParaRPr lang="en-GB" sz="2400">
              <a:latin typeface="Times New Roman" pitchFamily="18" charset="0"/>
            </a:endParaRPr>
          </a:p>
        </p:txBody>
      </p:sp>
      <p:sp>
        <p:nvSpPr>
          <p:cNvPr id="9233" name="Text Box 17"/>
          <p:cNvSpPr txBox="1">
            <a:spLocks noChangeArrowheads="1"/>
          </p:cNvSpPr>
          <p:nvPr/>
        </p:nvSpPr>
        <p:spPr bwMode="auto">
          <a:xfrm>
            <a:off x="2512734" y="3313906"/>
            <a:ext cx="1538288" cy="946150"/>
          </a:xfrm>
          <a:prstGeom prst="rect">
            <a:avLst/>
          </a:prstGeom>
          <a:noFill/>
          <a:ln w="25400">
            <a:noFill/>
            <a:miter lim="800000"/>
            <a:headEnd/>
            <a:tailEnd/>
          </a:ln>
        </p:spPr>
        <p:txBody>
          <a:bodyPr wrap="none">
            <a:spAutoFit/>
          </a:bodyPr>
          <a:lstStyle/>
          <a:p>
            <a:pPr algn="ctr" eaLnBrk="0" hangingPunct="0"/>
            <a:r>
              <a:rPr lang="fr-FR" sz="2400" dirty="0">
                <a:solidFill>
                  <a:schemeClr val="accent2"/>
                </a:solidFill>
                <a:latin typeface="Times New Roman" pitchFamily="18" charset="0"/>
              </a:rPr>
              <a:t>HTTP</a:t>
            </a:r>
          </a:p>
          <a:p>
            <a:pPr algn="ctr" eaLnBrk="0" hangingPunct="0"/>
            <a:r>
              <a:rPr lang="fr-FR" sz="1600" dirty="0" err="1">
                <a:solidFill>
                  <a:schemeClr val="accent2"/>
                </a:solidFill>
                <a:latin typeface="Times New Roman" pitchFamily="18" charset="0"/>
              </a:rPr>
              <a:t>Hypertext</a:t>
            </a:r>
            <a:r>
              <a:rPr lang="fr-FR" sz="1600" dirty="0">
                <a:solidFill>
                  <a:schemeClr val="accent2"/>
                </a:solidFill>
                <a:latin typeface="Times New Roman" pitchFamily="18" charset="0"/>
              </a:rPr>
              <a:t> </a:t>
            </a:r>
          </a:p>
          <a:p>
            <a:pPr algn="ctr" eaLnBrk="0" hangingPunct="0"/>
            <a:r>
              <a:rPr lang="fr-FR" sz="1600" dirty="0" err="1">
                <a:solidFill>
                  <a:schemeClr val="accent2"/>
                </a:solidFill>
                <a:latin typeface="Times New Roman" pitchFamily="18" charset="0"/>
              </a:rPr>
              <a:t>transfer</a:t>
            </a:r>
            <a:r>
              <a:rPr lang="fr-FR" sz="1600" dirty="0">
                <a:solidFill>
                  <a:schemeClr val="accent2"/>
                </a:solidFill>
                <a:latin typeface="Times New Roman" pitchFamily="18" charset="0"/>
              </a:rPr>
              <a:t> </a:t>
            </a:r>
            <a:r>
              <a:rPr lang="fr-FR" sz="1600" dirty="0" err="1">
                <a:solidFill>
                  <a:schemeClr val="accent2"/>
                </a:solidFill>
                <a:latin typeface="Times New Roman" pitchFamily="18" charset="0"/>
              </a:rPr>
              <a:t>protocol</a:t>
            </a:r>
            <a:endParaRPr lang="en-GB" sz="1600" dirty="0">
              <a:solidFill>
                <a:schemeClr val="accent2"/>
              </a:solidFill>
              <a:latin typeface="Times New Roman" pitchFamily="18" charset="0"/>
            </a:endParaRPr>
          </a:p>
        </p:txBody>
      </p:sp>
      <p:sp>
        <p:nvSpPr>
          <p:cNvPr id="9234" name="Text Box 18"/>
          <p:cNvSpPr txBox="1">
            <a:spLocks noChangeArrowheads="1"/>
          </p:cNvSpPr>
          <p:nvPr/>
        </p:nvSpPr>
        <p:spPr bwMode="auto">
          <a:xfrm>
            <a:off x="7367588" y="3327400"/>
            <a:ext cx="1608137" cy="822325"/>
          </a:xfrm>
          <a:prstGeom prst="rect">
            <a:avLst/>
          </a:prstGeom>
          <a:noFill/>
          <a:ln w="25400">
            <a:noFill/>
            <a:miter lim="800000"/>
            <a:headEnd/>
            <a:tailEnd/>
          </a:ln>
        </p:spPr>
        <p:txBody>
          <a:bodyPr wrap="none">
            <a:spAutoFit/>
          </a:bodyPr>
          <a:lstStyle/>
          <a:p>
            <a:pPr algn="ctr" eaLnBrk="0" hangingPunct="0"/>
            <a:r>
              <a:rPr lang="fr-FR" sz="2400">
                <a:solidFill>
                  <a:schemeClr val="accent2"/>
                </a:solidFill>
                <a:latin typeface="Times New Roman" pitchFamily="18" charset="0"/>
              </a:rPr>
              <a:t>X-windows</a:t>
            </a:r>
          </a:p>
          <a:p>
            <a:pPr algn="ctr" eaLnBrk="0" hangingPunct="0"/>
            <a:r>
              <a:rPr lang="fr-FR" sz="2400">
                <a:solidFill>
                  <a:schemeClr val="accent2"/>
                </a:solidFill>
                <a:latin typeface="Times New Roman" pitchFamily="18" charset="0"/>
              </a:rPr>
              <a:t>Windows</a:t>
            </a:r>
            <a:endParaRPr lang="en-GB" sz="2400">
              <a:solidFill>
                <a:schemeClr val="accent2"/>
              </a:solidFill>
              <a:latin typeface="Times New Roman" pitchFamily="18" charset="0"/>
            </a:endParaRPr>
          </a:p>
        </p:txBody>
      </p:sp>
      <p:sp>
        <p:nvSpPr>
          <p:cNvPr id="9235" name="Rectangle 19"/>
          <p:cNvSpPr>
            <a:spLocks noChangeArrowheads="1"/>
          </p:cNvSpPr>
          <p:nvPr/>
        </p:nvSpPr>
        <p:spPr bwMode="auto">
          <a:xfrm>
            <a:off x="323850" y="3962400"/>
            <a:ext cx="8135938" cy="1143000"/>
          </a:xfrm>
          <a:prstGeom prst="rect">
            <a:avLst/>
          </a:prstGeom>
          <a:noFill/>
          <a:ln w="12700">
            <a:noFill/>
            <a:miter lim="800000"/>
            <a:headEnd/>
            <a:tailEnd/>
          </a:ln>
          <a:effectLst/>
        </p:spPr>
        <p:txBody>
          <a:bodyPr lIns="90488" tIns="44450" rIns="90488" bIns="44450" anchor="ctr"/>
          <a:lstStyle/>
          <a:p>
            <a:pPr algn="ctr" eaLnBrk="0" hangingPunct="0">
              <a:defRPr/>
            </a:pPr>
            <a:r>
              <a:rPr lang="fr-FR" sz="4400" dirty="0">
                <a:solidFill>
                  <a:schemeClr val="tx2"/>
                </a:solidFill>
                <a:effectLst>
                  <a:outerShdw blurRad="38100" dist="38100" dir="2700000" algn="tl">
                    <a:srgbClr val="C0C0C0"/>
                  </a:outerShdw>
                </a:effectLst>
                <a:latin typeface="Arial" charset="0"/>
              </a:rPr>
              <a:t> </a:t>
            </a:r>
            <a:r>
              <a:rPr lang="fr-FR" sz="3200" dirty="0">
                <a:solidFill>
                  <a:schemeClr val="tx2"/>
                </a:solidFill>
                <a:effectLst>
                  <a:outerShdw blurRad="38100" dist="38100" dir="2700000" algn="tl">
                    <a:srgbClr val="C0C0C0"/>
                  </a:outerShdw>
                </a:effectLst>
                <a:latin typeface="Arial" charset="0"/>
              </a:rPr>
              <a:t>Protocoles  -  Langages de programmation</a:t>
            </a:r>
            <a:endParaRPr lang="en-GB" sz="3200" dirty="0">
              <a:solidFill>
                <a:schemeClr val="tx2"/>
              </a:solidFill>
              <a:effectLst>
                <a:outerShdw blurRad="38100" dist="38100" dir="2700000" algn="tl">
                  <a:srgbClr val="C0C0C0"/>
                </a:outerShdw>
              </a:effectLst>
              <a:latin typeface="Arial" charset="0"/>
            </a:endParaRPr>
          </a:p>
        </p:txBody>
      </p:sp>
      <p:sp>
        <p:nvSpPr>
          <p:cNvPr id="9236" name="Text Box 20"/>
          <p:cNvSpPr txBox="1">
            <a:spLocks noChangeArrowheads="1"/>
          </p:cNvSpPr>
          <p:nvPr/>
        </p:nvSpPr>
        <p:spPr bwMode="auto">
          <a:xfrm>
            <a:off x="304800" y="3327400"/>
            <a:ext cx="1352550" cy="822325"/>
          </a:xfrm>
          <a:prstGeom prst="rect">
            <a:avLst/>
          </a:prstGeom>
          <a:noFill/>
          <a:ln w="25400">
            <a:noFill/>
            <a:miter lim="800000"/>
            <a:headEnd/>
            <a:tailEnd/>
          </a:ln>
        </p:spPr>
        <p:txBody>
          <a:bodyPr wrap="none">
            <a:spAutoFit/>
          </a:bodyPr>
          <a:lstStyle/>
          <a:p>
            <a:pPr eaLnBrk="0" hangingPunct="0"/>
            <a:r>
              <a:rPr lang="fr-FR" sz="2400">
                <a:solidFill>
                  <a:schemeClr val="accent2"/>
                </a:solidFill>
                <a:latin typeface="Times New Roman" pitchFamily="18" charset="0"/>
              </a:rPr>
              <a:t>Windows</a:t>
            </a:r>
          </a:p>
          <a:p>
            <a:pPr eaLnBrk="0" hangingPunct="0"/>
            <a:r>
              <a:rPr lang="fr-FR" sz="2400">
                <a:solidFill>
                  <a:schemeClr val="accent2"/>
                </a:solidFill>
                <a:latin typeface="Times New Roman" pitchFamily="18" charset="0"/>
              </a:rPr>
              <a:t> DirectX</a:t>
            </a:r>
            <a:endParaRPr lang="en-GB" sz="2400">
              <a:solidFill>
                <a:schemeClr val="accent2"/>
              </a:solidFill>
              <a:latin typeface="Times New Roman" pitchFamily="18" charset="0"/>
            </a:endParaRPr>
          </a:p>
        </p:txBody>
      </p:sp>
      <p:sp>
        <p:nvSpPr>
          <p:cNvPr id="9237" name="laptop"/>
          <p:cNvSpPr>
            <a:spLocks noEditPoints="1" noChangeArrowheads="1"/>
          </p:cNvSpPr>
          <p:nvPr/>
        </p:nvSpPr>
        <p:spPr bwMode="auto">
          <a:xfrm>
            <a:off x="1371600" y="5268913"/>
            <a:ext cx="1600200" cy="1209675"/>
          </a:xfrm>
          <a:custGeom>
            <a:avLst/>
            <a:gdLst>
              <a:gd name="T0" fmla="*/ 18451786 w 21600"/>
              <a:gd name="T1" fmla="*/ 0 h 21600"/>
              <a:gd name="T2" fmla="*/ 18451786 w 21600"/>
              <a:gd name="T3" fmla="*/ 22497322 h 21600"/>
              <a:gd name="T4" fmla="*/ 100584794 w 21600"/>
              <a:gd name="T5" fmla="*/ 0 h 21600"/>
              <a:gd name="T6" fmla="*/ 100584794 w 21600"/>
              <a:gd name="T7" fmla="*/ 22497322 h 21600"/>
              <a:gd name="T8" fmla="*/ 59274072 w 21600"/>
              <a:gd name="T9" fmla="*/ 0 h 21600"/>
              <a:gd name="T10" fmla="*/ 59274072 w 21600"/>
              <a:gd name="T11" fmla="*/ 67746004 h 21600"/>
              <a:gd name="T12" fmla="*/ 0 w 21600"/>
              <a:gd name="T13" fmla="*/ 67746004 h 21600"/>
              <a:gd name="T14" fmla="*/ 118548144 w 21600"/>
              <a:gd name="T15" fmla="*/ 67746004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99CCCC"/>
          </a:solidFill>
          <a:ln w="9525">
            <a:solidFill>
              <a:srgbClr val="000000"/>
            </a:solidFill>
            <a:miter lim="800000"/>
            <a:headEnd/>
            <a:tailEnd/>
          </a:ln>
        </p:spPr>
        <p:txBody>
          <a:bodyPr/>
          <a:lstStyle/>
          <a:p>
            <a:pPr algn="ctr" eaLnBrk="0" hangingPunct="0"/>
            <a:r>
              <a:rPr lang="fr-FR" sz="1200">
                <a:solidFill>
                  <a:schemeClr val="bg2"/>
                </a:solidFill>
                <a:latin typeface="Times New Roman" pitchFamily="18" charset="0"/>
              </a:rPr>
              <a:t>Windows</a:t>
            </a:r>
          </a:p>
          <a:p>
            <a:pPr algn="ctr" eaLnBrk="0" hangingPunct="0"/>
            <a:r>
              <a:rPr lang="fr-FR" sz="1200">
                <a:solidFill>
                  <a:schemeClr val="bg2"/>
                </a:solidFill>
                <a:latin typeface="Times New Roman" pitchFamily="18" charset="0"/>
              </a:rPr>
              <a:t>Max OS</a:t>
            </a:r>
          </a:p>
          <a:p>
            <a:pPr algn="ctr" eaLnBrk="0" hangingPunct="0"/>
            <a:r>
              <a:rPr lang="fr-FR" sz="1200">
                <a:solidFill>
                  <a:schemeClr val="bg2"/>
                </a:solidFill>
                <a:latin typeface="Times New Roman" pitchFamily="18" charset="0"/>
              </a:rPr>
              <a:t>Linux</a:t>
            </a:r>
            <a:endParaRPr lang="en-GB" sz="1200">
              <a:solidFill>
                <a:schemeClr val="bg2"/>
              </a:solidFill>
              <a:latin typeface="Times New Roman" pitchFamily="18" charset="0"/>
            </a:endParaRPr>
          </a:p>
        </p:txBody>
      </p:sp>
      <p:sp>
        <p:nvSpPr>
          <p:cNvPr id="9238" name="mainfrm"/>
          <p:cNvSpPr>
            <a:spLocks noEditPoints="1" noChangeArrowheads="1"/>
          </p:cNvSpPr>
          <p:nvPr/>
        </p:nvSpPr>
        <p:spPr bwMode="auto">
          <a:xfrm>
            <a:off x="5867400" y="4876800"/>
            <a:ext cx="1524000" cy="1581150"/>
          </a:xfrm>
          <a:custGeom>
            <a:avLst/>
            <a:gdLst>
              <a:gd name="T0" fmla="*/ 0 w 21600"/>
              <a:gd name="T1" fmla="*/ 0 h 21600"/>
              <a:gd name="T2" fmla="*/ 53763332 w 21600"/>
              <a:gd name="T3" fmla="*/ 0 h 21600"/>
              <a:gd name="T4" fmla="*/ 107526663 w 21600"/>
              <a:gd name="T5" fmla="*/ 0 h 21600"/>
              <a:gd name="T6" fmla="*/ 107526663 w 21600"/>
              <a:gd name="T7" fmla="*/ 57871185 h 21600"/>
              <a:gd name="T8" fmla="*/ 102563505 w 21600"/>
              <a:gd name="T9" fmla="*/ 115742371 h 21600"/>
              <a:gd name="T10" fmla="*/ 53763332 w 21600"/>
              <a:gd name="T11" fmla="*/ 115742371 h 21600"/>
              <a:gd name="T12" fmla="*/ 5789507 w 21600"/>
              <a:gd name="T13" fmla="*/ 115742371 h 21600"/>
              <a:gd name="T14" fmla="*/ 0 w 21600"/>
              <a:gd name="T15" fmla="*/ 57871185 h 21600"/>
              <a:gd name="T16" fmla="*/ 0 60000 65536"/>
              <a:gd name="T17" fmla="*/ 0 60000 65536"/>
              <a:gd name="T18" fmla="*/ 0 60000 65536"/>
              <a:gd name="T19" fmla="*/ 0 60000 65536"/>
              <a:gd name="T20" fmla="*/ 0 60000 65536"/>
              <a:gd name="T21" fmla="*/ 0 60000 65536"/>
              <a:gd name="T22" fmla="*/ 0 60000 65536"/>
              <a:gd name="T23" fmla="*/ 0 60000 65536"/>
              <a:gd name="T24" fmla="*/ 332 w 21600"/>
              <a:gd name="T25" fmla="*/ 22174 h 21600"/>
              <a:gd name="T26" fmla="*/ 21579 w 21600"/>
              <a:gd name="T27" fmla="*/ 279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21600" y="10885"/>
                </a:moveTo>
                <a:lnTo>
                  <a:pt x="21600" y="0"/>
                </a:lnTo>
                <a:lnTo>
                  <a:pt x="10634" y="0"/>
                </a:lnTo>
                <a:lnTo>
                  <a:pt x="0" y="0"/>
                </a:lnTo>
                <a:lnTo>
                  <a:pt x="0" y="10885"/>
                </a:lnTo>
                <a:lnTo>
                  <a:pt x="0" y="19729"/>
                </a:lnTo>
                <a:lnTo>
                  <a:pt x="1163" y="19729"/>
                </a:lnTo>
                <a:lnTo>
                  <a:pt x="1163" y="21600"/>
                </a:lnTo>
                <a:lnTo>
                  <a:pt x="10800" y="21600"/>
                </a:lnTo>
                <a:lnTo>
                  <a:pt x="20603" y="21600"/>
                </a:lnTo>
                <a:lnTo>
                  <a:pt x="20603" y="19729"/>
                </a:lnTo>
                <a:lnTo>
                  <a:pt x="21600" y="19729"/>
                </a:lnTo>
                <a:lnTo>
                  <a:pt x="21600" y="10885"/>
                </a:lnTo>
                <a:close/>
              </a:path>
              <a:path w="21600" h="21600" extrusionOk="0">
                <a:moveTo>
                  <a:pt x="1163" y="19729"/>
                </a:moveTo>
                <a:lnTo>
                  <a:pt x="4320" y="19729"/>
                </a:lnTo>
                <a:lnTo>
                  <a:pt x="16449" y="19729"/>
                </a:lnTo>
                <a:lnTo>
                  <a:pt x="20603" y="19729"/>
                </a:lnTo>
                <a:lnTo>
                  <a:pt x="1163" y="19729"/>
                </a:lnTo>
                <a:moveTo>
                  <a:pt x="1495" y="2381"/>
                </a:moveTo>
                <a:lnTo>
                  <a:pt x="2160" y="2381"/>
                </a:lnTo>
                <a:lnTo>
                  <a:pt x="4985" y="2381"/>
                </a:lnTo>
                <a:lnTo>
                  <a:pt x="5982" y="2381"/>
                </a:lnTo>
                <a:lnTo>
                  <a:pt x="1495" y="2381"/>
                </a:lnTo>
                <a:lnTo>
                  <a:pt x="1495" y="3402"/>
                </a:lnTo>
                <a:lnTo>
                  <a:pt x="2160" y="3402"/>
                </a:lnTo>
                <a:lnTo>
                  <a:pt x="4985" y="3402"/>
                </a:lnTo>
                <a:lnTo>
                  <a:pt x="5982" y="3402"/>
                </a:lnTo>
                <a:lnTo>
                  <a:pt x="1495" y="3402"/>
                </a:lnTo>
                <a:lnTo>
                  <a:pt x="1495" y="4422"/>
                </a:lnTo>
                <a:lnTo>
                  <a:pt x="2160" y="4422"/>
                </a:lnTo>
                <a:lnTo>
                  <a:pt x="4985" y="4422"/>
                </a:lnTo>
                <a:lnTo>
                  <a:pt x="5982" y="4422"/>
                </a:lnTo>
                <a:lnTo>
                  <a:pt x="1495" y="4422"/>
                </a:lnTo>
                <a:lnTo>
                  <a:pt x="1495" y="5443"/>
                </a:lnTo>
                <a:lnTo>
                  <a:pt x="2160" y="5443"/>
                </a:lnTo>
                <a:lnTo>
                  <a:pt x="4985" y="5443"/>
                </a:lnTo>
                <a:lnTo>
                  <a:pt x="5982" y="5443"/>
                </a:lnTo>
                <a:lnTo>
                  <a:pt x="1495" y="5443"/>
                </a:lnTo>
                <a:lnTo>
                  <a:pt x="1495" y="6463"/>
                </a:lnTo>
                <a:lnTo>
                  <a:pt x="2160" y="6463"/>
                </a:lnTo>
                <a:lnTo>
                  <a:pt x="4985" y="6463"/>
                </a:lnTo>
                <a:lnTo>
                  <a:pt x="5982" y="6463"/>
                </a:lnTo>
                <a:lnTo>
                  <a:pt x="1495" y="6463"/>
                </a:lnTo>
                <a:lnTo>
                  <a:pt x="1495" y="7483"/>
                </a:lnTo>
                <a:lnTo>
                  <a:pt x="2160" y="7483"/>
                </a:lnTo>
                <a:lnTo>
                  <a:pt x="4985" y="7483"/>
                </a:lnTo>
                <a:lnTo>
                  <a:pt x="5982" y="7483"/>
                </a:lnTo>
                <a:lnTo>
                  <a:pt x="1495" y="7483"/>
                </a:lnTo>
                <a:lnTo>
                  <a:pt x="1495" y="8504"/>
                </a:lnTo>
                <a:lnTo>
                  <a:pt x="2160" y="8504"/>
                </a:lnTo>
                <a:lnTo>
                  <a:pt x="4985" y="8504"/>
                </a:lnTo>
                <a:lnTo>
                  <a:pt x="5982" y="8504"/>
                </a:lnTo>
                <a:lnTo>
                  <a:pt x="1495" y="8504"/>
                </a:lnTo>
                <a:lnTo>
                  <a:pt x="1495" y="9524"/>
                </a:lnTo>
                <a:lnTo>
                  <a:pt x="2160" y="9524"/>
                </a:lnTo>
                <a:lnTo>
                  <a:pt x="4985" y="9524"/>
                </a:lnTo>
                <a:lnTo>
                  <a:pt x="5982" y="9524"/>
                </a:lnTo>
                <a:lnTo>
                  <a:pt x="1495" y="9524"/>
                </a:lnTo>
                <a:lnTo>
                  <a:pt x="1495" y="10545"/>
                </a:lnTo>
                <a:lnTo>
                  <a:pt x="2160" y="10545"/>
                </a:lnTo>
                <a:lnTo>
                  <a:pt x="4985" y="10545"/>
                </a:lnTo>
                <a:lnTo>
                  <a:pt x="5982" y="10545"/>
                </a:lnTo>
                <a:lnTo>
                  <a:pt x="1495" y="10545"/>
                </a:lnTo>
                <a:lnTo>
                  <a:pt x="1495" y="11565"/>
                </a:lnTo>
                <a:lnTo>
                  <a:pt x="2160" y="11565"/>
                </a:lnTo>
                <a:lnTo>
                  <a:pt x="4985" y="11565"/>
                </a:lnTo>
                <a:lnTo>
                  <a:pt x="5982" y="11565"/>
                </a:lnTo>
                <a:lnTo>
                  <a:pt x="1495" y="11565"/>
                </a:lnTo>
                <a:lnTo>
                  <a:pt x="1495" y="12586"/>
                </a:lnTo>
                <a:lnTo>
                  <a:pt x="2160" y="12586"/>
                </a:lnTo>
                <a:lnTo>
                  <a:pt x="4985" y="12586"/>
                </a:lnTo>
                <a:lnTo>
                  <a:pt x="5982" y="12586"/>
                </a:lnTo>
                <a:lnTo>
                  <a:pt x="1495" y="12586"/>
                </a:lnTo>
                <a:lnTo>
                  <a:pt x="1495" y="13606"/>
                </a:lnTo>
                <a:lnTo>
                  <a:pt x="2160" y="13606"/>
                </a:lnTo>
                <a:lnTo>
                  <a:pt x="4985" y="13606"/>
                </a:lnTo>
                <a:lnTo>
                  <a:pt x="5982" y="13606"/>
                </a:lnTo>
                <a:lnTo>
                  <a:pt x="1495" y="13606"/>
                </a:lnTo>
                <a:lnTo>
                  <a:pt x="1495" y="14627"/>
                </a:lnTo>
                <a:lnTo>
                  <a:pt x="2160" y="14627"/>
                </a:lnTo>
                <a:lnTo>
                  <a:pt x="4985" y="14627"/>
                </a:lnTo>
                <a:lnTo>
                  <a:pt x="5982" y="14627"/>
                </a:lnTo>
                <a:lnTo>
                  <a:pt x="1495" y="14627"/>
                </a:lnTo>
                <a:lnTo>
                  <a:pt x="1495" y="15647"/>
                </a:lnTo>
                <a:lnTo>
                  <a:pt x="2160" y="15647"/>
                </a:lnTo>
                <a:lnTo>
                  <a:pt x="4985" y="15647"/>
                </a:lnTo>
                <a:lnTo>
                  <a:pt x="5982" y="15647"/>
                </a:lnTo>
                <a:lnTo>
                  <a:pt x="1495" y="15647"/>
                </a:lnTo>
                <a:lnTo>
                  <a:pt x="1495" y="16668"/>
                </a:lnTo>
                <a:lnTo>
                  <a:pt x="2160" y="16668"/>
                </a:lnTo>
                <a:lnTo>
                  <a:pt x="4985" y="16668"/>
                </a:lnTo>
                <a:lnTo>
                  <a:pt x="5982" y="16668"/>
                </a:lnTo>
                <a:lnTo>
                  <a:pt x="1495" y="16668"/>
                </a:lnTo>
                <a:lnTo>
                  <a:pt x="1495" y="17688"/>
                </a:lnTo>
                <a:lnTo>
                  <a:pt x="2160" y="17688"/>
                </a:lnTo>
                <a:lnTo>
                  <a:pt x="4985" y="17688"/>
                </a:lnTo>
                <a:lnTo>
                  <a:pt x="5982" y="17688"/>
                </a:lnTo>
                <a:lnTo>
                  <a:pt x="1495" y="17688"/>
                </a:lnTo>
                <a:moveTo>
                  <a:pt x="1994" y="19729"/>
                </a:moveTo>
                <a:lnTo>
                  <a:pt x="1994" y="20069"/>
                </a:lnTo>
                <a:lnTo>
                  <a:pt x="1994" y="21260"/>
                </a:lnTo>
                <a:lnTo>
                  <a:pt x="1994" y="21600"/>
                </a:lnTo>
                <a:lnTo>
                  <a:pt x="1994" y="19729"/>
                </a:lnTo>
                <a:lnTo>
                  <a:pt x="2658" y="19729"/>
                </a:lnTo>
                <a:lnTo>
                  <a:pt x="2658" y="20069"/>
                </a:lnTo>
                <a:lnTo>
                  <a:pt x="2658" y="21260"/>
                </a:lnTo>
                <a:lnTo>
                  <a:pt x="2658" y="21600"/>
                </a:lnTo>
                <a:lnTo>
                  <a:pt x="2658" y="19729"/>
                </a:lnTo>
                <a:lnTo>
                  <a:pt x="3489" y="19729"/>
                </a:lnTo>
                <a:lnTo>
                  <a:pt x="3489" y="20069"/>
                </a:lnTo>
                <a:lnTo>
                  <a:pt x="3489" y="21260"/>
                </a:lnTo>
                <a:lnTo>
                  <a:pt x="3489" y="21600"/>
                </a:lnTo>
                <a:lnTo>
                  <a:pt x="3489" y="19729"/>
                </a:lnTo>
                <a:lnTo>
                  <a:pt x="4320" y="19729"/>
                </a:lnTo>
                <a:lnTo>
                  <a:pt x="4320" y="20069"/>
                </a:lnTo>
                <a:lnTo>
                  <a:pt x="4320" y="21260"/>
                </a:lnTo>
                <a:lnTo>
                  <a:pt x="4320" y="21600"/>
                </a:lnTo>
                <a:lnTo>
                  <a:pt x="4320" y="19729"/>
                </a:lnTo>
                <a:lnTo>
                  <a:pt x="5151" y="19729"/>
                </a:lnTo>
                <a:lnTo>
                  <a:pt x="5151" y="20069"/>
                </a:lnTo>
                <a:lnTo>
                  <a:pt x="5151" y="21260"/>
                </a:lnTo>
                <a:lnTo>
                  <a:pt x="5151" y="21600"/>
                </a:lnTo>
                <a:lnTo>
                  <a:pt x="5151" y="19729"/>
                </a:lnTo>
                <a:lnTo>
                  <a:pt x="5982" y="19729"/>
                </a:lnTo>
                <a:lnTo>
                  <a:pt x="5982" y="20069"/>
                </a:lnTo>
                <a:lnTo>
                  <a:pt x="5982" y="21260"/>
                </a:lnTo>
                <a:lnTo>
                  <a:pt x="5982" y="21600"/>
                </a:lnTo>
                <a:lnTo>
                  <a:pt x="5982" y="19729"/>
                </a:lnTo>
                <a:lnTo>
                  <a:pt x="6812" y="19729"/>
                </a:lnTo>
                <a:lnTo>
                  <a:pt x="6812" y="20069"/>
                </a:lnTo>
                <a:lnTo>
                  <a:pt x="6812" y="21260"/>
                </a:lnTo>
                <a:lnTo>
                  <a:pt x="6812" y="21600"/>
                </a:lnTo>
                <a:lnTo>
                  <a:pt x="6812" y="19729"/>
                </a:lnTo>
                <a:lnTo>
                  <a:pt x="7643" y="19729"/>
                </a:lnTo>
                <a:lnTo>
                  <a:pt x="7643" y="20069"/>
                </a:lnTo>
                <a:lnTo>
                  <a:pt x="7643" y="21260"/>
                </a:lnTo>
                <a:lnTo>
                  <a:pt x="7643" y="21600"/>
                </a:lnTo>
                <a:lnTo>
                  <a:pt x="7643" y="19729"/>
                </a:lnTo>
                <a:lnTo>
                  <a:pt x="8474" y="19729"/>
                </a:lnTo>
                <a:lnTo>
                  <a:pt x="8474" y="20069"/>
                </a:lnTo>
                <a:lnTo>
                  <a:pt x="8474" y="21260"/>
                </a:lnTo>
                <a:lnTo>
                  <a:pt x="8474" y="21600"/>
                </a:lnTo>
                <a:lnTo>
                  <a:pt x="8474" y="19729"/>
                </a:lnTo>
                <a:lnTo>
                  <a:pt x="9305" y="19729"/>
                </a:lnTo>
                <a:lnTo>
                  <a:pt x="9305" y="20069"/>
                </a:lnTo>
                <a:lnTo>
                  <a:pt x="9305" y="21260"/>
                </a:lnTo>
                <a:lnTo>
                  <a:pt x="9305" y="21600"/>
                </a:lnTo>
                <a:lnTo>
                  <a:pt x="9305" y="19729"/>
                </a:lnTo>
                <a:lnTo>
                  <a:pt x="10135" y="19729"/>
                </a:lnTo>
                <a:lnTo>
                  <a:pt x="10135" y="20069"/>
                </a:lnTo>
                <a:lnTo>
                  <a:pt x="10135" y="21260"/>
                </a:lnTo>
                <a:lnTo>
                  <a:pt x="10135" y="21600"/>
                </a:lnTo>
                <a:lnTo>
                  <a:pt x="10135" y="19729"/>
                </a:lnTo>
                <a:lnTo>
                  <a:pt x="10966" y="19729"/>
                </a:lnTo>
                <a:lnTo>
                  <a:pt x="10966" y="20069"/>
                </a:lnTo>
                <a:lnTo>
                  <a:pt x="10966" y="21260"/>
                </a:lnTo>
                <a:lnTo>
                  <a:pt x="10966" y="21600"/>
                </a:lnTo>
                <a:lnTo>
                  <a:pt x="10966" y="19729"/>
                </a:lnTo>
                <a:lnTo>
                  <a:pt x="11797" y="19729"/>
                </a:lnTo>
                <a:lnTo>
                  <a:pt x="11797" y="20069"/>
                </a:lnTo>
                <a:lnTo>
                  <a:pt x="11797" y="21260"/>
                </a:lnTo>
                <a:lnTo>
                  <a:pt x="11797" y="21600"/>
                </a:lnTo>
                <a:lnTo>
                  <a:pt x="11797" y="19729"/>
                </a:lnTo>
                <a:lnTo>
                  <a:pt x="12462" y="19729"/>
                </a:lnTo>
                <a:lnTo>
                  <a:pt x="12462" y="20069"/>
                </a:lnTo>
                <a:lnTo>
                  <a:pt x="12462" y="21260"/>
                </a:lnTo>
                <a:lnTo>
                  <a:pt x="12462" y="21600"/>
                </a:lnTo>
                <a:lnTo>
                  <a:pt x="12462" y="19729"/>
                </a:lnTo>
                <a:lnTo>
                  <a:pt x="13292" y="19729"/>
                </a:lnTo>
                <a:lnTo>
                  <a:pt x="13292" y="20069"/>
                </a:lnTo>
                <a:lnTo>
                  <a:pt x="13292" y="21260"/>
                </a:lnTo>
                <a:lnTo>
                  <a:pt x="13292" y="21600"/>
                </a:lnTo>
                <a:lnTo>
                  <a:pt x="13292" y="19729"/>
                </a:lnTo>
                <a:lnTo>
                  <a:pt x="14123" y="19729"/>
                </a:lnTo>
                <a:lnTo>
                  <a:pt x="14123" y="20069"/>
                </a:lnTo>
                <a:lnTo>
                  <a:pt x="14123" y="21260"/>
                </a:lnTo>
                <a:lnTo>
                  <a:pt x="14123" y="21600"/>
                </a:lnTo>
                <a:lnTo>
                  <a:pt x="14123" y="19729"/>
                </a:lnTo>
                <a:lnTo>
                  <a:pt x="14954" y="19729"/>
                </a:lnTo>
                <a:lnTo>
                  <a:pt x="14954" y="20069"/>
                </a:lnTo>
                <a:lnTo>
                  <a:pt x="14954" y="21260"/>
                </a:lnTo>
                <a:lnTo>
                  <a:pt x="14954" y="21600"/>
                </a:lnTo>
                <a:lnTo>
                  <a:pt x="14954" y="19729"/>
                </a:lnTo>
                <a:lnTo>
                  <a:pt x="15785" y="19729"/>
                </a:lnTo>
                <a:lnTo>
                  <a:pt x="15785" y="20069"/>
                </a:lnTo>
                <a:lnTo>
                  <a:pt x="15785" y="21260"/>
                </a:lnTo>
                <a:lnTo>
                  <a:pt x="15785" y="21600"/>
                </a:lnTo>
                <a:lnTo>
                  <a:pt x="15785" y="19729"/>
                </a:lnTo>
                <a:lnTo>
                  <a:pt x="16615" y="19729"/>
                </a:lnTo>
                <a:lnTo>
                  <a:pt x="16615" y="20069"/>
                </a:lnTo>
                <a:lnTo>
                  <a:pt x="16615" y="21260"/>
                </a:lnTo>
                <a:lnTo>
                  <a:pt x="16615" y="21600"/>
                </a:lnTo>
                <a:lnTo>
                  <a:pt x="16615" y="19729"/>
                </a:lnTo>
                <a:lnTo>
                  <a:pt x="17446" y="19729"/>
                </a:lnTo>
                <a:lnTo>
                  <a:pt x="17446" y="20069"/>
                </a:lnTo>
                <a:lnTo>
                  <a:pt x="17446" y="21260"/>
                </a:lnTo>
                <a:lnTo>
                  <a:pt x="17446" y="21600"/>
                </a:lnTo>
                <a:lnTo>
                  <a:pt x="17446" y="19729"/>
                </a:lnTo>
                <a:lnTo>
                  <a:pt x="18277" y="19729"/>
                </a:lnTo>
                <a:lnTo>
                  <a:pt x="18277" y="20069"/>
                </a:lnTo>
                <a:lnTo>
                  <a:pt x="18277" y="21260"/>
                </a:lnTo>
                <a:lnTo>
                  <a:pt x="18277" y="21600"/>
                </a:lnTo>
                <a:lnTo>
                  <a:pt x="18277" y="19729"/>
                </a:lnTo>
                <a:lnTo>
                  <a:pt x="19108" y="19729"/>
                </a:lnTo>
                <a:lnTo>
                  <a:pt x="19108" y="20069"/>
                </a:lnTo>
                <a:lnTo>
                  <a:pt x="19108" y="21260"/>
                </a:lnTo>
                <a:lnTo>
                  <a:pt x="19108" y="21600"/>
                </a:lnTo>
                <a:lnTo>
                  <a:pt x="19108" y="19729"/>
                </a:lnTo>
                <a:lnTo>
                  <a:pt x="19938" y="19729"/>
                </a:lnTo>
                <a:lnTo>
                  <a:pt x="19938" y="20069"/>
                </a:lnTo>
                <a:lnTo>
                  <a:pt x="19938" y="21260"/>
                </a:lnTo>
                <a:lnTo>
                  <a:pt x="19938" y="21600"/>
                </a:lnTo>
                <a:lnTo>
                  <a:pt x="19938" y="19729"/>
                </a:lnTo>
                <a:moveTo>
                  <a:pt x="1495" y="1531"/>
                </a:moveTo>
                <a:lnTo>
                  <a:pt x="5982" y="1531"/>
                </a:lnTo>
                <a:lnTo>
                  <a:pt x="5982" y="18539"/>
                </a:lnTo>
                <a:lnTo>
                  <a:pt x="1495" y="18539"/>
                </a:lnTo>
                <a:lnTo>
                  <a:pt x="1495" y="1531"/>
                </a:lnTo>
                <a:moveTo>
                  <a:pt x="7311" y="1531"/>
                </a:moveTo>
                <a:lnTo>
                  <a:pt x="7975" y="1531"/>
                </a:lnTo>
                <a:lnTo>
                  <a:pt x="7975" y="8334"/>
                </a:lnTo>
                <a:lnTo>
                  <a:pt x="7311" y="8334"/>
                </a:lnTo>
                <a:lnTo>
                  <a:pt x="7311" y="1531"/>
                </a:lnTo>
                <a:moveTo>
                  <a:pt x="7145" y="9865"/>
                </a:moveTo>
                <a:lnTo>
                  <a:pt x="8142" y="9865"/>
                </a:lnTo>
                <a:lnTo>
                  <a:pt x="8142" y="10715"/>
                </a:lnTo>
                <a:lnTo>
                  <a:pt x="7145" y="10715"/>
                </a:lnTo>
                <a:lnTo>
                  <a:pt x="7145" y="9865"/>
                </a:lnTo>
                <a:moveTo>
                  <a:pt x="8972" y="1531"/>
                </a:moveTo>
                <a:lnTo>
                  <a:pt x="12462" y="1531"/>
                </a:lnTo>
                <a:lnTo>
                  <a:pt x="12462" y="5443"/>
                </a:lnTo>
                <a:lnTo>
                  <a:pt x="8972" y="5443"/>
                </a:lnTo>
                <a:lnTo>
                  <a:pt x="8972" y="1531"/>
                </a:lnTo>
                <a:moveTo>
                  <a:pt x="13625" y="1531"/>
                </a:moveTo>
                <a:lnTo>
                  <a:pt x="20271" y="1531"/>
                </a:lnTo>
                <a:lnTo>
                  <a:pt x="20271" y="5443"/>
                </a:lnTo>
                <a:lnTo>
                  <a:pt x="13625" y="5443"/>
                </a:lnTo>
                <a:lnTo>
                  <a:pt x="13625" y="1531"/>
                </a:lnTo>
                <a:moveTo>
                  <a:pt x="18609" y="6463"/>
                </a:moveTo>
                <a:lnTo>
                  <a:pt x="20437" y="6463"/>
                </a:lnTo>
                <a:lnTo>
                  <a:pt x="20437" y="10885"/>
                </a:lnTo>
                <a:lnTo>
                  <a:pt x="18609" y="10885"/>
                </a:lnTo>
                <a:lnTo>
                  <a:pt x="18609" y="6463"/>
                </a:lnTo>
              </a:path>
            </a:pathLst>
          </a:custGeom>
          <a:solidFill>
            <a:srgbClr val="99CCCC"/>
          </a:solidFill>
          <a:ln w="9525">
            <a:solidFill>
              <a:srgbClr val="000000"/>
            </a:solidFill>
            <a:miter lim="800000"/>
            <a:headEnd/>
            <a:tailEnd/>
          </a:ln>
        </p:spPr>
        <p:txBody>
          <a:bodyPr/>
          <a:lstStyle/>
          <a:p>
            <a:pPr algn="ctr" eaLnBrk="0" hangingPunct="0"/>
            <a:endParaRPr lang="fr-FR" sz="2400">
              <a:solidFill>
                <a:schemeClr val="bg2"/>
              </a:solidFill>
              <a:latin typeface="Times New Roman" pitchFamily="18" charset="0"/>
            </a:endParaRPr>
          </a:p>
        </p:txBody>
      </p:sp>
      <p:sp>
        <p:nvSpPr>
          <p:cNvPr id="9239" name="Text Box 23"/>
          <p:cNvSpPr txBox="1">
            <a:spLocks noChangeArrowheads="1"/>
          </p:cNvSpPr>
          <p:nvPr/>
        </p:nvSpPr>
        <p:spPr bwMode="auto">
          <a:xfrm>
            <a:off x="6324600" y="5715000"/>
            <a:ext cx="1081088" cy="457200"/>
          </a:xfrm>
          <a:prstGeom prst="rect">
            <a:avLst/>
          </a:prstGeom>
          <a:noFill/>
          <a:ln w="25400">
            <a:noFill/>
            <a:miter lim="800000"/>
            <a:headEnd/>
            <a:tailEnd/>
          </a:ln>
        </p:spPr>
        <p:txBody>
          <a:bodyPr wrap="none">
            <a:spAutoFit/>
          </a:bodyPr>
          <a:lstStyle/>
          <a:p>
            <a:pPr eaLnBrk="0" hangingPunct="0"/>
            <a:r>
              <a:rPr lang="fr-FR" sz="2400">
                <a:solidFill>
                  <a:srgbClr val="111111"/>
                </a:solidFill>
                <a:latin typeface="Times New Roman" pitchFamily="18" charset="0"/>
              </a:rPr>
              <a:t>serveur</a:t>
            </a:r>
            <a:endParaRPr lang="en-GB" sz="2400">
              <a:solidFill>
                <a:srgbClr val="111111"/>
              </a:solidFill>
              <a:latin typeface="Times New Roman" pitchFamily="18" charset="0"/>
            </a:endParaRPr>
          </a:p>
        </p:txBody>
      </p:sp>
      <p:cxnSp>
        <p:nvCxnSpPr>
          <p:cNvPr id="9240" name="AutoShape 24"/>
          <p:cNvCxnSpPr>
            <a:cxnSpLocks noChangeShapeType="1"/>
            <a:stCxn id="9237" idx="3"/>
            <a:endCxn id="9238" idx="7"/>
          </p:cNvCxnSpPr>
          <p:nvPr/>
        </p:nvCxnSpPr>
        <p:spPr bwMode="auto">
          <a:xfrm flipV="1">
            <a:off x="2728913" y="5667375"/>
            <a:ext cx="3138487" cy="3175"/>
          </a:xfrm>
          <a:prstGeom prst="straightConnector1">
            <a:avLst/>
          </a:prstGeom>
          <a:noFill/>
          <a:ln w="25400">
            <a:solidFill>
              <a:schemeClr val="tx1"/>
            </a:solidFill>
            <a:round/>
            <a:headEnd type="triangle" w="med" len="med"/>
            <a:tailEnd type="triangle" w="med" len="med"/>
          </a:ln>
        </p:spPr>
      </p:cxnSp>
      <p:sp>
        <p:nvSpPr>
          <p:cNvPr id="9241" name="Text Box 25"/>
          <p:cNvSpPr txBox="1">
            <a:spLocks noChangeArrowheads="1"/>
          </p:cNvSpPr>
          <p:nvPr/>
        </p:nvSpPr>
        <p:spPr bwMode="auto">
          <a:xfrm>
            <a:off x="7524750" y="4876800"/>
            <a:ext cx="1620957" cy="1569660"/>
          </a:xfrm>
          <a:prstGeom prst="rect">
            <a:avLst/>
          </a:prstGeom>
          <a:noFill/>
          <a:ln w="25400">
            <a:noFill/>
            <a:miter lim="800000"/>
            <a:headEnd/>
            <a:tailEnd/>
          </a:ln>
        </p:spPr>
        <p:txBody>
          <a:bodyPr wrap="none">
            <a:spAutoFit/>
          </a:bodyPr>
          <a:lstStyle/>
          <a:p>
            <a:pPr eaLnBrk="0" hangingPunct="0"/>
            <a:r>
              <a:rPr lang="fr-FR" sz="2400" dirty="0">
                <a:latin typeface="Times New Roman" pitchFamily="18" charset="0"/>
              </a:rPr>
              <a:t>PHP, C</a:t>
            </a:r>
          </a:p>
          <a:p>
            <a:pPr eaLnBrk="0" hangingPunct="0"/>
            <a:r>
              <a:rPr lang="fr-FR" sz="2400" dirty="0" err="1">
                <a:latin typeface="Times New Roman" pitchFamily="18" charset="0"/>
              </a:rPr>
              <a:t>bash</a:t>
            </a:r>
            <a:r>
              <a:rPr lang="fr-FR" sz="2400" dirty="0">
                <a:latin typeface="Times New Roman" pitchFamily="18" charset="0"/>
              </a:rPr>
              <a:t>, Java</a:t>
            </a:r>
          </a:p>
          <a:p>
            <a:pPr eaLnBrk="0" hangingPunct="0"/>
            <a:r>
              <a:rPr lang="fr-FR" sz="2400" dirty="0" err="1">
                <a:latin typeface="Times New Roman" pitchFamily="18" charset="0"/>
              </a:rPr>
              <a:t>Tcl</a:t>
            </a:r>
            <a:r>
              <a:rPr lang="fr-FR" sz="2400" dirty="0">
                <a:latin typeface="Times New Roman" pitchFamily="18" charset="0"/>
              </a:rPr>
              <a:t>, </a:t>
            </a:r>
            <a:r>
              <a:rPr lang="fr-FR" sz="2400" dirty="0" smtClean="0">
                <a:latin typeface="Times New Roman" pitchFamily="18" charset="0"/>
              </a:rPr>
              <a:t>Perl</a:t>
            </a:r>
            <a:endParaRPr lang="fr-FR" sz="2400" dirty="0">
              <a:latin typeface="Times New Roman" pitchFamily="18" charset="0"/>
            </a:endParaRPr>
          </a:p>
          <a:p>
            <a:pPr eaLnBrk="0" hangingPunct="0"/>
            <a:r>
              <a:rPr lang="fr-FR" sz="2400" dirty="0" err="1">
                <a:latin typeface="Times New Roman" pitchFamily="18" charset="0"/>
              </a:rPr>
              <a:t>csh</a:t>
            </a:r>
            <a:r>
              <a:rPr lang="fr-FR" sz="2400" dirty="0">
                <a:latin typeface="Times New Roman" pitchFamily="18" charset="0"/>
              </a:rPr>
              <a:t>, Python</a:t>
            </a:r>
          </a:p>
        </p:txBody>
      </p:sp>
      <p:sp>
        <p:nvSpPr>
          <p:cNvPr id="9242" name="Text Box 26"/>
          <p:cNvSpPr txBox="1">
            <a:spLocks noChangeArrowheads="1"/>
          </p:cNvSpPr>
          <p:nvPr/>
        </p:nvSpPr>
        <p:spPr bwMode="auto">
          <a:xfrm>
            <a:off x="107950" y="5084763"/>
            <a:ext cx="1401763" cy="1187450"/>
          </a:xfrm>
          <a:prstGeom prst="rect">
            <a:avLst/>
          </a:prstGeom>
          <a:noFill/>
          <a:ln w="25400">
            <a:noFill/>
            <a:miter lim="800000"/>
            <a:headEnd/>
            <a:tailEnd/>
          </a:ln>
        </p:spPr>
        <p:txBody>
          <a:bodyPr wrap="none">
            <a:spAutoFit/>
          </a:bodyPr>
          <a:lstStyle/>
          <a:p>
            <a:pPr eaLnBrk="0" hangingPunct="0"/>
            <a:r>
              <a:rPr lang="fr-FR" sz="2400">
                <a:latin typeface="Times New Roman" pitchFamily="18" charset="0"/>
              </a:rPr>
              <a:t>HTML</a:t>
            </a:r>
          </a:p>
          <a:p>
            <a:pPr eaLnBrk="0" hangingPunct="0"/>
            <a:r>
              <a:rPr lang="fr-FR" sz="2400">
                <a:latin typeface="Times New Roman" pitchFamily="18" charset="0"/>
              </a:rPr>
              <a:t>Javascript</a:t>
            </a:r>
          </a:p>
          <a:p>
            <a:pPr eaLnBrk="0" hangingPunct="0"/>
            <a:r>
              <a:rPr lang="fr-FR" sz="2400">
                <a:latin typeface="Times New Roman" pitchFamily="18" charset="0"/>
              </a:rPr>
              <a:t>X</a:t>
            </a:r>
          </a:p>
        </p:txBody>
      </p:sp>
      <p:sp>
        <p:nvSpPr>
          <p:cNvPr id="9244" name="Text Box 28"/>
          <p:cNvSpPr txBox="1">
            <a:spLocks noChangeArrowheads="1"/>
          </p:cNvSpPr>
          <p:nvPr/>
        </p:nvSpPr>
        <p:spPr bwMode="auto">
          <a:xfrm>
            <a:off x="5039228" y="3370000"/>
            <a:ext cx="1225550" cy="701675"/>
          </a:xfrm>
          <a:prstGeom prst="rect">
            <a:avLst/>
          </a:prstGeom>
          <a:noFill/>
          <a:ln w="25400">
            <a:noFill/>
            <a:miter lim="800000"/>
            <a:headEnd/>
            <a:tailEnd/>
          </a:ln>
        </p:spPr>
        <p:txBody>
          <a:bodyPr wrap="none">
            <a:spAutoFit/>
          </a:bodyPr>
          <a:lstStyle/>
          <a:p>
            <a:pPr algn="ctr" eaLnBrk="0" hangingPunct="0"/>
            <a:r>
              <a:rPr lang="fr-FR" sz="2400" dirty="0">
                <a:solidFill>
                  <a:schemeClr val="accent2"/>
                </a:solidFill>
                <a:latin typeface="Times New Roman" pitchFamily="18" charset="0"/>
              </a:rPr>
              <a:t>SSH</a:t>
            </a:r>
          </a:p>
          <a:p>
            <a:pPr algn="ctr" eaLnBrk="0" hangingPunct="0"/>
            <a:r>
              <a:rPr lang="fr-FR" sz="1600" dirty="0">
                <a:solidFill>
                  <a:schemeClr val="accent2"/>
                </a:solidFill>
                <a:latin typeface="Times New Roman" pitchFamily="18" charset="0"/>
              </a:rPr>
              <a:t>Secure </a:t>
            </a:r>
            <a:r>
              <a:rPr lang="fr-FR" sz="1600" dirty="0" err="1">
                <a:solidFill>
                  <a:schemeClr val="accent2"/>
                </a:solidFill>
                <a:latin typeface="Times New Roman" pitchFamily="18" charset="0"/>
              </a:rPr>
              <a:t>shell</a:t>
            </a:r>
            <a:r>
              <a:rPr lang="fr-FR" sz="1600" dirty="0">
                <a:solidFill>
                  <a:schemeClr val="accent2"/>
                </a:solidFill>
                <a:latin typeface="Times New Roman" pitchFamily="18" charset="0"/>
              </a:rPr>
              <a:t> </a:t>
            </a:r>
            <a:endParaRPr lang="en-GB" sz="1600" dirty="0">
              <a:solidFill>
                <a:schemeClr val="accent2"/>
              </a:solidFill>
              <a:latin typeface="Times New Roman" pitchFamily="18" charset="0"/>
            </a:endParaRPr>
          </a:p>
        </p:txBody>
      </p:sp>
      <p:sp>
        <p:nvSpPr>
          <p:cNvPr id="4121" name="Rectangle 29"/>
          <p:cNvSpPr>
            <a:spLocks noChangeArrowheads="1"/>
          </p:cNvSpPr>
          <p:nvPr/>
        </p:nvSpPr>
        <p:spPr bwMode="auto">
          <a:xfrm>
            <a:off x="900113" y="115888"/>
            <a:ext cx="7772400" cy="1225550"/>
          </a:xfrm>
          <a:prstGeom prst="rect">
            <a:avLst/>
          </a:prstGeom>
          <a:noFill/>
          <a:ln w="12700">
            <a:noFill/>
            <a:miter lim="800000"/>
            <a:headEnd/>
            <a:tailEnd/>
          </a:ln>
        </p:spPr>
        <p:txBody>
          <a:bodyPr lIns="90488" tIns="44450" rIns="90488" bIns="44450" anchor="ctr"/>
          <a:lstStyle/>
          <a:p>
            <a:pPr algn="ctr"/>
            <a:r>
              <a:rPr lang="fr-FR" sz="3600" dirty="0" smtClean="0">
                <a:solidFill>
                  <a:schemeClr val="tx2"/>
                </a:solidFill>
                <a:latin typeface="Arial" charset="0"/>
              </a:rPr>
              <a:t>Applications </a:t>
            </a:r>
            <a:r>
              <a:rPr lang="fr-FR" sz="3600" dirty="0">
                <a:solidFill>
                  <a:schemeClr val="tx2"/>
                </a:solidFill>
                <a:latin typeface="Arial" charset="0"/>
              </a:rPr>
              <a:t>et </a:t>
            </a:r>
            <a:br>
              <a:rPr lang="fr-FR" sz="3600" dirty="0">
                <a:solidFill>
                  <a:schemeClr val="tx2"/>
                </a:solidFill>
                <a:latin typeface="Arial" charset="0"/>
              </a:rPr>
            </a:br>
            <a:r>
              <a:rPr lang="fr-FR" sz="3600" dirty="0">
                <a:solidFill>
                  <a:schemeClr val="tx2"/>
                </a:solidFill>
                <a:latin typeface="Arial" charset="0"/>
              </a:rPr>
              <a:t>Protocoles de communication</a:t>
            </a:r>
          </a:p>
        </p:txBody>
      </p:sp>
      <p:pic>
        <p:nvPicPr>
          <p:cNvPr id="4122" name="Picture 30"/>
          <p:cNvPicPr>
            <a:picLocks noChangeAspect="1" noChangeArrowheads="1"/>
          </p:cNvPicPr>
          <p:nvPr/>
        </p:nvPicPr>
        <p:blipFill>
          <a:blip r:embed="rId8"/>
          <a:srcRect/>
          <a:stretch>
            <a:fillRect/>
          </a:stretch>
        </p:blipFill>
        <p:spPr bwMode="auto">
          <a:xfrm>
            <a:off x="4829528" y="1369268"/>
            <a:ext cx="1728787" cy="1246188"/>
          </a:xfrm>
          <a:prstGeom prst="rect">
            <a:avLst/>
          </a:prstGeom>
          <a:noFill/>
          <a:ln w="3810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2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2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92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92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923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499"/>
                                          </p:stCondLst>
                                        </p:cTn>
                                        <p:tgtEl>
                                          <p:spTgt spid="9240"/>
                                        </p:tgtEl>
                                        <p:attrNameLst>
                                          <p:attrName>style.visibility</p:attrName>
                                        </p:attrNameLst>
                                      </p:cBhvr>
                                      <p:to>
                                        <p:strVal val="visible"/>
                                      </p:to>
                                    </p:set>
                                  </p:childTnLst>
                                </p:cTn>
                              </p:par>
                              <p:par>
                                <p:cTn id="35" presetID="55" presetClass="entr" presetSubtype="0" fill="hold" grpId="0" nodeType="withEffect">
                                  <p:stCondLst>
                                    <p:cond delay="0"/>
                                  </p:stCondLst>
                                  <p:childTnLst>
                                    <p:set>
                                      <p:cBhvr>
                                        <p:cTn id="36" dur="1" fill="hold">
                                          <p:stCondLst>
                                            <p:cond delay="0"/>
                                          </p:stCondLst>
                                        </p:cTn>
                                        <p:tgtEl>
                                          <p:spTgt spid="9241"/>
                                        </p:tgtEl>
                                        <p:attrNameLst>
                                          <p:attrName>style.visibility</p:attrName>
                                        </p:attrNameLst>
                                      </p:cBhvr>
                                      <p:to>
                                        <p:strVal val="visible"/>
                                      </p:to>
                                    </p:set>
                                    <p:anim calcmode="lin" valueType="num">
                                      <p:cBhvr>
                                        <p:cTn id="37" dur="1000" fill="hold"/>
                                        <p:tgtEl>
                                          <p:spTgt spid="9241"/>
                                        </p:tgtEl>
                                        <p:attrNameLst>
                                          <p:attrName>ppt_w</p:attrName>
                                        </p:attrNameLst>
                                      </p:cBhvr>
                                      <p:tavLst>
                                        <p:tav tm="0">
                                          <p:val>
                                            <p:strVal val="#ppt_w*0.70"/>
                                          </p:val>
                                        </p:tav>
                                        <p:tav tm="100000">
                                          <p:val>
                                            <p:strVal val="#ppt_w"/>
                                          </p:val>
                                        </p:tav>
                                      </p:tavLst>
                                    </p:anim>
                                    <p:anim calcmode="lin" valueType="num">
                                      <p:cBhvr>
                                        <p:cTn id="38" dur="1000" fill="hold"/>
                                        <p:tgtEl>
                                          <p:spTgt spid="9241"/>
                                        </p:tgtEl>
                                        <p:attrNameLst>
                                          <p:attrName>ppt_h</p:attrName>
                                        </p:attrNameLst>
                                      </p:cBhvr>
                                      <p:tavLst>
                                        <p:tav tm="0">
                                          <p:val>
                                            <p:strVal val="#ppt_h"/>
                                          </p:val>
                                        </p:tav>
                                        <p:tav tm="100000">
                                          <p:val>
                                            <p:strVal val="#ppt_h"/>
                                          </p:val>
                                        </p:tav>
                                      </p:tavLst>
                                    </p:anim>
                                    <p:animEffect transition="in" filter="fade">
                                      <p:cBhvr>
                                        <p:cTn id="39" dur="1000"/>
                                        <p:tgtEl>
                                          <p:spTgt spid="9241"/>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9242"/>
                                        </p:tgtEl>
                                        <p:attrNameLst>
                                          <p:attrName>style.visibility</p:attrName>
                                        </p:attrNameLst>
                                      </p:cBhvr>
                                      <p:to>
                                        <p:strVal val="visible"/>
                                      </p:to>
                                    </p:set>
                                    <p:anim calcmode="lin" valueType="num">
                                      <p:cBhvr>
                                        <p:cTn id="42" dur="1000" fill="hold"/>
                                        <p:tgtEl>
                                          <p:spTgt spid="9242"/>
                                        </p:tgtEl>
                                        <p:attrNameLst>
                                          <p:attrName>ppt_w</p:attrName>
                                        </p:attrNameLst>
                                      </p:cBhvr>
                                      <p:tavLst>
                                        <p:tav tm="0">
                                          <p:val>
                                            <p:strVal val="#ppt_w*0.70"/>
                                          </p:val>
                                        </p:tav>
                                        <p:tav tm="100000">
                                          <p:val>
                                            <p:strVal val="#ppt_w"/>
                                          </p:val>
                                        </p:tav>
                                      </p:tavLst>
                                    </p:anim>
                                    <p:anim calcmode="lin" valueType="num">
                                      <p:cBhvr>
                                        <p:cTn id="43" dur="1000" fill="hold"/>
                                        <p:tgtEl>
                                          <p:spTgt spid="9242"/>
                                        </p:tgtEl>
                                        <p:attrNameLst>
                                          <p:attrName>ppt_h</p:attrName>
                                        </p:attrNameLst>
                                      </p:cBhvr>
                                      <p:tavLst>
                                        <p:tav tm="0">
                                          <p:val>
                                            <p:strVal val="#ppt_h"/>
                                          </p:val>
                                        </p:tav>
                                        <p:tav tm="100000">
                                          <p:val>
                                            <p:strVal val="#ppt_h"/>
                                          </p:val>
                                        </p:tav>
                                      </p:tavLst>
                                    </p:anim>
                                    <p:animEffect transition="in" filter="fade">
                                      <p:cBhvr>
                                        <p:cTn id="44" dur="1000"/>
                                        <p:tgtEl>
                                          <p:spTgt spid="9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8" grpId="0"/>
      <p:bldP spid="9229" grpId="0"/>
      <p:bldP spid="9231" grpId="0"/>
      <p:bldP spid="9232" grpId="0"/>
      <p:bldP spid="9233" grpId="0" autoUpdateAnimBg="0"/>
      <p:bldP spid="9234" grpId="0" autoUpdateAnimBg="0"/>
      <p:bldP spid="9235" grpId="0" autoUpdateAnimBg="0"/>
      <p:bldP spid="9236" grpId="0" autoUpdateAnimBg="0"/>
      <p:bldP spid="9237" grpId="0" animBg="1" autoUpdateAnimBg="0"/>
      <p:bldP spid="9238" grpId="0" animBg="1" autoUpdateAnimBg="0"/>
      <p:bldP spid="9239" grpId="0" autoUpdateAnimBg="0"/>
      <p:bldP spid="9241" grpId="0"/>
      <p:bldP spid="9242" grpId="0"/>
      <p:bldP spid="924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eaLnBrk="1" hangingPunct="1"/>
            <a:r>
              <a:rPr lang="fr-FR" smtClean="0"/>
              <a:t>Tcl</a:t>
            </a:r>
          </a:p>
        </p:txBody>
      </p:sp>
      <p:sp>
        <p:nvSpPr>
          <p:cNvPr id="15363" name="Rectangle 3"/>
          <p:cNvSpPr>
            <a:spLocks noGrp="1" noChangeArrowheads="1"/>
          </p:cNvSpPr>
          <p:nvPr>
            <p:ph type="body" idx="1"/>
          </p:nvPr>
        </p:nvSpPr>
        <p:spPr/>
        <p:txBody>
          <a:bodyPr/>
          <a:lstStyle/>
          <a:p>
            <a:pPr eaLnBrk="1" hangingPunct="1">
              <a:lnSpc>
                <a:spcPct val="90000"/>
              </a:lnSpc>
            </a:pPr>
            <a:r>
              <a:rPr lang="fr-FR" sz="2500" smtClean="0"/>
              <a:t>Interprété</a:t>
            </a:r>
          </a:p>
          <a:p>
            <a:pPr lvl="1" eaLnBrk="1" hangingPunct="1">
              <a:lnSpc>
                <a:spcPct val="90000"/>
              </a:lnSpc>
            </a:pPr>
            <a:r>
              <a:rPr lang="fr-FR" sz="2100" smtClean="0"/>
              <a:t>pas de compilation</a:t>
            </a:r>
          </a:p>
          <a:p>
            <a:pPr lvl="1" eaLnBrk="1" hangingPunct="1">
              <a:lnSpc>
                <a:spcPct val="90000"/>
              </a:lnSpc>
            </a:pPr>
            <a:r>
              <a:rPr lang="fr-FR" sz="2100" smtClean="0"/>
              <a:t>peut être un langage de commande</a:t>
            </a:r>
          </a:p>
          <a:p>
            <a:pPr lvl="1" eaLnBrk="1" hangingPunct="1">
              <a:lnSpc>
                <a:spcPct val="90000"/>
              </a:lnSpc>
            </a:pPr>
            <a:r>
              <a:rPr lang="fr-FR" sz="2100" smtClean="0"/>
              <a:t>pas de déclaration</a:t>
            </a:r>
          </a:p>
          <a:p>
            <a:pPr lvl="1" eaLnBrk="1" hangingPunct="1">
              <a:lnSpc>
                <a:spcPct val="90000"/>
              </a:lnSpc>
            </a:pPr>
            <a:r>
              <a:rPr lang="fr-FR" sz="2100" smtClean="0"/>
              <a:t>multiplateforme</a:t>
            </a:r>
          </a:p>
          <a:p>
            <a:pPr eaLnBrk="1" hangingPunct="1">
              <a:lnSpc>
                <a:spcPct val="90000"/>
              </a:lnSpc>
            </a:pPr>
            <a:r>
              <a:rPr lang="fr-FR" sz="2500" smtClean="0"/>
              <a:t>Les objets manipulés</a:t>
            </a:r>
          </a:p>
          <a:p>
            <a:pPr lvl="1" eaLnBrk="1" hangingPunct="1">
              <a:lnSpc>
                <a:spcPct val="90000"/>
              </a:lnSpc>
            </a:pPr>
            <a:r>
              <a:rPr lang="fr-FR" sz="2100" smtClean="0"/>
              <a:t>chaînes de caractères</a:t>
            </a:r>
          </a:p>
          <a:p>
            <a:pPr lvl="1" eaLnBrk="1" hangingPunct="1">
              <a:lnSpc>
                <a:spcPct val="90000"/>
              </a:lnSpc>
            </a:pPr>
            <a:r>
              <a:rPr lang="fr-FR" sz="2100" smtClean="0"/>
              <a:t>nombres</a:t>
            </a:r>
          </a:p>
          <a:p>
            <a:pPr lvl="1" eaLnBrk="1" hangingPunct="1">
              <a:lnSpc>
                <a:spcPct val="90000"/>
              </a:lnSpc>
            </a:pPr>
            <a:r>
              <a:rPr lang="fr-FR" sz="2100" smtClean="0"/>
              <a:t>listes</a:t>
            </a:r>
          </a:p>
          <a:p>
            <a:pPr lvl="1" eaLnBrk="1" hangingPunct="1">
              <a:lnSpc>
                <a:spcPct val="90000"/>
              </a:lnSpc>
            </a:pPr>
            <a:r>
              <a:rPr lang="fr-FR" sz="2100" smtClean="0"/>
              <a:t>tableaux (adressage associatif)</a:t>
            </a:r>
          </a:p>
          <a:p>
            <a:pPr eaLnBrk="1" hangingPunct="1">
              <a:lnSpc>
                <a:spcPct val="90000"/>
              </a:lnSpc>
            </a:pPr>
            <a:r>
              <a:rPr lang="fr-FR" sz="2500" smtClean="0"/>
              <a:t>Tcl est aussi un </a:t>
            </a:r>
            <a:r>
              <a:rPr lang="fr-FR" sz="2500" i="1" smtClean="0"/>
              <a:t>langage orienté objet</a:t>
            </a:r>
            <a:r>
              <a:rPr lang="fr-FR" sz="2500" smtClean="0"/>
              <a:t> …</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755650" y="0"/>
            <a:ext cx="8064500" cy="1484313"/>
          </a:xfrm>
        </p:spPr>
        <p:txBody>
          <a:bodyPr/>
          <a:lstStyle/>
          <a:p>
            <a:pPr algn="ctr" eaLnBrk="1" hangingPunct="1"/>
            <a:r>
              <a:rPr lang="en-GB" dirty="0" smtClean="0"/>
              <a:t>set </a:t>
            </a:r>
            <a:r>
              <a:rPr lang="en-GB" dirty="0" smtClean="0">
                <a:solidFill>
                  <a:schemeClr val="tx1"/>
                </a:solidFill>
                <a:cs typeface="Arial" charset="0"/>
              </a:rPr>
              <a:t>variable</a:t>
            </a:r>
            <a:r>
              <a:rPr lang="en-GB" dirty="0" smtClean="0"/>
              <a:t> </a:t>
            </a:r>
            <a:r>
              <a:rPr lang="en-GB" i="1" dirty="0" err="1" smtClean="0"/>
              <a:t>valeur</a:t>
            </a:r>
            <a:r>
              <a:rPr lang="en-GB" i="1" dirty="0" smtClean="0"/>
              <a:t>   </a:t>
            </a:r>
            <a:r>
              <a:rPr lang="en-GB" sz="2000" dirty="0" smtClean="0">
                <a:solidFill>
                  <a:srgbClr val="006666"/>
                </a:solidFill>
              </a:rPr>
              <a:t>: </a:t>
            </a:r>
            <a:r>
              <a:rPr lang="en-GB" sz="2000" dirty="0" err="1" smtClean="0">
                <a:solidFill>
                  <a:srgbClr val="006666"/>
                </a:solidFill>
              </a:rPr>
              <a:t>affecte</a:t>
            </a:r>
            <a:r>
              <a:rPr lang="en-GB" sz="2000" dirty="0" smtClean="0">
                <a:solidFill>
                  <a:srgbClr val="006666"/>
                </a:solidFill>
              </a:rPr>
              <a:t> la </a:t>
            </a:r>
            <a:r>
              <a:rPr lang="en-GB" sz="2000" dirty="0" err="1" smtClean="0">
                <a:solidFill>
                  <a:srgbClr val="006666"/>
                </a:solidFill>
              </a:rPr>
              <a:t>valeur</a:t>
            </a:r>
            <a:r>
              <a:rPr lang="en-GB" i="1" dirty="0" smtClean="0"/>
              <a:t/>
            </a:r>
            <a:br>
              <a:rPr lang="en-GB" i="1" dirty="0" smtClean="0"/>
            </a:br>
            <a:r>
              <a:rPr lang="en-GB" dirty="0" smtClean="0">
                <a:solidFill>
                  <a:schemeClr val="tx1"/>
                </a:solidFill>
                <a:cs typeface="Arial" charset="0"/>
              </a:rPr>
              <a:t>$variable</a:t>
            </a:r>
            <a:r>
              <a:rPr lang="en-GB" dirty="0" smtClean="0">
                <a:solidFill>
                  <a:schemeClr val="tx1"/>
                </a:solidFill>
                <a:latin typeface="Times New Roman" pitchFamily="18" charset="0"/>
                <a:cs typeface="Times New Roman" pitchFamily="18" charset="0"/>
              </a:rPr>
              <a:t>                    </a:t>
            </a:r>
            <a:r>
              <a:rPr lang="en-GB" sz="2000" dirty="0" smtClean="0">
                <a:solidFill>
                  <a:schemeClr val="tx1"/>
                </a:solidFill>
                <a:latin typeface="Times New Roman" pitchFamily="18" charset="0"/>
                <a:cs typeface="Times New Roman" pitchFamily="18" charset="0"/>
              </a:rPr>
              <a:t>: </a:t>
            </a:r>
            <a:r>
              <a:rPr lang="en-GB" sz="2000" dirty="0" err="1" smtClean="0"/>
              <a:t>accès</a:t>
            </a:r>
            <a:r>
              <a:rPr lang="en-GB" sz="2000" dirty="0" smtClean="0"/>
              <a:t> à la </a:t>
            </a:r>
            <a:r>
              <a:rPr lang="en-GB" sz="2000" dirty="0" err="1" smtClean="0"/>
              <a:t>valeur</a:t>
            </a:r>
            <a:endParaRPr lang="en-GB" sz="2000" dirty="0" smtClean="0"/>
          </a:p>
        </p:txBody>
      </p:sp>
      <p:pic>
        <p:nvPicPr>
          <p:cNvPr id="16387" name="Picture 16"/>
          <p:cNvPicPr>
            <a:picLocks noChangeAspect="1" noChangeArrowheads="1"/>
          </p:cNvPicPr>
          <p:nvPr/>
        </p:nvPicPr>
        <p:blipFill>
          <a:blip r:embed="rId3"/>
          <a:srcRect l="4073" t="26318" r="8591" b="10913"/>
          <a:stretch>
            <a:fillRect/>
          </a:stretch>
        </p:blipFill>
        <p:spPr bwMode="auto">
          <a:xfrm>
            <a:off x="1403648" y="1655700"/>
            <a:ext cx="7200602" cy="4892737"/>
          </a:xfrm>
          <a:prstGeom prst="rect">
            <a:avLst/>
          </a:prstGeom>
          <a:noFill/>
          <a:ln w="15875">
            <a:noFill/>
            <a:miter lim="800000"/>
            <a:headEnd/>
            <a:tailEnd/>
          </a:ln>
        </p:spPr>
      </p:pic>
      <p:sp>
        <p:nvSpPr>
          <p:cNvPr id="28690" name="Rectangle 18"/>
          <p:cNvSpPr>
            <a:spLocks noChangeArrowheads="1"/>
          </p:cNvSpPr>
          <p:nvPr/>
        </p:nvSpPr>
        <p:spPr bwMode="auto">
          <a:xfrm>
            <a:off x="1439863" y="2060575"/>
            <a:ext cx="7704137" cy="4608513"/>
          </a:xfrm>
          <a:prstGeom prst="rect">
            <a:avLst/>
          </a:prstGeom>
          <a:solidFill>
            <a:schemeClr val="bg1"/>
          </a:solidFill>
          <a:ln w="15875">
            <a:noFill/>
            <a:miter lim="800000"/>
            <a:headEnd/>
            <a:tailEnd/>
          </a:ln>
        </p:spPr>
        <p:txBody>
          <a:bodyPr wrap="none" anchor="ctr"/>
          <a:lstStyle/>
          <a:p>
            <a:endParaRPr lang="fr-FR"/>
          </a:p>
        </p:txBody>
      </p:sp>
      <p:sp>
        <p:nvSpPr>
          <p:cNvPr id="28691" name="Rectangle 19"/>
          <p:cNvSpPr>
            <a:spLocks noChangeArrowheads="1"/>
          </p:cNvSpPr>
          <p:nvPr/>
        </p:nvSpPr>
        <p:spPr bwMode="auto">
          <a:xfrm>
            <a:off x="1187450" y="2924175"/>
            <a:ext cx="7704138" cy="4608513"/>
          </a:xfrm>
          <a:prstGeom prst="rect">
            <a:avLst/>
          </a:prstGeom>
          <a:solidFill>
            <a:schemeClr val="bg1"/>
          </a:solidFill>
          <a:ln w="15875">
            <a:noFill/>
            <a:miter lim="800000"/>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869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86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0" grpId="0" animBg="1"/>
      <p:bldP spid="2869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eaLnBrk="1" hangingPunct="1"/>
            <a:r>
              <a:rPr lang="en-GB" smtClean="0"/>
              <a:t>Les fonctions ou procédures</a:t>
            </a:r>
          </a:p>
        </p:txBody>
      </p:sp>
      <p:pic>
        <p:nvPicPr>
          <p:cNvPr id="17411" name="Picture 6"/>
          <p:cNvPicPr>
            <a:picLocks noChangeAspect="1" noChangeArrowheads="1"/>
          </p:cNvPicPr>
          <p:nvPr/>
        </p:nvPicPr>
        <p:blipFill>
          <a:blip r:embed="rId3"/>
          <a:srcRect l="2412" t="30110" r="15135" b="10831"/>
          <a:stretch>
            <a:fillRect/>
          </a:stretch>
        </p:blipFill>
        <p:spPr bwMode="auto">
          <a:xfrm>
            <a:off x="1620838" y="1804988"/>
            <a:ext cx="6264275" cy="4719637"/>
          </a:xfrm>
          <a:prstGeom prst="rect">
            <a:avLst/>
          </a:prstGeom>
          <a:noFill/>
          <a:ln w="15875">
            <a:noFill/>
            <a:miter lim="800000"/>
            <a:headEnd/>
            <a:tailEnd/>
          </a:ln>
        </p:spPr>
      </p:pic>
      <p:sp>
        <p:nvSpPr>
          <p:cNvPr id="17412" name="Rectangle 8"/>
          <p:cNvSpPr>
            <a:spLocks noChangeArrowheads="1"/>
          </p:cNvSpPr>
          <p:nvPr/>
        </p:nvSpPr>
        <p:spPr bwMode="auto">
          <a:xfrm>
            <a:off x="1258888" y="4941888"/>
            <a:ext cx="6265862" cy="1727200"/>
          </a:xfrm>
          <a:prstGeom prst="rect">
            <a:avLst/>
          </a:prstGeom>
          <a:solidFill>
            <a:schemeClr val="bg1"/>
          </a:solidFill>
          <a:ln w="38100">
            <a:noFill/>
            <a:miter lim="800000"/>
            <a:headEnd/>
            <a:tailEnd/>
          </a:ln>
        </p:spPr>
        <p:txBody>
          <a:bodyPr wrap="none" anchor="ctr"/>
          <a:lstStyle/>
          <a:p>
            <a:endParaRPr lang="fr-FR"/>
          </a:p>
        </p:txBody>
      </p:sp>
      <p:sp>
        <p:nvSpPr>
          <p:cNvPr id="30727" name="Text Box 7"/>
          <p:cNvSpPr txBox="1">
            <a:spLocks noChangeArrowheads="1"/>
          </p:cNvSpPr>
          <p:nvPr/>
        </p:nvSpPr>
        <p:spPr bwMode="auto">
          <a:xfrm>
            <a:off x="684213" y="4724400"/>
            <a:ext cx="7488237" cy="2031325"/>
          </a:xfrm>
          <a:prstGeom prst="rect">
            <a:avLst/>
          </a:prstGeom>
          <a:solidFill>
            <a:schemeClr val="bg1"/>
          </a:solidFill>
          <a:ln w="38100">
            <a:noFill/>
            <a:miter lim="800000"/>
            <a:headEnd/>
            <a:tailEnd/>
          </a:ln>
        </p:spPr>
        <p:txBody>
          <a:bodyPr>
            <a:spAutoFit/>
          </a:bodyPr>
          <a:lstStyle/>
          <a:p>
            <a:pPr algn="ctr">
              <a:spcBef>
                <a:spcPct val="50000"/>
              </a:spcBef>
            </a:pPr>
            <a:r>
              <a:rPr lang="en-GB" i="1" dirty="0" err="1"/>
              <a:t>En</a:t>
            </a:r>
            <a:r>
              <a:rPr lang="en-GB" i="1" dirty="0"/>
              <a:t> </a:t>
            </a:r>
            <a:r>
              <a:rPr lang="en-GB" i="1" dirty="0" err="1"/>
              <a:t>Tcl</a:t>
            </a:r>
            <a:r>
              <a:rPr lang="en-GB" i="1" dirty="0"/>
              <a:t> </a:t>
            </a:r>
            <a:r>
              <a:rPr lang="en-GB" i="1" dirty="0" err="1"/>
              <a:t>l’appel</a:t>
            </a:r>
            <a:r>
              <a:rPr lang="en-GB" i="1" dirty="0"/>
              <a:t> </a:t>
            </a:r>
            <a:r>
              <a:rPr lang="en-GB" i="1" dirty="0" err="1"/>
              <a:t>d’une</a:t>
            </a:r>
            <a:r>
              <a:rPr lang="en-GB" i="1" dirty="0"/>
              <a:t> </a:t>
            </a:r>
            <a:r>
              <a:rPr lang="en-GB" i="1" dirty="0" err="1"/>
              <a:t>fonction</a:t>
            </a:r>
            <a:r>
              <a:rPr lang="en-GB" i="1" dirty="0"/>
              <a:t> se fait par</a:t>
            </a:r>
          </a:p>
          <a:p>
            <a:pPr algn="ctr">
              <a:spcBef>
                <a:spcPct val="50000"/>
              </a:spcBef>
            </a:pPr>
            <a:r>
              <a:rPr lang="en-GB" dirty="0">
                <a:solidFill>
                  <a:srgbClr val="FF0000"/>
                </a:solidFill>
              </a:rPr>
              <a:t>set  M  [</a:t>
            </a:r>
            <a:r>
              <a:rPr lang="en-GB" dirty="0" err="1">
                <a:solidFill>
                  <a:srgbClr val="FF0000"/>
                </a:solidFill>
              </a:rPr>
              <a:t>Moyenne</a:t>
            </a:r>
            <a:r>
              <a:rPr lang="en-GB" dirty="0">
                <a:solidFill>
                  <a:srgbClr val="FF0000"/>
                </a:solidFill>
              </a:rPr>
              <a:t> $X 26]</a:t>
            </a:r>
          </a:p>
          <a:p>
            <a:pPr algn="ctr">
              <a:spcBef>
                <a:spcPct val="50000"/>
              </a:spcBef>
            </a:pPr>
            <a:r>
              <a:rPr lang="en-GB" i="1" dirty="0" err="1"/>
              <a:t>En</a:t>
            </a:r>
            <a:r>
              <a:rPr lang="en-GB" i="1" dirty="0"/>
              <a:t> math (</a:t>
            </a:r>
            <a:r>
              <a:rPr lang="en-GB" i="1" dirty="0" err="1"/>
              <a:t>ou</a:t>
            </a:r>
            <a:r>
              <a:rPr lang="en-GB" i="1" dirty="0"/>
              <a:t> </a:t>
            </a:r>
            <a:r>
              <a:rPr lang="en-GB" i="1" dirty="0" err="1"/>
              <a:t>en</a:t>
            </a:r>
            <a:r>
              <a:rPr lang="en-GB" i="1" dirty="0"/>
              <a:t> C, </a:t>
            </a:r>
            <a:r>
              <a:rPr lang="en-GB" i="1" dirty="0" smtClean="0"/>
              <a:t>Java, Python …) </a:t>
            </a:r>
            <a:r>
              <a:rPr lang="en-GB" i="1" dirty="0"/>
              <a:t>on </a:t>
            </a:r>
            <a:r>
              <a:rPr lang="en-GB" i="1" dirty="0" err="1"/>
              <a:t>écrirait</a:t>
            </a:r>
            <a:endParaRPr lang="en-GB" i="1" dirty="0"/>
          </a:p>
          <a:p>
            <a:pPr algn="ctr">
              <a:spcBef>
                <a:spcPct val="50000"/>
              </a:spcBef>
            </a:pPr>
            <a:r>
              <a:rPr lang="en-GB" dirty="0">
                <a:solidFill>
                  <a:srgbClr val="FF0000"/>
                </a:solidFill>
              </a:rPr>
              <a:t>M = </a:t>
            </a:r>
            <a:r>
              <a:rPr lang="en-GB" dirty="0" err="1">
                <a:solidFill>
                  <a:srgbClr val="FF0000"/>
                </a:solidFill>
              </a:rPr>
              <a:t>Moyenne</a:t>
            </a:r>
            <a:r>
              <a:rPr lang="en-GB" dirty="0">
                <a:solidFill>
                  <a:srgbClr val="FF0000"/>
                </a:solidFill>
              </a:rPr>
              <a:t>(X,26</a:t>
            </a:r>
            <a:r>
              <a:rPr lang="en-GB" dirty="0" smtClean="0">
                <a:solidFill>
                  <a:srgbClr val="FF0000"/>
                </a:solidFill>
              </a:rPr>
              <a:t>)</a:t>
            </a:r>
          </a:p>
          <a:p>
            <a:pPr algn="ctr">
              <a:spcBef>
                <a:spcPct val="50000"/>
              </a:spcBef>
            </a:pPr>
            <a:r>
              <a:rPr lang="en-GB" dirty="0" smtClean="0"/>
              <a:t>bash  </a:t>
            </a:r>
            <a:r>
              <a:rPr lang="en-GB" dirty="0" smtClean="0">
                <a:solidFill>
                  <a:srgbClr val="FF0000"/>
                </a:solidFill>
              </a:rPr>
              <a:t>M=$(</a:t>
            </a:r>
            <a:r>
              <a:rPr lang="en-GB" dirty="0" err="1" smtClean="0">
                <a:solidFill>
                  <a:srgbClr val="FF0000"/>
                </a:solidFill>
              </a:rPr>
              <a:t>Moyenne</a:t>
            </a:r>
            <a:r>
              <a:rPr lang="en-GB" dirty="0" smtClean="0">
                <a:solidFill>
                  <a:srgbClr val="FF0000"/>
                </a:solidFill>
              </a:rPr>
              <a:t> $X 26)       </a:t>
            </a:r>
            <a:r>
              <a:rPr lang="en-GB" dirty="0" err="1" smtClean="0"/>
              <a:t>tcsh</a:t>
            </a:r>
            <a:r>
              <a:rPr lang="en-GB" dirty="0" smtClean="0">
                <a:solidFill>
                  <a:srgbClr val="FF0000"/>
                </a:solidFill>
              </a:rPr>
              <a:t>  set M=`</a:t>
            </a:r>
            <a:r>
              <a:rPr lang="en-GB" dirty="0" err="1" smtClean="0">
                <a:solidFill>
                  <a:srgbClr val="FF0000"/>
                </a:solidFill>
              </a:rPr>
              <a:t>Moyenne</a:t>
            </a:r>
            <a:r>
              <a:rPr lang="en-GB" dirty="0" smtClean="0">
                <a:solidFill>
                  <a:srgbClr val="FF0000"/>
                </a:solidFill>
              </a:rPr>
              <a:t> $X 26`</a:t>
            </a:r>
            <a:endParaRPr lang="en-GB" dirty="0">
              <a:solidFill>
                <a:srgbClr val="FF0000"/>
              </a:solidFill>
            </a:endParaRPr>
          </a:p>
        </p:txBody>
      </p:sp>
      <p:sp>
        <p:nvSpPr>
          <p:cNvPr id="30730" name="Freeform 10"/>
          <p:cNvSpPr>
            <a:spLocks/>
          </p:cNvSpPr>
          <p:nvPr/>
        </p:nvSpPr>
        <p:spPr bwMode="auto">
          <a:xfrm>
            <a:off x="1979613" y="1773238"/>
            <a:ext cx="4511675" cy="1920875"/>
          </a:xfrm>
          <a:custGeom>
            <a:avLst/>
            <a:gdLst>
              <a:gd name="T0" fmla="*/ 3254375 w 2842"/>
              <a:gd name="T1" fmla="*/ 171450 h 1210"/>
              <a:gd name="T2" fmla="*/ 3849688 w 2842"/>
              <a:gd name="T3" fmla="*/ 182562 h 1210"/>
              <a:gd name="T4" fmla="*/ 3254375 w 2842"/>
              <a:gd name="T5" fmla="*/ 1517650 h 1210"/>
              <a:gd name="T6" fmla="*/ 511175 w 2842"/>
              <a:gd name="T7" fmla="*/ 1508125 h 1210"/>
              <a:gd name="T8" fmla="*/ 439738 w 2842"/>
              <a:gd name="T9" fmla="*/ 1517650 h 1210"/>
              <a:gd name="T10" fmla="*/ 407988 w 2842"/>
              <a:gd name="T11" fmla="*/ 1846263 h 1210"/>
              <a:gd name="T12" fmla="*/ 111125 w 2842"/>
              <a:gd name="T13" fmla="*/ 1836738 h 1210"/>
              <a:gd name="T14" fmla="*/ 120650 w 2842"/>
              <a:gd name="T15" fmla="*/ 1384300 h 1210"/>
              <a:gd name="T16" fmla="*/ 727075 w 2842"/>
              <a:gd name="T17" fmla="*/ 1374775 h 1210"/>
              <a:gd name="T18" fmla="*/ 736600 w 2842"/>
              <a:gd name="T19" fmla="*/ 582612 h 1210"/>
              <a:gd name="T20" fmla="*/ 1106488 w 2842"/>
              <a:gd name="T21" fmla="*/ 552450 h 1210"/>
              <a:gd name="T22" fmla="*/ 3295650 w 2842"/>
              <a:gd name="T23" fmla="*/ 541337 h 1210"/>
              <a:gd name="T24" fmla="*/ 3254375 w 2842"/>
              <a:gd name="T25" fmla="*/ 171450 h 12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42"/>
              <a:gd name="T40" fmla="*/ 0 h 1210"/>
              <a:gd name="T41" fmla="*/ 2842 w 2842"/>
              <a:gd name="T42" fmla="*/ 1210 h 12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42" h="1210">
                <a:moveTo>
                  <a:pt x="2050" y="108"/>
                </a:moveTo>
                <a:cubicBezTo>
                  <a:pt x="2175" y="110"/>
                  <a:pt x="2375" y="0"/>
                  <a:pt x="2425" y="115"/>
                </a:cubicBezTo>
                <a:cubicBezTo>
                  <a:pt x="2842" y="1066"/>
                  <a:pt x="2510" y="949"/>
                  <a:pt x="2050" y="956"/>
                </a:cubicBezTo>
                <a:cubicBezTo>
                  <a:pt x="1476" y="1004"/>
                  <a:pt x="892" y="1038"/>
                  <a:pt x="322" y="950"/>
                </a:cubicBezTo>
                <a:cubicBezTo>
                  <a:pt x="307" y="952"/>
                  <a:pt x="281" y="942"/>
                  <a:pt x="277" y="956"/>
                </a:cubicBezTo>
                <a:cubicBezTo>
                  <a:pt x="265" y="996"/>
                  <a:pt x="274" y="1101"/>
                  <a:pt x="257" y="1163"/>
                </a:cubicBezTo>
                <a:cubicBezTo>
                  <a:pt x="195" y="1161"/>
                  <a:pt x="103" y="1210"/>
                  <a:pt x="70" y="1157"/>
                </a:cubicBezTo>
                <a:cubicBezTo>
                  <a:pt x="20" y="1076"/>
                  <a:pt x="0" y="929"/>
                  <a:pt x="76" y="872"/>
                </a:cubicBezTo>
                <a:cubicBezTo>
                  <a:pt x="178" y="796"/>
                  <a:pt x="331" y="868"/>
                  <a:pt x="458" y="866"/>
                </a:cubicBezTo>
                <a:cubicBezTo>
                  <a:pt x="460" y="700"/>
                  <a:pt x="402" y="522"/>
                  <a:pt x="464" y="367"/>
                </a:cubicBezTo>
                <a:cubicBezTo>
                  <a:pt x="493" y="295"/>
                  <a:pt x="619" y="349"/>
                  <a:pt x="697" y="348"/>
                </a:cubicBezTo>
                <a:cubicBezTo>
                  <a:pt x="1157" y="344"/>
                  <a:pt x="1616" y="343"/>
                  <a:pt x="2076" y="341"/>
                </a:cubicBezTo>
                <a:cubicBezTo>
                  <a:pt x="2072" y="251"/>
                  <a:pt x="2072" y="189"/>
                  <a:pt x="2050" y="108"/>
                </a:cubicBezTo>
                <a:close/>
              </a:path>
            </a:pathLst>
          </a:custGeom>
          <a:noFill/>
          <a:ln w="38100">
            <a:solidFill>
              <a:srgbClr val="FF0000"/>
            </a:solidFill>
            <a:round/>
            <a:headEnd/>
            <a:tailEnd/>
          </a:ln>
        </p:spPr>
        <p:txBody>
          <a:bodyPr/>
          <a:lstStyle/>
          <a:p>
            <a:endParaRPr lang="fr-FR"/>
          </a:p>
        </p:txBody>
      </p:sp>
      <p:sp>
        <p:nvSpPr>
          <p:cNvPr id="30731" name="Freeform 11"/>
          <p:cNvSpPr>
            <a:spLocks/>
          </p:cNvSpPr>
          <p:nvPr/>
        </p:nvSpPr>
        <p:spPr bwMode="auto">
          <a:xfrm>
            <a:off x="2051050" y="1773238"/>
            <a:ext cx="936625" cy="1030287"/>
          </a:xfrm>
          <a:custGeom>
            <a:avLst/>
            <a:gdLst>
              <a:gd name="T0" fmla="*/ 463819 w 1355"/>
              <a:gd name="T1" fmla="*/ 20637 h 649"/>
              <a:gd name="T2" fmla="*/ 56681 w 1355"/>
              <a:gd name="T3" fmla="*/ 50800 h 649"/>
              <a:gd name="T4" fmla="*/ 29723 w 1355"/>
              <a:gd name="T5" fmla="*/ 101600 h 649"/>
              <a:gd name="T6" fmla="*/ 16590 w 1355"/>
              <a:gd name="T7" fmla="*/ 163512 h 649"/>
              <a:gd name="T8" fmla="*/ 11751 w 1355"/>
              <a:gd name="T9" fmla="*/ 409575 h 649"/>
              <a:gd name="T10" fmla="*/ 38709 w 1355"/>
              <a:gd name="T11" fmla="*/ 441325 h 649"/>
              <a:gd name="T12" fmla="*/ 929021 w 1355"/>
              <a:gd name="T13" fmla="*/ 390525 h 649"/>
              <a:gd name="T14" fmla="*/ 920035 w 1355"/>
              <a:gd name="T15" fmla="*/ 204787 h 649"/>
              <a:gd name="T16" fmla="*/ 852985 w 1355"/>
              <a:gd name="T17" fmla="*/ 112712 h 649"/>
              <a:gd name="T18" fmla="*/ 517736 w 1355"/>
              <a:gd name="T19" fmla="*/ 39687 h 649"/>
              <a:gd name="T20" fmla="*/ 476953 w 1355"/>
              <a:gd name="T21" fmla="*/ 0 h 649"/>
              <a:gd name="T22" fmla="*/ 463819 w 1355"/>
              <a:gd name="T23" fmla="*/ 20637 h 6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55"/>
              <a:gd name="T37" fmla="*/ 0 h 649"/>
              <a:gd name="T38" fmla="*/ 1355 w 1355"/>
              <a:gd name="T39" fmla="*/ 649 h 6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55" h="649">
                <a:moveTo>
                  <a:pt x="671" y="13"/>
                </a:moveTo>
                <a:cubicBezTo>
                  <a:pt x="479" y="16"/>
                  <a:pt x="276" y="9"/>
                  <a:pt x="82" y="32"/>
                </a:cubicBezTo>
                <a:cubicBezTo>
                  <a:pt x="70" y="44"/>
                  <a:pt x="53" y="51"/>
                  <a:pt x="43" y="64"/>
                </a:cubicBezTo>
                <a:cubicBezTo>
                  <a:pt x="34" y="75"/>
                  <a:pt x="32" y="91"/>
                  <a:pt x="24" y="103"/>
                </a:cubicBezTo>
                <a:cubicBezTo>
                  <a:pt x="18" y="149"/>
                  <a:pt x="0" y="212"/>
                  <a:pt x="17" y="258"/>
                </a:cubicBezTo>
                <a:cubicBezTo>
                  <a:pt x="20" y="266"/>
                  <a:pt x="49" y="275"/>
                  <a:pt x="56" y="278"/>
                </a:cubicBezTo>
                <a:cubicBezTo>
                  <a:pt x="485" y="276"/>
                  <a:pt x="1196" y="649"/>
                  <a:pt x="1344" y="246"/>
                </a:cubicBezTo>
                <a:cubicBezTo>
                  <a:pt x="1341" y="207"/>
                  <a:pt x="1355" y="160"/>
                  <a:pt x="1331" y="129"/>
                </a:cubicBezTo>
                <a:cubicBezTo>
                  <a:pt x="1308" y="100"/>
                  <a:pt x="1267" y="82"/>
                  <a:pt x="1234" y="71"/>
                </a:cubicBezTo>
                <a:cubicBezTo>
                  <a:pt x="1062" y="14"/>
                  <a:pt x="972" y="29"/>
                  <a:pt x="749" y="25"/>
                </a:cubicBezTo>
                <a:cubicBezTo>
                  <a:pt x="727" y="18"/>
                  <a:pt x="712" y="7"/>
                  <a:pt x="690" y="0"/>
                </a:cubicBezTo>
                <a:cubicBezTo>
                  <a:pt x="653" y="7"/>
                  <a:pt x="648" y="1"/>
                  <a:pt x="671" y="13"/>
                </a:cubicBezTo>
                <a:close/>
              </a:path>
            </a:pathLst>
          </a:custGeom>
          <a:noFill/>
          <a:ln w="38100">
            <a:solidFill>
              <a:srgbClr val="3366FF"/>
            </a:solidFill>
            <a:round/>
            <a:headEnd/>
            <a:tailEnd/>
          </a:ln>
        </p:spPr>
        <p:txBody>
          <a:bodyPr/>
          <a:lstStyle/>
          <a:p>
            <a:endParaRPr lang="fr-FR"/>
          </a:p>
        </p:txBody>
      </p:sp>
      <p:sp>
        <p:nvSpPr>
          <p:cNvPr id="30732" name="Freeform 12"/>
          <p:cNvSpPr>
            <a:spLocks/>
          </p:cNvSpPr>
          <p:nvPr/>
        </p:nvSpPr>
        <p:spPr bwMode="auto">
          <a:xfrm>
            <a:off x="4284663" y="1844675"/>
            <a:ext cx="935037" cy="647700"/>
          </a:xfrm>
          <a:custGeom>
            <a:avLst/>
            <a:gdLst>
              <a:gd name="T0" fmla="*/ 431021 w 538"/>
              <a:gd name="T1" fmla="*/ 43361 h 478"/>
              <a:gd name="T2" fmla="*/ 104279 w 538"/>
              <a:gd name="T3" fmla="*/ 96207 h 478"/>
              <a:gd name="T4" fmla="*/ 116445 w 538"/>
              <a:gd name="T5" fmla="*/ 394311 h 478"/>
              <a:gd name="T6" fmla="*/ 914181 w 538"/>
              <a:gd name="T7" fmla="*/ 359081 h 478"/>
              <a:gd name="T8" fmla="*/ 835972 w 538"/>
              <a:gd name="T9" fmla="*/ 140922 h 478"/>
              <a:gd name="T10" fmla="*/ 780356 w 538"/>
              <a:gd name="T11" fmla="*/ 105692 h 478"/>
              <a:gd name="T12" fmla="*/ 679553 w 538"/>
              <a:gd name="T13" fmla="*/ 60976 h 478"/>
              <a:gd name="T14" fmla="*/ 431021 w 538"/>
              <a:gd name="T15" fmla="*/ 43361 h 478"/>
              <a:gd name="T16" fmla="*/ 0 60000 65536"/>
              <a:gd name="T17" fmla="*/ 0 60000 65536"/>
              <a:gd name="T18" fmla="*/ 0 60000 65536"/>
              <a:gd name="T19" fmla="*/ 0 60000 65536"/>
              <a:gd name="T20" fmla="*/ 0 60000 65536"/>
              <a:gd name="T21" fmla="*/ 0 60000 65536"/>
              <a:gd name="T22" fmla="*/ 0 60000 65536"/>
              <a:gd name="T23" fmla="*/ 0 60000 65536"/>
              <a:gd name="T24" fmla="*/ 0 w 538"/>
              <a:gd name="T25" fmla="*/ 0 h 478"/>
              <a:gd name="T26" fmla="*/ 538 w 538"/>
              <a:gd name="T27" fmla="*/ 478 h 4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8" h="478">
                <a:moveTo>
                  <a:pt x="248" y="32"/>
                </a:moveTo>
                <a:cubicBezTo>
                  <a:pt x="186" y="35"/>
                  <a:pt x="86" y="0"/>
                  <a:pt x="60" y="71"/>
                </a:cubicBezTo>
                <a:cubicBezTo>
                  <a:pt x="62" y="144"/>
                  <a:pt x="0" y="260"/>
                  <a:pt x="67" y="291"/>
                </a:cubicBezTo>
                <a:cubicBezTo>
                  <a:pt x="469" y="478"/>
                  <a:pt x="479" y="421"/>
                  <a:pt x="526" y="265"/>
                </a:cubicBezTo>
                <a:cubicBezTo>
                  <a:pt x="523" y="203"/>
                  <a:pt x="538" y="138"/>
                  <a:pt x="481" y="104"/>
                </a:cubicBezTo>
                <a:cubicBezTo>
                  <a:pt x="457" y="67"/>
                  <a:pt x="482" y="96"/>
                  <a:pt x="449" y="78"/>
                </a:cubicBezTo>
                <a:cubicBezTo>
                  <a:pt x="441" y="73"/>
                  <a:pt x="409" y="47"/>
                  <a:pt x="391" y="45"/>
                </a:cubicBezTo>
                <a:cubicBezTo>
                  <a:pt x="244" y="32"/>
                  <a:pt x="301" y="60"/>
                  <a:pt x="248" y="32"/>
                </a:cubicBezTo>
                <a:close/>
              </a:path>
            </a:pathLst>
          </a:custGeom>
          <a:noFill/>
          <a:ln w="38100">
            <a:solidFill>
              <a:srgbClr val="808080"/>
            </a:solidFill>
            <a:round/>
            <a:headEnd/>
            <a:tailEnd/>
          </a:ln>
        </p:spPr>
        <p:txBody>
          <a:bodyPr/>
          <a:lstStyle/>
          <a:p>
            <a:endParaRPr lang="fr-FR"/>
          </a:p>
        </p:txBody>
      </p:sp>
      <p:sp>
        <p:nvSpPr>
          <p:cNvPr id="2" name="Freeform 11"/>
          <p:cNvSpPr>
            <a:spLocks/>
          </p:cNvSpPr>
          <p:nvPr/>
        </p:nvSpPr>
        <p:spPr bwMode="auto">
          <a:xfrm>
            <a:off x="2916238" y="1844675"/>
            <a:ext cx="1368425" cy="792163"/>
          </a:xfrm>
          <a:custGeom>
            <a:avLst/>
            <a:gdLst>
              <a:gd name="T0" fmla="*/ 677648 w 1355"/>
              <a:gd name="T1" fmla="*/ 15868 h 649"/>
              <a:gd name="T2" fmla="*/ 82812 w 1355"/>
              <a:gd name="T3" fmla="*/ 39059 h 649"/>
              <a:gd name="T4" fmla="*/ 43426 w 1355"/>
              <a:gd name="T5" fmla="*/ 78118 h 649"/>
              <a:gd name="T6" fmla="*/ 24238 w 1355"/>
              <a:gd name="T7" fmla="*/ 125721 h 649"/>
              <a:gd name="T8" fmla="*/ 17168 w 1355"/>
              <a:gd name="T9" fmla="*/ 314912 h 649"/>
              <a:gd name="T10" fmla="*/ 56555 w 1355"/>
              <a:gd name="T11" fmla="*/ 339324 h 649"/>
              <a:gd name="T12" fmla="*/ 1357316 w 1355"/>
              <a:gd name="T13" fmla="*/ 300265 h 649"/>
              <a:gd name="T14" fmla="*/ 1344187 w 1355"/>
              <a:gd name="T15" fmla="*/ 157456 h 649"/>
              <a:gd name="T16" fmla="*/ 1246226 w 1355"/>
              <a:gd name="T17" fmla="*/ 86662 h 649"/>
              <a:gd name="T18" fmla="*/ 756421 w 1355"/>
              <a:gd name="T19" fmla="*/ 30515 h 649"/>
              <a:gd name="T20" fmla="*/ 696836 w 1355"/>
              <a:gd name="T21" fmla="*/ 0 h 649"/>
              <a:gd name="T22" fmla="*/ 677648 w 1355"/>
              <a:gd name="T23" fmla="*/ 15868 h 6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55"/>
              <a:gd name="T37" fmla="*/ 0 h 649"/>
              <a:gd name="T38" fmla="*/ 1355 w 1355"/>
              <a:gd name="T39" fmla="*/ 649 h 6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55" h="649">
                <a:moveTo>
                  <a:pt x="671" y="13"/>
                </a:moveTo>
                <a:cubicBezTo>
                  <a:pt x="479" y="16"/>
                  <a:pt x="276" y="9"/>
                  <a:pt x="82" y="32"/>
                </a:cubicBezTo>
                <a:cubicBezTo>
                  <a:pt x="70" y="44"/>
                  <a:pt x="53" y="51"/>
                  <a:pt x="43" y="64"/>
                </a:cubicBezTo>
                <a:cubicBezTo>
                  <a:pt x="34" y="75"/>
                  <a:pt x="32" y="91"/>
                  <a:pt x="24" y="103"/>
                </a:cubicBezTo>
                <a:cubicBezTo>
                  <a:pt x="18" y="149"/>
                  <a:pt x="0" y="212"/>
                  <a:pt x="17" y="258"/>
                </a:cubicBezTo>
                <a:cubicBezTo>
                  <a:pt x="20" y="266"/>
                  <a:pt x="49" y="275"/>
                  <a:pt x="56" y="278"/>
                </a:cubicBezTo>
                <a:cubicBezTo>
                  <a:pt x="485" y="276"/>
                  <a:pt x="1196" y="649"/>
                  <a:pt x="1344" y="246"/>
                </a:cubicBezTo>
                <a:cubicBezTo>
                  <a:pt x="1341" y="207"/>
                  <a:pt x="1355" y="160"/>
                  <a:pt x="1331" y="129"/>
                </a:cubicBezTo>
                <a:cubicBezTo>
                  <a:pt x="1308" y="100"/>
                  <a:pt x="1267" y="82"/>
                  <a:pt x="1234" y="71"/>
                </a:cubicBezTo>
                <a:cubicBezTo>
                  <a:pt x="1062" y="14"/>
                  <a:pt x="972" y="29"/>
                  <a:pt x="749" y="25"/>
                </a:cubicBezTo>
                <a:cubicBezTo>
                  <a:pt x="727" y="18"/>
                  <a:pt x="712" y="7"/>
                  <a:pt x="690" y="0"/>
                </a:cubicBezTo>
                <a:cubicBezTo>
                  <a:pt x="653" y="7"/>
                  <a:pt x="648" y="1"/>
                  <a:pt x="671" y="13"/>
                </a:cubicBezTo>
                <a:close/>
              </a:path>
            </a:pathLst>
          </a:custGeom>
          <a:noFill/>
          <a:ln w="38100">
            <a:solidFill>
              <a:srgbClr val="008000"/>
            </a:solidFill>
            <a:round/>
            <a:headEnd/>
            <a:tailEnd/>
          </a:ln>
        </p:spPr>
        <p:txBody>
          <a:bodyPr/>
          <a:lstStyle/>
          <a:p>
            <a:endParaRPr lang="fr-FR"/>
          </a:p>
        </p:txBody>
      </p:sp>
      <p:sp>
        <p:nvSpPr>
          <p:cNvPr id="15374" name="Freeform 14"/>
          <p:cNvSpPr>
            <a:spLocks/>
          </p:cNvSpPr>
          <p:nvPr/>
        </p:nvSpPr>
        <p:spPr bwMode="auto">
          <a:xfrm>
            <a:off x="754063" y="476250"/>
            <a:ext cx="4033837" cy="5124450"/>
          </a:xfrm>
          <a:custGeom>
            <a:avLst/>
            <a:gdLst>
              <a:gd name="T0" fmla="*/ 2541 w 2541"/>
              <a:gd name="T1" fmla="*/ 2495 h 3228"/>
              <a:gd name="T2" fmla="*/ 2087 w 2541"/>
              <a:gd name="T3" fmla="*/ 2994 h 3228"/>
              <a:gd name="T4" fmla="*/ 591 w 2541"/>
              <a:gd name="T5" fmla="*/ 3039 h 3228"/>
              <a:gd name="T6" fmla="*/ 92 w 2541"/>
              <a:gd name="T7" fmla="*/ 1860 h 3228"/>
              <a:gd name="T8" fmla="*/ 318 w 2541"/>
              <a:gd name="T9" fmla="*/ 272 h 3228"/>
              <a:gd name="T10" fmla="*/ 1997 w 2541"/>
              <a:gd name="T11" fmla="*/ 227 h 3228"/>
              <a:gd name="T12" fmla="*/ 2360 w 2541"/>
              <a:gd name="T13" fmla="*/ 862 h 3228"/>
              <a:gd name="T14" fmla="*/ 0 60000 65536"/>
              <a:gd name="T15" fmla="*/ 0 60000 65536"/>
              <a:gd name="T16" fmla="*/ 0 60000 65536"/>
              <a:gd name="T17" fmla="*/ 0 60000 65536"/>
              <a:gd name="T18" fmla="*/ 0 60000 65536"/>
              <a:gd name="T19" fmla="*/ 0 60000 65536"/>
              <a:gd name="T20" fmla="*/ 0 60000 65536"/>
              <a:gd name="T21" fmla="*/ 0 w 2541"/>
              <a:gd name="T22" fmla="*/ 0 h 3228"/>
              <a:gd name="T23" fmla="*/ 2541 w 2541"/>
              <a:gd name="T24" fmla="*/ 3228 h 32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41" h="3228">
                <a:moveTo>
                  <a:pt x="2541" y="2495"/>
                </a:moveTo>
                <a:cubicBezTo>
                  <a:pt x="2476" y="2699"/>
                  <a:pt x="2412" y="2903"/>
                  <a:pt x="2087" y="2994"/>
                </a:cubicBezTo>
                <a:cubicBezTo>
                  <a:pt x="1762" y="3085"/>
                  <a:pt x="923" y="3228"/>
                  <a:pt x="591" y="3039"/>
                </a:cubicBezTo>
                <a:cubicBezTo>
                  <a:pt x="259" y="2850"/>
                  <a:pt x="137" y="2321"/>
                  <a:pt x="92" y="1860"/>
                </a:cubicBezTo>
                <a:cubicBezTo>
                  <a:pt x="47" y="1399"/>
                  <a:pt x="0" y="544"/>
                  <a:pt x="318" y="272"/>
                </a:cubicBezTo>
                <a:cubicBezTo>
                  <a:pt x="636" y="0"/>
                  <a:pt x="1657" y="129"/>
                  <a:pt x="1997" y="227"/>
                </a:cubicBezTo>
                <a:cubicBezTo>
                  <a:pt x="2337" y="325"/>
                  <a:pt x="2348" y="593"/>
                  <a:pt x="2360" y="862"/>
                </a:cubicBezTo>
              </a:path>
            </a:pathLst>
          </a:custGeom>
          <a:noFill/>
          <a:ln w="38100">
            <a:solidFill>
              <a:srgbClr val="FF0000"/>
            </a:solidFill>
            <a:round/>
            <a:headEnd/>
            <a:tailEnd type="triangle" w="med" len="med"/>
          </a:ln>
        </p:spPr>
        <p:txBody>
          <a:bodyPr/>
          <a:lstStyle/>
          <a:p>
            <a:endParaRPr lang="fr-FR"/>
          </a:p>
        </p:txBody>
      </p:sp>
      <p:sp>
        <p:nvSpPr>
          <p:cNvPr id="15375" name="Freeform 15"/>
          <p:cNvSpPr>
            <a:spLocks/>
          </p:cNvSpPr>
          <p:nvPr/>
        </p:nvSpPr>
        <p:spPr bwMode="auto">
          <a:xfrm>
            <a:off x="5003800" y="428625"/>
            <a:ext cx="3421063" cy="5124450"/>
          </a:xfrm>
          <a:custGeom>
            <a:avLst/>
            <a:gdLst>
              <a:gd name="T0" fmla="*/ 227 w 2155"/>
              <a:gd name="T1" fmla="*/ 2570 h 3228"/>
              <a:gd name="T2" fmla="*/ 544 w 2155"/>
              <a:gd name="T3" fmla="*/ 2979 h 3228"/>
              <a:gd name="T4" fmla="*/ 1452 w 2155"/>
              <a:gd name="T5" fmla="*/ 3069 h 3228"/>
              <a:gd name="T6" fmla="*/ 2087 w 2155"/>
              <a:gd name="T7" fmla="*/ 2026 h 3228"/>
              <a:gd name="T8" fmla="*/ 1860 w 2155"/>
              <a:gd name="T9" fmla="*/ 847 h 3228"/>
              <a:gd name="T10" fmla="*/ 1361 w 2155"/>
              <a:gd name="T11" fmla="*/ 121 h 3228"/>
              <a:gd name="T12" fmla="*/ 454 w 2155"/>
              <a:gd name="T13" fmla="*/ 121 h 3228"/>
              <a:gd name="T14" fmla="*/ 0 w 2155"/>
              <a:gd name="T15" fmla="*/ 847 h 3228"/>
              <a:gd name="T16" fmla="*/ 0 60000 65536"/>
              <a:gd name="T17" fmla="*/ 0 60000 65536"/>
              <a:gd name="T18" fmla="*/ 0 60000 65536"/>
              <a:gd name="T19" fmla="*/ 0 60000 65536"/>
              <a:gd name="T20" fmla="*/ 0 60000 65536"/>
              <a:gd name="T21" fmla="*/ 0 60000 65536"/>
              <a:gd name="T22" fmla="*/ 0 60000 65536"/>
              <a:gd name="T23" fmla="*/ 0 60000 65536"/>
              <a:gd name="T24" fmla="*/ 0 w 2155"/>
              <a:gd name="T25" fmla="*/ 0 h 3228"/>
              <a:gd name="T26" fmla="*/ 2155 w 2155"/>
              <a:gd name="T27" fmla="*/ 3228 h 32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55" h="3228">
                <a:moveTo>
                  <a:pt x="227" y="2570"/>
                </a:moveTo>
                <a:cubicBezTo>
                  <a:pt x="283" y="2733"/>
                  <a:pt x="340" y="2896"/>
                  <a:pt x="544" y="2979"/>
                </a:cubicBezTo>
                <a:cubicBezTo>
                  <a:pt x="748" y="3062"/>
                  <a:pt x="1195" y="3228"/>
                  <a:pt x="1452" y="3069"/>
                </a:cubicBezTo>
                <a:cubicBezTo>
                  <a:pt x="1709" y="2910"/>
                  <a:pt x="2019" y="2396"/>
                  <a:pt x="2087" y="2026"/>
                </a:cubicBezTo>
                <a:cubicBezTo>
                  <a:pt x="2155" y="1656"/>
                  <a:pt x="1981" y="1164"/>
                  <a:pt x="1860" y="847"/>
                </a:cubicBezTo>
                <a:cubicBezTo>
                  <a:pt x="1739" y="530"/>
                  <a:pt x="1595" y="242"/>
                  <a:pt x="1361" y="121"/>
                </a:cubicBezTo>
                <a:cubicBezTo>
                  <a:pt x="1127" y="0"/>
                  <a:pt x="681" y="0"/>
                  <a:pt x="454" y="121"/>
                </a:cubicBezTo>
                <a:cubicBezTo>
                  <a:pt x="227" y="242"/>
                  <a:pt x="113" y="544"/>
                  <a:pt x="0" y="847"/>
                </a:cubicBezTo>
              </a:path>
            </a:pathLst>
          </a:custGeom>
          <a:noFill/>
          <a:ln w="38100">
            <a:solidFill>
              <a:srgbClr val="FF0000"/>
            </a:solidFill>
            <a:round/>
            <a:headEnd/>
            <a:tailEnd type="triangle" w="med" len="med"/>
          </a:ln>
        </p:spPr>
        <p:txBody>
          <a:bodyPr/>
          <a:lstStyle/>
          <a:p>
            <a:endParaRPr lang="fr-FR"/>
          </a:p>
        </p:txBody>
      </p:sp>
      <p:sp>
        <p:nvSpPr>
          <p:cNvPr id="15376" name="Freeform 16"/>
          <p:cNvSpPr>
            <a:spLocks/>
          </p:cNvSpPr>
          <p:nvPr/>
        </p:nvSpPr>
        <p:spPr bwMode="auto">
          <a:xfrm>
            <a:off x="3276600" y="3213100"/>
            <a:ext cx="1547813" cy="1079500"/>
          </a:xfrm>
          <a:custGeom>
            <a:avLst/>
            <a:gdLst>
              <a:gd name="T0" fmla="*/ 771 w 975"/>
              <a:gd name="T1" fmla="*/ 0 h 680"/>
              <a:gd name="T2" fmla="*/ 952 w 975"/>
              <a:gd name="T3" fmla="*/ 136 h 680"/>
              <a:gd name="T4" fmla="*/ 862 w 975"/>
              <a:gd name="T5" fmla="*/ 454 h 680"/>
              <a:gd name="T6" fmla="*/ 272 w 975"/>
              <a:gd name="T7" fmla="*/ 635 h 680"/>
              <a:gd name="T8" fmla="*/ 0 w 975"/>
              <a:gd name="T9" fmla="*/ 680 h 680"/>
              <a:gd name="T10" fmla="*/ 0 60000 65536"/>
              <a:gd name="T11" fmla="*/ 0 60000 65536"/>
              <a:gd name="T12" fmla="*/ 0 60000 65536"/>
              <a:gd name="T13" fmla="*/ 0 60000 65536"/>
              <a:gd name="T14" fmla="*/ 0 60000 65536"/>
              <a:gd name="T15" fmla="*/ 0 w 975"/>
              <a:gd name="T16" fmla="*/ 0 h 680"/>
              <a:gd name="T17" fmla="*/ 975 w 975"/>
              <a:gd name="T18" fmla="*/ 680 h 680"/>
            </a:gdLst>
            <a:ahLst/>
            <a:cxnLst>
              <a:cxn ang="T10">
                <a:pos x="T0" y="T1"/>
              </a:cxn>
              <a:cxn ang="T11">
                <a:pos x="T2" y="T3"/>
              </a:cxn>
              <a:cxn ang="T12">
                <a:pos x="T4" y="T5"/>
              </a:cxn>
              <a:cxn ang="T13">
                <a:pos x="T6" y="T7"/>
              </a:cxn>
              <a:cxn ang="T14">
                <a:pos x="T8" y="T9"/>
              </a:cxn>
            </a:cxnLst>
            <a:rect l="T15" t="T16" r="T17" b="T18"/>
            <a:pathLst>
              <a:path w="975" h="680">
                <a:moveTo>
                  <a:pt x="771" y="0"/>
                </a:moveTo>
                <a:cubicBezTo>
                  <a:pt x="854" y="30"/>
                  <a:pt x="937" y="60"/>
                  <a:pt x="952" y="136"/>
                </a:cubicBezTo>
                <a:cubicBezTo>
                  <a:pt x="967" y="212"/>
                  <a:pt x="975" y="371"/>
                  <a:pt x="862" y="454"/>
                </a:cubicBezTo>
                <a:cubicBezTo>
                  <a:pt x="749" y="537"/>
                  <a:pt x="416" y="597"/>
                  <a:pt x="272" y="635"/>
                </a:cubicBezTo>
                <a:cubicBezTo>
                  <a:pt x="128" y="673"/>
                  <a:pt x="64" y="676"/>
                  <a:pt x="0" y="680"/>
                </a:cubicBezTo>
              </a:path>
            </a:pathLst>
          </a:custGeom>
          <a:noFill/>
          <a:ln w="38100">
            <a:solidFill>
              <a:srgbClr val="FF0000"/>
            </a:solidFill>
            <a:round/>
            <a:headEnd/>
            <a:tailEnd type="triangle" w="med" len="med"/>
          </a:ln>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0731"/>
                                        </p:tgtEl>
                                        <p:attrNameLst>
                                          <p:attrName>style.visibility</p:attrName>
                                        </p:attrNameLst>
                                      </p:cBhvr>
                                      <p:to>
                                        <p:strVal val="visible"/>
                                      </p:to>
                                    </p:set>
                                    <p:anim calcmode="lin" valueType="num">
                                      <p:cBhvr>
                                        <p:cTn id="7" dur="500" fill="hold"/>
                                        <p:tgtEl>
                                          <p:spTgt spid="30731"/>
                                        </p:tgtEl>
                                        <p:attrNameLst>
                                          <p:attrName>ppt_w</p:attrName>
                                        </p:attrNameLst>
                                      </p:cBhvr>
                                      <p:tavLst>
                                        <p:tav tm="0">
                                          <p:val>
                                            <p:fltVal val="0"/>
                                          </p:val>
                                        </p:tav>
                                        <p:tav tm="100000">
                                          <p:val>
                                            <p:strVal val="#ppt_w"/>
                                          </p:val>
                                        </p:tav>
                                      </p:tavLst>
                                    </p:anim>
                                    <p:anim calcmode="lin" valueType="num">
                                      <p:cBhvr>
                                        <p:cTn id="8" dur="500" fill="hold"/>
                                        <p:tgtEl>
                                          <p:spTgt spid="3073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0732"/>
                                        </p:tgtEl>
                                        <p:attrNameLst>
                                          <p:attrName>style.visibility</p:attrName>
                                        </p:attrNameLst>
                                      </p:cBhvr>
                                      <p:to>
                                        <p:strVal val="visible"/>
                                      </p:to>
                                    </p:set>
                                    <p:anim calcmode="lin" valueType="num">
                                      <p:cBhvr>
                                        <p:cTn id="19" dur="500" fill="hold"/>
                                        <p:tgtEl>
                                          <p:spTgt spid="30732"/>
                                        </p:tgtEl>
                                        <p:attrNameLst>
                                          <p:attrName>ppt_w</p:attrName>
                                        </p:attrNameLst>
                                      </p:cBhvr>
                                      <p:tavLst>
                                        <p:tav tm="0">
                                          <p:val>
                                            <p:fltVal val="0"/>
                                          </p:val>
                                        </p:tav>
                                        <p:tav tm="100000">
                                          <p:val>
                                            <p:strVal val="#ppt_w"/>
                                          </p:val>
                                        </p:tav>
                                      </p:tavLst>
                                    </p:anim>
                                    <p:anim calcmode="lin" valueType="num">
                                      <p:cBhvr>
                                        <p:cTn id="20" dur="500" fill="hold"/>
                                        <p:tgtEl>
                                          <p:spTgt spid="30732"/>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0730"/>
                                        </p:tgtEl>
                                        <p:attrNameLst>
                                          <p:attrName>style.visibility</p:attrName>
                                        </p:attrNameLst>
                                      </p:cBhvr>
                                      <p:to>
                                        <p:strVal val="visible"/>
                                      </p:to>
                                    </p:set>
                                    <p:anim calcmode="lin" valueType="num">
                                      <p:cBhvr>
                                        <p:cTn id="25" dur="500" fill="hold"/>
                                        <p:tgtEl>
                                          <p:spTgt spid="30730"/>
                                        </p:tgtEl>
                                        <p:attrNameLst>
                                          <p:attrName>ppt_w</p:attrName>
                                        </p:attrNameLst>
                                      </p:cBhvr>
                                      <p:tavLst>
                                        <p:tav tm="0">
                                          <p:val>
                                            <p:fltVal val="0"/>
                                          </p:val>
                                        </p:tav>
                                        <p:tav tm="100000">
                                          <p:val>
                                            <p:strVal val="#ppt_w"/>
                                          </p:val>
                                        </p:tav>
                                      </p:tavLst>
                                    </p:anim>
                                    <p:anim calcmode="lin" valueType="num">
                                      <p:cBhvr>
                                        <p:cTn id="26" dur="500" fill="hold"/>
                                        <p:tgtEl>
                                          <p:spTgt spid="30730"/>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2000"/>
                                        <p:tgtEl>
                                          <p:spTgt spid="2"/>
                                        </p:tgtEl>
                                      </p:cBhvr>
                                    </p:animEffect>
                                    <p:set>
                                      <p:cBhvr>
                                        <p:cTn id="31" dur="1" fill="hold">
                                          <p:stCondLst>
                                            <p:cond delay="1999"/>
                                          </p:stCondLst>
                                        </p:cTn>
                                        <p:tgtEl>
                                          <p:spTgt spid="2"/>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2000"/>
                                        <p:tgtEl>
                                          <p:spTgt spid="30731"/>
                                        </p:tgtEl>
                                      </p:cBhvr>
                                    </p:animEffect>
                                    <p:set>
                                      <p:cBhvr>
                                        <p:cTn id="34" dur="1" fill="hold">
                                          <p:stCondLst>
                                            <p:cond delay="1999"/>
                                          </p:stCondLst>
                                        </p:cTn>
                                        <p:tgtEl>
                                          <p:spTgt spid="30731"/>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2000"/>
                                        <p:tgtEl>
                                          <p:spTgt spid="30732"/>
                                        </p:tgtEl>
                                      </p:cBhvr>
                                    </p:animEffect>
                                    <p:set>
                                      <p:cBhvr>
                                        <p:cTn id="37" dur="1" fill="hold">
                                          <p:stCondLst>
                                            <p:cond delay="1999"/>
                                          </p:stCondLst>
                                        </p:cTn>
                                        <p:tgtEl>
                                          <p:spTgt spid="30732"/>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2000"/>
                                        <p:tgtEl>
                                          <p:spTgt spid="30730"/>
                                        </p:tgtEl>
                                      </p:cBhvr>
                                    </p:animEffect>
                                    <p:set>
                                      <p:cBhvr>
                                        <p:cTn id="40" dur="1" fill="hold">
                                          <p:stCondLst>
                                            <p:cond delay="1999"/>
                                          </p:stCondLst>
                                        </p:cTn>
                                        <p:tgtEl>
                                          <p:spTgt spid="3073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375"/>
                                        </p:tgtEl>
                                        <p:attrNameLst>
                                          <p:attrName>style.visibility</p:attrName>
                                        </p:attrNameLst>
                                      </p:cBhvr>
                                      <p:to>
                                        <p:strVal val="visible"/>
                                      </p:to>
                                    </p:set>
                                  </p:childTnLst>
                                </p:cTn>
                              </p:par>
                              <p:par>
                                <p:cTn id="45" presetID="22" presetClass="entr" presetSubtype="4" fill="hold" grpId="0" nodeType="withEffect">
                                  <p:stCondLst>
                                    <p:cond delay="0"/>
                                  </p:stCondLst>
                                  <p:childTnLst>
                                    <p:set>
                                      <p:cBhvr>
                                        <p:cTn id="46" dur="1" fill="hold">
                                          <p:stCondLst>
                                            <p:cond delay="0"/>
                                          </p:stCondLst>
                                        </p:cTn>
                                        <p:tgtEl>
                                          <p:spTgt spid="15374"/>
                                        </p:tgtEl>
                                        <p:attrNameLst>
                                          <p:attrName>style.visibility</p:attrName>
                                        </p:attrNameLst>
                                      </p:cBhvr>
                                      <p:to>
                                        <p:strVal val="visible"/>
                                      </p:to>
                                    </p:set>
                                    <p:animEffect transition="in" filter="wipe(down)">
                                      <p:cBhvr>
                                        <p:cTn id="47" dur="500"/>
                                        <p:tgtEl>
                                          <p:spTgt spid="1537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376"/>
                                        </p:tgtEl>
                                        <p:attrNameLst>
                                          <p:attrName>style.visibility</p:attrName>
                                        </p:attrNameLst>
                                      </p:cBhvr>
                                      <p:to>
                                        <p:strVal val="visible"/>
                                      </p:to>
                                    </p:set>
                                    <p:animEffect transition="in" filter="blinds(horizontal)">
                                      <p:cBhvr>
                                        <p:cTn id="52" dur="500"/>
                                        <p:tgtEl>
                                          <p:spTgt spid="15376"/>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15375"/>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5374"/>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15376"/>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072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07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animBg="1"/>
      <p:bldP spid="30730" grpId="0" animBg="1"/>
      <p:bldP spid="30730" grpId="1" animBg="1"/>
      <p:bldP spid="30731" grpId="0" animBg="1"/>
      <p:bldP spid="30731" grpId="1" animBg="1"/>
      <p:bldP spid="30732" grpId="0" animBg="1"/>
      <p:bldP spid="30732" grpId="1" animBg="1"/>
      <p:bldP spid="2" grpId="0" animBg="1"/>
      <p:bldP spid="2" grpId="1" animBg="1"/>
      <p:bldP spid="15374" grpId="0" animBg="1"/>
      <p:bldP spid="15374" grpId="1" animBg="1"/>
      <p:bldP spid="15375" grpId="0" animBg="1"/>
      <p:bldP spid="15375" grpId="1" animBg="1"/>
      <p:bldP spid="15376" grpId="0" animBg="1"/>
      <p:bldP spid="1537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7"/>
          <p:cNvPicPr>
            <a:picLocks noChangeAspect="1" noChangeArrowheads="1"/>
          </p:cNvPicPr>
          <p:nvPr/>
        </p:nvPicPr>
        <p:blipFill>
          <a:blip r:embed="rId3"/>
          <a:srcRect l="5182" t="24486" r="7585" b="6636"/>
          <a:stretch>
            <a:fillRect/>
          </a:stretch>
        </p:blipFill>
        <p:spPr bwMode="auto">
          <a:xfrm>
            <a:off x="1620838" y="1628775"/>
            <a:ext cx="6480175" cy="5003800"/>
          </a:xfrm>
          <a:prstGeom prst="rect">
            <a:avLst/>
          </a:prstGeom>
          <a:noFill/>
          <a:ln w="15875">
            <a:noFill/>
            <a:miter lim="800000"/>
            <a:headEnd/>
            <a:tailEnd/>
          </a:ln>
        </p:spPr>
      </p:pic>
      <p:sp>
        <p:nvSpPr>
          <p:cNvPr id="18435" name="Rectangle 2"/>
          <p:cNvSpPr>
            <a:spLocks noGrp="1" noChangeArrowheads="1"/>
          </p:cNvSpPr>
          <p:nvPr>
            <p:ph type="title"/>
          </p:nvPr>
        </p:nvSpPr>
        <p:spPr/>
        <p:txBody>
          <a:bodyPr/>
          <a:lstStyle/>
          <a:p>
            <a:pPr algn="ctr" eaLnBrk="1" hangingPunct="1"/>
            <a:r>
              <a:rPr lang="en-GB" sz="3200" smtClean="0"/>
              <a:t>Procédures et</a:t>
            </a:r>
            <a:br>
              <a:rPr lang="en-GB" sz="3200" smtClean="0"/>
            </a:br>
            <a:r>
              <a:rPr lang="en-GB" sz="3200" smtClean="0"/>
              <a:t> programme principal</a:t>
            </a:r>
          </a:p>
        </p:txBody>
      </p:sp>
      <p:sp>
        <p:nvSpPr>
          <p:cNvPr id="44037" name="Rectangle 5"/>
          <p:cNvSpPr>
            <a:spLocks noChangeArrowheads="1"/>
          </p:cNvSpPr>
          <p:nvPr/>
        </p:nvSpPr>
        <p:spPr bwMode="auto">
          <a:xfrm>
            <a:off x="1619250" y="1700213"/>
            <a:ext cx="3240088" cy="288925"/>
          </a:xfrm>
          <a:prstGeom prst="rect">
            <a:avLst/>
          </a:prstGeom>
          <a:noFill/>
          <a:ln w="15875">
            <a:solidFill>
              <a:srgbClr val="FF0000"/>
            </a:solidFill>
            <a:miter lim="800000"/>
            <a:headEnd/>
            <a:tailEnd/>
          </a:ln>
        </p:spPr>
        <p:txBody>
          <a:bodyPr wrap="none" anchor="ctr"/>
          <a:lstStyle/>
          <a:p>
            <a:endParaRPr lang="fr-FR"/>
          </a:p>
        </p:txBody>
      </p:sp>
      <p:sp>
        <p:nvSpPr>
          <p:cNvPr id="44038" name="Rectangle 6"/>
          <p:cNvSpPr>
            <a:spLocks noChangeArrowheads="1"/>
          </p:cNvSpPr>
          <p:nvPr/>
        </p:nvSpPr>
        <p:spPr bwMode="auto">
          <a:xfrm>
            <a:off x="1547813" y="5373688"/>
            <a:ext cx="5976937" cy="1223962"/>
          </a:xfrm>
          <a:prstGeom prst="rect">
            <a:avLst/>
          </a:prstGeom>
          <a:noFill/>
          <a:ln w="15875">
            <a:solidFill>
              <a:srgbClr val="FF0000"/>
            </a:solidFill>
            <a:miter lim="800000"/>
            <a:headEnd/>
            <a:tailEnd/>
          </a:ln>
        </p:spPr>
        <p:txBody>
          <a:bodyPr wrap="none" anchor="ctr"/>
          <a:lstStyle/>
          <a:p>
            <a:endParaRPr lang="fr-FR"/>
          </a:p>
        </p:txBody>
      </p:sp>
      <p:sp>
        <p:nvSpPr>
          <p:cNvPr id="44040" name="Rectangle 8"/>
          <p:cNvSpPr>
            <a:spLocks noChangeArrowheads="1"/>
          </p:cNvSpPr>
          <p:nvPr/>
        </p:nvSpPr>
        <p:spPr bwMode="auto">
          <a:xfrm>
            <a:off x="1763713" y="2133600"/>
            <a:ext cx="6048375" cy="2303463"/>
          </a:xfrm>
          <a:prstGeom prst="rect">
            <a:avLst/>
          </a:prstGeom>
          <a:noFill/>
          <a:ln w="15875">
            <a:solidFill>
              <a:srgbClr val="99CCCC"/>
            </a:solidFill>
            <a:miter lim="800000"/>
            <a:headEnd/>
            <a:tailEnd/>
          </a:ln>
        </p:spPr>
        <p:txBody>
          <a:bodyPr wrap="none" anchor="ctr"/>
          <a:lstStyle/>
          <a:p>
            <a:endParaRPr lang="fr-FR"/>
          </a:p>
        </p:txBody>
      </p:sp>
      <p:sp>
        <p:nvSpPr>
          <p:cNvPr id="44041" name="Rectangle 9"/>
          <p:cNvSpPr>
            <a:spLocks noChangeArrowheads="1"/>
          </p:cNvSpPr>
          <p:nvPr/>
        </p:nvSpPr>
        <p:spPr bwMode="auto">
          <a:xfrm>
            <a:off x="1763713" y="4581525"/>
            <a:ext cx="6048375" cy="719138"/>
          </a:xfrm>
          <a:prstGeom prst="rect">
            <a:avLst/>
          </a:prstGeom>
          <a:noFill/>
          <a:ln w="15875">
            <a:solidFill>
              <a:srgbClr val="99CCCC"/>
            </a:solidFill>
            <a:miter lim="800000"/>
            <a:headEnd/>
            <a:tailEnd/>
          </a:ln>
        </p:spPr>
        <p:txBody>
          <a:bodyPr wrap="none" anchor="ctr"/>
          <a:lstStyle/>
          <a:p>
            <a:endParaRPr lang="fr-FR"/>
          </a:p>
        </p:txBody>
      </p:sp>
      <p:sp>
        <p:nvSpPr>
          <p:cNvPr id="44042" name="Oval 10"/>
          <p:cNvSpPr>
            <a:spLocks noChangeArrowheads="1"/>
          </p:cNvSpPr>
          <p:nvPr/>
        </p:nvSpPr>
        <p:spPr bwMode="auto">
          <a:xfrm>
            <a:off x="4125913" y="3016250"/>
            <a:ext cx="3529012" cy="504825"/>
          </a:xfrm>
          <a:prstGeom prst="ellipse">
            <a:avLst/>
          </a:prstGeom>
          <a:noFill/>
          <a:ln w="38100">
            <a:solidFill>
              <a:srgbClr val="FF0000"/>
            </a:solidFill>
            <a:round/>
            <a:headEnd/>
            <a:tailEnd/>
          </a:ln>
        </p:spPr>
        <p:txBody>
          <a:bodyPr wrap="none" anchor="ctr"/>
          <a:lstStyle/>
          <a:p>
            <a:endParaRPr lang="fr-FR"/>
          </a:p>
        </p:txBody>
      </p:sp>
      <p:sp>
        <p:nvSpPr>
          <p:cNvPr id="44044" name="Rectangle 12"/>
          <p:cNvSpPr>
            <a:spLocks noChangeArrowheads="1"/>
          </p:cNvSpPr>
          <p:nvPr/>
        </p:nvSpPr>
        <p:spPr bwMode="auto">
          <a:xfrm>
            <a:off x="1763713" y="4581525"/>
            <a:ext cx="6048375" cy="719138"/>
          </a:xfrm>
          <a:prstGeom prst="rect">
            <a:avLst/>
          </a:prstGeom>
          <a:noFill/>
          <a:ln w="38100">
            <a:solidFill>
              <a:srgbClr val="FF0000"/>
            </a:solidFill>
            <a:miter lim="800000"/>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4403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44040"/>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44041"/>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4403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44042"/>
                                        </p:tgtEl>
                                        <p:attrNameLst>
                                          <p:attrName>style.visibility</p:attrName>
                                        </p:attrNameLst>
                                      </p:cBhvr>
                                      <p:to>
                                        <p:strVal val="visible"/>
                                      </p:to>
                                    </p:set>
                                    <p:anim calcmode="lin" valueType="num">
                                      <p:cBhvr>
                                        <p:cTn id="33" dur="500" fill="hold"/>
                                        <p:tgtEl>
                                          <p:spTgt spid="44042"/>
                                        </p:tgtEl>
                                        <p:attrNameLst>
                                          <p:attrName>ppt_w</p:attrName>
                                        </p:attrNameLst>
                                      </p:cBhvr>
                                      <p:tavLst>
                                        <p:tav tm="0">
                                          <p:val>
                                            <p:fltVal val="0"/>
                                          </p:val>
                                        </p:tav>
                                        <p:tav tm="100000">
                                          <p:val>
                                            <p:strVal val="#ppt_w"/>
                                          </p:val>
                                        </p:tav>
                                      </p:tavLst>
                                    </p:anim>
                                    <p:anim calcmode="lin" valueType="num">
                                      <p:cBhvr>
                                        <p:cTn id="34" dur="500" fill="hold"/>
                                        <p:tgtEl>
                                          <p:spTgt spid="44042"/>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40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2000"/>
                                        <p:tgtEl>
                                          <p:spTgt spid="44042"/>
                                        </p:tgtEl>
                                      </p:cBhvr>
                                    </p:animEffect>
                                    <p:set>
                                      <p:cBhvr>
                                        <p:cTn id="43" dur="1" fill="hold">
                                          <p:stCondLst>
                                            <p:cond delay="1999"/>
                                          </p:stCondLst>
                                        </p:cTn>
                                        <p:tgtEl>
                                          <p:spTgt spid="44042"/>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2000"/>
                                        <p:tgtEl>
                                          <p:spTgt spid="44044"/>
                                        </p:tgtEl>
                                      </p:cBhvr>
                                    </p:animEffect>
                                    <p:set>
                                      <p:cBhvr>
                                        <p:cTn id="46" dur="1" fill="hold">
                                          <p:stCondLst>
                                            <p:cond delay="1999"/>
                                          </p:stCondLst>
                                        </p:cTn>
                                        <p:tgtEl>
                                          <p:spTgt spid="440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animBg="1"/>
      <p:bldP spid="44037" grpId="1" animBg="1"/>
      <p:bldP spid="44038" grpId="0" animBg="1"/>
      <p:bldP spid="44038" grpId="1" animBg="1"/>
      <p:bldP spid="44040" grpId="0" animBg="1"/>
      <p:bldP spid="44040" grpId="1" animBg="1"/>
      <p:bldP spid="44041" grpId="0" animBg="1"/>
      <p:bldP spid="44041" grpId="1" animBg="1"/>
      <p:bldP spid="44042" grpId="0" animBg="1"/>
      <p:bldP spid="44042" grpId="1" animBg="1"/>
      <p:bldP spid="44044" grpId="0" animBg="1"/>
      <p:bldP spid="4404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smtClean="0"/>
              <a:t>Programme dans plusieurs fichiers</a:t>
            </a:r>
          </a:p>
        </p:txBody>
      </p:sp>
      <p:pic>
        <p:nvPicPr>
          <p:cNvPr id="19459" name="Picture 4"/>
          <p:cNvPicPr>
            <a:picLocks noChangeAspect="1" noChangeArrowheads="1"/>
          </p:cNvPicPr>
          <p:nvPr/>
        </p:nvPicPr>
        <p:blipFill>
          <a:blip r:embed="rId3"/>
          <a:srcRect l="5159" t="36278" r="17523" b="8595"/>
          <a:stretch>
            <a:fillRect/>
          </a:stretch>
        </p:blipFill>
        <p:spPr bwMode="auto">
          <a:xfrm>
            <a:off x="1042988" y="2133600"/>
            <a:ext cx="7416800" cy="4054475"/>
          </a:xfrm>
          <a:prstGeom prst="rect">
            <a:avLst/>
          </a:prstGeom>
          <a:noFill/>
          <a:ln w="1587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p:txBody>
          <a:bodyPr/>
          <a:lstStyle/>
          <a:p>
            <a:pPr algn="ctr" eaLnBrk="1" hangingPunct="1"/>
            <a:r>
              <a:rPr lang="en-GB" dirty="0" smtClean="0"/>
              <a:t>Mon premier programme </a:t>
            </a:r>
            <a:r>
              <a:rPr lang="en-GB" dirty="0" err="1" smtClean="0"/>
              <a:t>Tcl</a:t>
            </a:r>
            <a:r>
              <a:rPr lang="en-GB" dirty="0" smtClean="0"/>
              <a:t/>
            </a:r>
            <a:br>
              <a:rPr lang="en-GB" dirty="0" smtClean="0"/>
            </a:br>
            <a:r>
              <a:rPr lang="en-GB" sz="2000" dirty="0" smtClean="0"/>
              <a:t>(</a:t>
            </a:r>
            <a:r>
              <a:rPr lang="en-GB" sz="2000" dirty="0" err="1" smtClean="0"/>
              <a:t>si</a:t>
            </a:r>
            <a:r>
              <a:rPr lang="en-GB" sz="2000" dirty="0" smtClean="0"/>
              <a:t> </a:t>
            </a:r>
            <a:r>
              <a:rPr lang="en-GB" sz="2000" dirty="0" err="1" smtClean="0"/>
              <a:t>je</a:t>
            </a:r>
            <a:r>
              <a:rPr lang="en-GB" sz="2000" dirty="0" smtClean="0"/>
              <a:t> </a:t>
            </a:r>
            <a:r>
              <a:rPr lang="en-GB" sz="2000" dirty="0" err="1" smtClean="0"/>
              <a:t>m’appelle</a:t>
            </a:r>
            <a:r>
              <a:rPr lang="en-GB" sz="2000" dirty="0" smtClean="0"/>
              <a:t> </a:t>
            </a:r>
            <a:r>
              <a:rPr lang="en-GB" sz="2000" dirty="0" err="1" smtClean="0"/>
              <a:t>arthur</a:t>
            </a:r>
            <a:r>
              <a:rPr lang="en-GB" sz="2000" dirty="0" smtClean="0"/>
              <a:t>)</a:t>
            </a:r>
          </a:p>
        </p:txBody>
      </p:sp>
      <p:sp>
        <p:nvSpPr>
          <p:cNvPr id="64515" name="Rectangle 3"/>
          <p:cNvSpPr>
            <a:spLocks noGrp="1" noChangeArrowheads="1"/>
          </p:cNvSpPr>
          <p:nvPr>
            <p:ph type="body" idx="4294967295"/>
          </p:nvPr>
        </p:nvSpPr>
        <p:spPr>
          <a:xfrm>
            <a:off x="1370013" y="1827213"/>
            <a:ext cx="7313612" cy="4770437"/>
          </a:xfrm>
        </p:spPr>
        <p:txBody>
          <a:bodyPr/>
          <a:lstStyle/>
          <a:p>
            <a:pPr eaLnBrk="1" hangingPunct="1">
              <a:lnSpc>
                <a:spcPct val="90000"/>
              </a:lnSpc>
              <a:buFont typeface="Wingdings" pitchFamily="2" charset="2"/>
              <a:buNone/>
            </a:pPr>
            <a:r>
              <a:rPr lang="en-GB" sz="2500" b="1" dirty="0" err="1" smtClean="0">
                <a:latin typeface="Courier New" pitchFamily="49" charset="0"/>
                <a:cs typeface="Courier New" pitchFamily="49" charset="0"/>
              </a:rPr>
              <a:t>ssh</a:t>
            </a:r>
            <a:r>
              <a:rPr lang="en-GB" sz="2500" b="1" dirty="0" smtClean="0">
                <a:latin typeface="Courier New" pitchFamily="49" charset="0"/>
                <a:cs typeface="Courier New" pitchFamily="49" charset="0"/>
              </a:rPr>
              <a:t> –X </a:t>
            </a:r>
            <a:r>
              <a:rPr lang="en-GB" sz="2500" b="1" dirty="0" err="1" smtClean="0">
                <a:latin typeface="Courier New" pitchFamily="49" charset="0"/>
                <a:cs typeface="Courier New" pitchFamily="49" charset="0"/>
              </a:rPr>
              <a:t>arthur@ssh.lbgi.fr</a:t>
            </a:r>
            <a:endParaRPr lang="en-GB" sz="2500" b="1" dirty="0" smtClean="0">
              <a:latin typeface="Courier New" pitchFamily="49" charset="0"/>
              <a:cs typeface="Courier New" pitchFamily="49" charset="0"/>
            </a:endParaRPr>
          </a:p>
          <a:p>
            <a:pPr eaLnBrk="1" hangingPunct="1">
              <a:lnSpc>
                <a:spcPct val="90000"/>
              </a:lnSpc>
              <a:buFont typeface="Wingdings" pitchFamily="2" charset="2"/>
              <a:buNone/>
            </a:pPr>
            <a:r>
              <a:rPr lang="en-GB" sz="2500" b="1" dirty="0" err="1" smtClean="0">
                <a:latin typeface="Courier New" pitchFamily="49" charset="0"/>
                <a:cs typeface="Courier New" pitchFamily="49" charset="0"/>
              </a:rPr>
              <a:t>pwd</a:t>
            </a:r>
            <a:r>
              <a:rPr lang="en-GB" sz="2500" b="1" dirty="0" smtClean="0">
                <a:latin typeface="Courier New" pitchFamily="49" charset="0"/>
                <a:cs typeface="Courier New" pitchFamily="49" charset="0"/>
              </a:rPr>
              <a:t>        </a:t>
            </a:r>
          </a:p>
          <a:p>
            <a:pPr eaLnBrk="1" hangingPunct="1">
              <a:lnSpc>
                <a:spcPct val="90000"/>
              </a:lnSpc>
              <a:buFont typeface="Wingdings" pitchFamily="2" charset="2"/>
              <a:buNone/>
            </a:pPr>
            <a:r>
              <a:rPr lang="en-GB" sz="2500" b="1" dirty="0" err="1" smtClean="0">
                <a:latin typeface="Courier New" pitchFamily="49" charset="0"/>
                <a:cs typeface="Courier New" pitchFamily="49" charset="0"/>
              </a:rPr>
              <a:t>mkdir</a:t>
            </a:r>
            <a:r>
              <a:rPr lang="en-GB" sz="2500" b="1" dirty="0" smtClean="0">
                <a:latin typeface="Courier New" pitchFamily="49" charset="0"/>
                <a:cs typeface="Courier New" pitchFamily="49" charset="0"/>
              </a:rPr>
              <a:t> </a:t>
            </a:r>
            <a:r>
              <a:rPr lang="en-GB" sz="2500" b="1" dirty="0" err="1" smtClean="0">
                <a:latin typeface="Courier New" pitchFamily="49" charset="0"/>
                <a:cs typeface="Courier New" pitchFamily="49" charset="0"/>
              </a:rPr>
              <a:t>ProgTcl</a:t>
            </a:r>
            <a:endParaRPr lang="en-GB" sz="2500" b="1" dirty="0" smtClean="0">
              <a:latin typeface="Courier New" pitchFamily="49" charset="0"/>
              <a:cs typeface="Courier New" pitchFamily="49" charset="0"/>
            </a:endParaRPr>
          </a:p>
          <a:p>
            <a:pPr eaLnBrk="1" hangingPunct="1">
              <a:lnSpc>
                <a:spcPct val="90000"/>
              </a:lnSpc>
              <a:buFont typeface="Wingdings" pitchFamily="2" charset="2"/>
              <a:buNone/>
            </a:pPr>
            <a:r>
              <a:rPr lang="en-GB" sz="2500" b="1" dirty="0" err="1" smtClean="0">
                <a:latin typeface="Courier New" pitchFamily="49" charset="0"/>
                <a:cs typeface="Courier New" pitchFamily="49" charset="0"/>
              </a:rPr>
              <a:t>cd</a:t>
            </a:r>
            <a:r>
              <a:rPr lang="en-GB" sz="2500" b="1" dirty="0" smtClean="0">
                <a:latin typeface="Courier New" pitchFamily="49" charset="0"/>
                <a:cs typeface="Courier New" pitchFamily="49" charset="0"/>
              </a:rPr>
              <a:t> </a:t>
            </a:r>
            <a:r>
              <a:rPr lang="en-GB" sz="2500" b="1" dirty="0" err="1" smtClean="0">
                <a:latin typeface="Courier New" pitchFamily="49" charset="0"/>
                <a:cs typeface="Courier New" pitchFamily="49" charset="0"/>
              </a:rPr>
              <a:t>ProgTcl</a:t>
            </a:r>
            <a:endParaRPr lang="en-GB" sz="2500" b="1" dirty="0" smtClean="0">
              <a:latin typeface="Courier New" pitchFamily="49" charset="0"/>
              <a:cs typeface="Courier New" pitchFamily="49" charset="0"/>
            </a:endParaRPr>
          </a:p>
          <a:p>
            <a:pPr eaLnBrk="1" hangingPunct="1">
              <a:lnSpc>
                <a:spcPct val="90000"/>
              </a:lnSpc>
              <a:buFont typeface="Wingdings" pitchFamily="2" charset="2"/>
              <a:buNone/>
            </a:pPr>
            <a:endParaRPr lang="en-GB" sz="2500" b="1" dirty="0" smtClean="0">
              <a:latin typeface="Courier New" pitchFamily="49" charset="0"/>
              <a:cs typeface="Courier New" pitchFamily="49" charset="0"/>
            </a:endParaRPr>
          </a:p>
          <a:p>
            <a:pPr eaLnBrk="1" hangingPunct="1">
              <a:lnSpc>
                <a:spcPct val="90000"/>
              </a:lnSpc>
              <a:buFont typeface="Wingdings" pitchFamily="2" charset="2"/>
              <a:buNone/>
            </a:pPr>
            <a:r>
              <a:rPr lang="en-GB" sz="2500" b="1" dirty="0" err="1" smtClean="0">
                <a:latin typeface="Courier New" pitchFamily="49" charset="0"/>
                <a:cs typeface="Courier New" pitchFamily="49" charset="0"/>
              </a:rPr>
              <a:t>gedit</a:t>
            </a:r>
            <a:r>
              <a:rPr lang="en-GB" sz="2500" b="1" dirty="0" smtClean="0">
                <a:latin typeface="Courier New" pitchFamily="49" charset="0"/>
                <a:cs typeface="Courier New" pitchFamily="49" charset="0"/>
              </a:rPr>
              <a:t> A1.tcl  &amp;</a:t>
            </a:r>
          </a:p>
          <a:p>
            <a:pPr lvl="1" eaLnBrk="1" hangingPunct="1">
              <a:lnSpc>
                <a:spcPct val="90000"/>
              </a:lnSpc>
              <a:buFont typeface="Wingdings" pitchFamily="2" charset="2"/>
              <a:buNone/>
            </a:pPr>
            <a:r>
              <a:rPr lang="en-GB" sz="2100" dirty="0" smtClean="0">
                <a:latin typeface="Courier New" pitchFamily="49" charset="0"/>
                <a:cs typeface="Courier New" pitchFamily="49" charset="0"/>
              </a:rPr>
              <a:t> #!/</a:t>
            </a:r>
            <a:r>
              <a:rPr lang="en-GB" sz="2100" dirty="0" err="1" smtClean="0">
                <a:latin typeface="Courier New" pitchFamily="49" charset="0"/>
                <a:cs typeface="Courier New" pitchFamily="49" charset="0"/>
              </a:rPr>
              <a:t>usr/local/bin/tclsh</a:t>
            </a:r>
            <a:endParaRPr lang="en-GB" sz="2100" dirty="0" smtClean="0">
              <a:latin typeface="Courier New" pitchFamily="49" charset="0"/>
              <a:cs typeface="Courier New" pitchFamily="49" charset="0"/>
            </a:endParaRPr>
          </a:p>
          <a:p>
            <a:pPr lvl="1" eaLnBrk="1" hangingPunct="1">
              <a:lnSpc>
                <a:spcPct val="90000"/>
              </a:lnSpc>
              <a:buFont typeface="Wingdings" pitchFamily="2" charset="2"/>
              <a:buNone/>
            </a:pPr>
            <a:r>
              <a:rPr lang="en-GB" sz="2100" dirty="0" smtClean="0">
                <a:latin typeface="Courier New" pitchFamily="49" charset="0"/>
                <a:cs typeface="Courier New" pitchFamily="49" charset="0"/>
              </a:rPr>
              <a:t> puts “</a:t>
            </a:r>
            <a:r>
              <a:rPr lang="en-GB" sz="2100" dirty="0" err="1" smtClean="0">
                <a:latin typeface="Courier New" pitchFamily="49" charset="0"/>
                <a:cs typeface="Courier New" pitchFamily="49" charset="0"/>
              </a:rPr>
              <a:t>Coucou</a:t>
            </a:r>
            <a:r>
              <a:rPr lang="en-GB" sz="2100" dirty="0" smtClean="0">
                <a:latin typeface="Courier New" pitchFamily="49" charset="0"/>
                <a:cs typeface="Courier New" pitchFamily="49" charset="0"/>
              </a:rPr>
              <a:t>”</a:t>
            </a:r>
          </a:p>
          <a:p>
            <a:pPr lvl="1" eaLnBrk="1" hangingPunct="1">
              <a:lnSpc>
                <a:spcPct val="90000"/>
              </a:lnSpc>
              <a:buFont typeface="Wingdings" pitchFamily="2" charset="2"/>
              <a:buNone/>
            </a:pPr>
            <a:r>
              <a:rPr lang="en-GB" sz="2100" dirty="0" smtClean="0">
                <a:latin typeface="Courier New" pitchFamily="49" charset="0"/>
                <a:cs typeface="Courier New" pitchFamily="49" charset="0"/>
              </a:rPr>
              <a:t> exit</a:t>
            </a:r>
          </a:p>
          <a:p>
            <a:pPr eaLnBrk="1" hangingPunct="1">
              <a:lnSpc>
                <a:spcPct val="90000"/>
              </a:lnSpc>
              <a:buFont typeface="Wingdings" pitchFamily="2" charset="2"/>
              <a:buNone/>
            </a:pPr>
            <a:r>
              <a:rPr lang="en-GB" sz="2500" b="1" dirty="0" err="1" smtClean="0">
                <a:latin typeface="Courier New" pitchFamily="49" charset="0"/>
                <a:cs typeface="Courier New" pitchFamily="49" charset="0"/>
              </a:rPr>
              <a:t>chmod</a:t>
            </a:r>
            <a:r>
              <a:rPr lang="en-GB" sz="2500" b="1" dirty="0" smtClean="0">
                <a:latin typeface="Courier New" pitchFamily="49" charset="0"/>
                <a:cs typeface="Courier New" pitchFamily="49" charset="0"/>
              </a:rPr>
              <a:t> 755 A1.tcl</a:t>
            </a:r>
          </a:p>
          <a:p>
            <a:pPr eaLnBrk="1" hangingPunct="1">
              <a:lnSpc>
                <a:spcPct val="90000"/>
              </a:lnSpc>
              <a:buFont typeface="Wingdings" pitchFamily="2" charset="2"/>
              <a:buNone/>
            </a:pPr>
            <a:r>
              <a:rPr lang="en-GB" sz="2500" b="1" dirty="0" smtClean="0">
                <a:latin typeface="Courier New" pitchFamily="49" charset="0"/>
                <a:cs typeface="Courier New" pitchFamily="49" charset="0"/>
              </a:rPr>
              <a:t>A1.tcl</a:t>
            </a:r>
          </a:p>
        </p:txBody>
      </p:sp>
      <p:sp>
        <p:nvSpPr>
          <p:cNvPr id="165896" name="AutoShape 8"/>
          <p:cNvSpPr>
            <a:spLocks noChangeArrowheads="1"/>
          </p:cNvSpPr>
          <p:nvPr/>
        </p:nvSpPr>
        <p:spPr bwMode="auto">
          <a:xfrm flipV="1">
            <a:off x="271463" y="3933825"/>
            <a:ext cx="1008062" cy="2374900"/>
          </a:xfrm>
          <a:prstGeom prst="curvedRightArrow">
            <a:avLst>
              <a:gd name="adj1" fmla="val 47118"/>
              <a:gd name="adj2" fmla="val 94236"/>
              <a:gd name="adj3" fmla="val 33269"/>
            </a:avLst>
          </a:prstGeom>
          <a:noFill/>
          <a:ln w="38100">
            <a:solidFill>
              <a:srgbClr val="FF0000"/>
            </a:solidFill>
            <a:miter lim="800000"/>
            <a:headEnd/>
            <a:tailEnd/>
          </a:ln>
        </p:spPr>
        <p:txBody>
          <a:bodyPr rot="10800000" wrap="none" anchor="ctr"/>
          <a:lstStyle/>
          <a:p>
            <a:endParaRPr lang="fr-FR"/>
          </a:p>
        </p:txBody>
      </p:sp>
      <p:sp>
        <p:nvSpPr>
          <p:cNvPr id="68614" name="Rectangle 6"/>
          <p:cNvSpPr>
            <a:spLocks noChangeArrowheads="1"/>
          </p:cNvSpPr>
          <p:nvPr/>
        </p:nvSpPr>
        <p:spPr bwMode="auto">
          <a:xfrm>
            <a:off x="1403350" y="5373688"/>
            <a:ext cx="4321175" cy="358775"/>
          </a:xfrm>
          <a:prstGeom prst="rect">
            <a:avLst/>
          </a:prstGeom>
          <a:solidFill>
            <a:schemeClr val="bg1"/>
          </a:solidFill>
          <a:ln w="38100">
            <a:noFill/>
            <a:miter lim="800000"/>
            <a:headEnd/>
            <a:tailEnd/>
          </a:ln>
        </p:spPr>
        <p:txBody>
          <a:bodyPr wrap="none" anchor="ctr"/>
          <a:lstStyle/>
          <a:p>
            <a:endParaRPr lang="fr-FR"/>
          </a:p>
        </p:txBody>
      </p:sp>
      <p:sp>
        <p:nvSpPr>
          <p:cNvPr id="68616" name="Text Box 8"/>
          <p:cNvSpPr txBox="1">
            <a:spLocks noChangeArrowheads="1"/>
          </p:cNvSpPr>
          <p:nvPr/>
        </p:nvSpPr>
        <p:spPr bwMode="auto">
          <a:xfrm>
            <a:off x="4932363" y="4797425"/>
            <a:ext cx="4032250" cy="366713"/>
          </a:xfrm>
          <a:prstGeom prst="rect">
            <a:avLst/>
          </a:prstGeom>
          <a:noFill/>
          <a:ln w="38100">
            <a:noFill/>
            <a:miter lim="800000"/>
            <a:headEnd/>
            <a:tailEnd/>
          </a:ln>
        </p:spPr>
        <p:txBody>
          <a:bodyPr>
            <a:spAutoFit/>
          </a:bodyPr>
          <a:lstStyle/>
          <a:p>
            <a:pPr>
              <a:spcBef>
                <a:spcPct val="50000"/>
              </a:spcBef>
            </a:pPr>
            <a:r>
              <a:rPr lang="en-GB">
                <a:solidFill>
                  <a:srgbClr val="FF3300"/>
                </a:solidFill>
              </a:rPr>
              <a:t>Enregister ou </a:t>
            </a:r>
            <a:r>
              <a:rPr lang="en-GB" i="1">
                <a:solidFill>
                  <a:srgbClr val="FF3300"/>
                </a:solidFill>
              </a:rPr>
              <a:t> Control S</a:t>
            </a:r>
          </a:p>
        </p:txBody>
      </p:sp>
    </p:spTree>
    <p:extLst>
      <p:ext uri="{BB962C8B-B14F-4D97-AF65-F5344CB8AC3E}">
        <p14:creationId xmlns:p14="http://schemas.microsoft.com/office/powerpoint/2010/main" val="69428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5" presetClass="entr" presetSubtype="0" fill="hold" grpId="0" nodeType="clickEffect">
                                  <p:stCondLst>
                                    <p:cond delay="0"/>
                                  </p:stCondLst>
                                  <p:childTnLst>
                                    <p:set>
                                      <p:cBhvr>
                                        <p:cTn id="10" dur="1" fill="hold">
                                          <p:stCondLst>
                                            <p:cond delay="0"/>
                                          </p:stCondLst>
                                        </p:cTn>
                                        <p:tgtEl>
                                          <p:spTgt spid="165896"/>
                                        </p:tgtEl>
                                        <p:attrNameLst>
                                          <p:attrName>style.visibility</p:attrName>
                                        </p:attrNameLst>
                                      </p:cBhvr>
                                      <p:to>
                                        <p:strVal val="visible"/>
                                      </p:to>
                                    </p:set>
                                    <p:anim calcmode="lin" valueType="num">
                                      <p:cBhvr>
                                        <p:cTn id="11" dur="1000" fill="hold"/>
                                        <p:tgtEl>
                                          <p:spTgt spid="165896"/>
                                        </p:tgtEl>
                                        <p:attrNameLst>
                                          <p:attrName>ppt_w</p:attrName>
                                        </p:attrNameLst>
                                      </p:cBhvr>
                                      <p:tavLst>
                                        <p:tav tm="0">
                                          <p:val>
                                            <p:fltVal val="0"/>
                                          </p:val>
                                        </p:tav>
                                        <p:tav tm="100000">
                                          <p:val>
                                            <p:strVal val="#ppt_w"/>
                                          </p:val>
                                        </p:tav>
                                      </p:tavLst>
                                    </p:anim>
                                    <p:anim calcmode="lin" valueType="num">
                                      <p:cBhvr>
                                        <p:cTn id="12" dur="1000" fill="hold"/>
                                        <p:tgtEl>
                                          <p:spTgt spid="165896"/>
                                        </p:tgtEl>
                                        <p:attrNameLst>
                                          <p:attrName>ppt_h</p:attrName>
                                        </p:attrNameLst>
                                      </p:cBhvr>
                                      <p:tavLst>
                                        <p:tav tm="0">
                                          <p:val>
                                            <p:fltVal val="0"/>
                                          </p:val>
                                        </p:tav>
                                        <p:tav tm="100000">
                                          <p:val>
                                            <p:strVal val="#ppt_h"/>
                                          </p:val>
                                        </p:tav>
                                      </p:tavLst>
                                    </p:anim>
                                    <p:anim calcmode="lin" valueType="num">
                                      <p:cBhvr>
                                        <p:cTn id="13" dur="1000" fill="hold"/>
                                        <p:tgtEl>
                                          <p:spTgt spid="16589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65896"/>
                                        </p:tgtEl>
                                        <p:attrNameLst>
                                          <p:attrName>ppt_y</p:attrName>
                                        </p:attrNameLst>
                                      </p:cBhvr>
                                      <p:tavLst>
                                        <p:tav tm="0" fmla="#ppt_y+(sin(-2*pi*(1-$))*-#ppt_x+cos(-2*pi*(1-$))*(1-#ppt_y))*(1-$)">
                                          <p:val>
                                            <p:fltVal val="0"/>
                                          </p:val>
                                        </p:tav>
                                        <p:tav tm="100000">
                                          <p:val>
                                            <p:fltVal val="1"/>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68614"/>
                                        </p:tgtEl>
                                        <p:attrNameLst>
                                          <p:attrName>style.visibility</p:attrName>
                                        </p:attrNameLst>
                                      </p:cBhvr>
                                      <p:to>
                                        <p:strVal val="visible"/>
                                      </p:to>
                                    </p:set>
                                    <p:animEffect transition="in" filter="fade">
                                      <p:cBhvr>
                                        <p:cTn id="17" dur="2000"/>
                                        <p:tgtEl>
                                          <p:spTgt spid="68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6" grpId="0" animBg="1"/>
      <p:bldP spid="68614" grpId="0" animBg="1"/>
      <p:bldP spid="686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xfrm>
            <a:off x="1116013" y="301625"/>
            <a:ext cx="7200900" cy="606425"/>
          </a:xfrm>
        </p:spPr>
        <p:txBody>
          <a:bodyPr/>
          <a:lstStyle/>
          <a:p>
            <a:pPr algn="ctr" eaLnBrk="1" hangingPunct="1"/>
            <a:r>
              <a:rPr lang="en-GB" sz="2400" dirty="0" smtClean="0"/>
              <a:t>Un </a:t>
            </a:r>
            <a:r>
              <a:rPr lang="en-GB" sz="2400" dirty="0" err="1" smtClean="0"/>
              <a:t>exemple</a:t>
            </a:r>
            <a:r>
              <a:rPr lang="en-GB" sz="2400" dirty="0" smtClean="0"/>
              <a:t> </a:t>
            </a:r>
            <a:r>
              <a:rPr lang="en-GB" sz="2400" dirty="0" err="1" smtClean="0"/>
              <a:t>très</a:t>
            </a:r>
            <a:r>
              <a:rPr lang="en-GB" sz="2400" dirty="0" smtClean="0"/>
              <a:t> simple </a:t>
            </a:r>
            <a:r>
              <a:rPr lang="en-GB" sz="2400" dirty="0" err="1" smtClean="0"/>
              <a:t>utilisant</a:t>
            </a:r>
            <a:r>
              <a:rPr lang="en-GB" sz="2400" dirty="0" smtClean="0"/>
              <a:t> </a:t>
            </a:r>
            <a:br>
              <a:rPr lang="en-GB" sz="2400" dirty="0" smtClean="0"/>
            </a:br>
            <a:r>
              <a:rPr lang="en-GB" sz="2400" dirty="0" smtClean="0"/>
              <a:t>des </a:t>
            </a:r>
            <a:r>
              <a:rPr lang="en-GB" sz="2400" dirty="0" err="1" smtClean="0"/>
              <a:t>chaînes</a:t>
            </a:r>
            <a:r>
              <a:rPr lang="en-GB" sz="2400" dirty="0" smtClean="0"/>
              <a:t> de </a:t>
            </a:r>
            <a:r>
              <a:rPr lang="en-GB" sz="2400" dirty="0" err="1" smtClean="0"/>
              <a:t>caractères</a:t>
            </a:r>
            <a:endParaRPr lang="en-GB" sz="2400" dirty="0" smtClean="0"/>
          </a:p>
        </p:txBody>
      </p:sp>
      <p:pic>
        <p:nvPicPr>
          <p:cNvPr id="65539" name="Picture 4"/>
          <p:cNvPicPr>
            <a:picLocks noChangeAspect="1" noChangeArrowheads="1"/>
          </p:cNvPicPr>
          <p:nvPr/>
        </p:nvPicPr>
        <p:blipFill>
          <a:blip r:embed="rId3"/>
          <a:srcRect l="7961" t="28775" r="15994" b="7658"/>
          <a:stretch>
            <a:fillRect/>
          </a:stretch>
        </p:blipFill>
        <p:spPr bwMode="auto">
          <a:xfrm>
            <a:off x="1003300" y="1598613"/>
            <a:ext cx="4792663" cy="4783137"/>
          </a:xfrm>
          <a:prstGeom prst="rect">
            <a:avLst/>
          </a:prstGeom>
          <a:noFill/>
          <a:ln w="38100">
            <a:noFill/>
            <a:miter lim="800000"/>
            <a:headEnd/>
            <a:tailEnd/>
          </a:ln>
        </p:spPr>
      </p:pic>
      <p:pic>
        <p:nvPicPr>
          <p:cNvPr id="113671" name="Picture 7"/>
          <p:cNvPicPr>
            <a:picLocks noChangeAspect="1" noChangeArrowheads="1"/>
          </p:cNvPicPr>
          <p:nvPr/>
        </p:nvPicPr>
        <p:blipFill>
          <a:blip r:embed="rId4"/>
          <a:srcRect/>
          <a:stretch>
            <a:fillRect/>
          </a:stretch>
        </p:blipFill>
        <p:spPr bwMode="auto">
          <a:xfrm>
            <a:off x="5003800" y="1816100"/>
            <a:ext cx="4032250" cy="2117725"/>
          </a:xfrm>
          <a:prstGeom prst="rect">
            <a:avLst/>
          </a:prstGeom>
          <a:noFill/>
          <a:ln w="38100">
            <a:noFill/>
            <a:miter lim="800000"/>
            <a:headEnd/>
            <a:tailEnd/>
          </a:ln>
        </p:spPr>
      </p:pic>
    </p:spTree>
    <p:extLst>
      <p:ext uri="{BB962C8B-B14F-4D97-AF65-F5344CB8AC3E}">
        <p14:creationId xmlns:p14="http://schemas.microsoft.com/office/powerpoint/2010/main" val="356523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13671"/>
                                        </p:tgtEl>
                                        <p:attrNameLst>
                                          <p:attrName>style.visibility</p:attrName>
                                        </p:attrNameLst>
                                      </p:cBhvr>
                                      <p:to>
                                        <p:strVal val="visible"/>
                                      </p:to>
                                    </p:set>
                                    <p:anim calcmode="lin" valueType="num">
                                      <p:cBhvr>
                                        <p:cTn id="7" dur="1000" fill="hold"/>
                                        <p:tgtEl>
                                          <p:spTgt spid="113671"/>
                                        </p:tgtEl>
                                        <p:attrNameLst>
                                          <p:attrName>ppt_w</p:attrName>
                                        </p:attrNameLst>
                                      </p:cBhvr>
                                      <p:tavLst>
                                        <p:tav tm="0">
                                          <p:val>
                                            <p:fltVal val="0"/>
                                          </p:val>
                                        </p:tav>
                                        <p:tav tm="100000">
                                          <p:val>
                                            <p:strVal val="#ppt_w"/>
                                          </p:val>
                                        </p:tav>
                                      </p:tavLst>
                                    </p:anim>
                                    <p:anim calcmode="lin" valueType="num">
                                      <p:cBhvr>
                                        <p:cTn id="8" dur="1000" fill="hold"/>
                                        <p:tgtEl>
                                          <p:spTgt spid="113671"/>
                                        </p:tgtEl>
                                        <p:attrNameLst>
                                          <p:attrName>ppt_h</p:attrName>
                                        </p:attrNameLst>
                                      </p:cBhvr>
                                      <p:tavLst>
                                        <p:tav tm="0">
                                          <p:val>
                                            <p:fltVal val="0"/>
                                          </p:val>
                                        </p:tav>
                                        <p:tav tm="100000">
                                          <p:val>
                                            <p:strVal val="#ppt_h"/>
                                          </p:val>
                                        </p:tav>
                                      </p:tavLst>
                                    </p:anim>
                                    <p:anim calcmode="lin" valueType="num">
                                      <p:cBhvr>
                                        <p:cTn id="9" dur="1000" fill="hold"/>
                                        <p:tgtEl>
                                          <p:spTgt spid="11367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367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1370013" y="301625"/>
            <a:ext cx="7313612" cy="966788"/>
          </a:xfrm>
        </p:spPr>
        <p:txBody>
          <a:bodyPr/>
          <a:lstStyle/>
          <a:p>
            <a:pPr algn="ctr" eaLnBrk="1" hangingPunct="1"/>
            <a:r>
              <a:rPr lang="en-GB" sz="3200" smtClean="0"/>
              <a:t>Tcl, aperçu général</a:t>
            </a:r>
            <a:br>
              <a:rPr lang="en-GB" sz="3200" smtClean="0"/>
            </a:br>
            <a:r>
              <a:rPr lang="en-GB" sz="3200" smtClean="0"/>
              <a:t> des commandes les plus utilisées</a:t>
            </a:r>
          </a:p>
        </p:txBody>
      </p:sp>
      <p:sp>
        <p:nvSpPr>
          <p:cNvPr id="66563" name="Text Box 3"/>
          <p:cNvSpPr txBox="1">
            <a:spLocks noChangeArrowheads="1"/>
          </p:cNvSpPr>
          <p:nvPr/>
        </p:nvSpPr>
        <p:spPr bwMode="auto">
          <a:xfrm>
            <a:off x="1187450" y="1700213"/>
            <a:ext cx="1030288" cy="5035550"/>
          </a:xfrm>
          <a:prstGeom prst="rect">
            <a:avLst/>
          </a:prstGeom>
          <a:noFill/>
          <a:ln w="15875">
            <a:noFill/>
            <a:miter lim="800000"/>
            <a:headEnd/>
            <a:tailEnd/>
          </a:ln>
        </p:spPr>
        <p:txBody>
          <a:bodyPr>
            <a:spAutoFit/>
          </a:bodyPr>
          <a:lstStyle/>
          <a:p>
            <a:r>
              <a:rPr lang="en-GB"/>
              <a:t>set</a:t>
            </a:r>
          </a:p>
          <a:p>
            <a:endParaRPr lang="en-GB"/>
          </a:p>
          <a:p>
            <a:r>
              <a:rPr lang="en-GB"/>
              <a:t>expr</a:t>
            </a:r>
          </a:p>
          <a:p>
            <a:r>
              <a:rPr lang="en-GB"/>
              <a:t>incr</a:t>
            </a:r>
          </a:p>
          <a:p>
            <a:endParaRPr lang="en-GB"/>
          </a:p>
          <a:p>
            <a:r>
              <a:rPr lang="en-GB"/>
              <a:t>puts</a:t>
            </a:r>
          </a:p>
          <a:p>
            <a:r>
              <a:rPr lang="en-GB"/>
              <a:t>gets</a:t>
            </a:r>
          </a:p>
          <a:p>
            <a:r>
              <a:rPr lang="en-GB"/>
              <a:t>scan</a:t>
            </a:r>
          </a:p>
          <a:p>
            <a:r>
              <a:rPr lang="en-GB"/>
              <a:t>format</a:t>
            </a:r>
          </a:p>
          <a:p>
            <a:r>
              <a:rPr lang="en-GB"/>
              <a:t>parray</a:t>
            </a:r>
          </a:p>
          <a:p>
            <a:endParaRPr lang="en-GB"/>
          </a:p>
          <a:p>
            <a:r>
              <a:rPr lang="en-GB"/>
              <a:t>string</a:t>
            </a:r>
          </a:p>
          <a:p>
            <a:r>
              <a:rPr lang="en-GB"/>
              <a:t>append</a:t>
            </a:r>
          </a:p>
          <a:p>
            <a:r>
              <a:rPr lang="en-GB"/>
              <a:t>regexp</a:t>
            </a:r>
          </a:p>
          <a:p>
            <a:r>
              <a:rPr lang="en-GB"/>
              <a:t>regsub</a:t>
            </a:r>
          </a:p>
          <a:p>
            <a:r>
              <a:rPr lang="en-GB"/>
              <a:t>split</a:t>
            </a:r>
          </a:p>
          <a:p>
            <a:endParaRPr lang="en-GB"/>
          </a:p>
          <a:p>
            <a:endParaRPr lang="en-GB"/>
          </a:p>
        </p:txBody>
      </p:sp>
      <p:sp>
        <p:nvSpPr>
          <p:cNvPr id="66564" name="Text Box 4"/>
          <p:cNvSpPr txBox="1">
            <a:spLocks noChangeArrowheads="1"/>
          </p:cNvSpPr>
          <p:nvPr/>
        </p:nvSpPr>
        <p:spPr bwMode="auto">
          <a:xfrm>
            <a:off x="3208338" y="1700213"/>
            <a:ext cx="1093787" cy="4760912"/>
          </a:xfrm>
          <a:prstGeom prst="rect">
            <a:avLst/>
          </a:prstGeom>
          <a:noFill/>
          <a:ln w="15875">
            <a:noFill/>
            <a:miter lim="800000"/>
            <a:headEnd/>
            <a:tailEnd/>
          </a:ln>
        </p:spPr>
        <p:txBody>
          <a:bodyPr wrap="none">
            <a:spAutoFit/>
          </a:bodyPr>
          <a:lstStyle/>
          <a:p>
            <a:r>
              <a:rPr lang="en-GB"/>
              <a:t>lappend</a:t>
            </a:r>
          </a:p>
          <a:p>
            <a:r>
              <a:rPr lang="en-GB"/>
              <a:t>lassign</a:t>
            </a:r>
          </a:p>
          <a:p>
            <a:r>
              <a:rPr lang="en-GB"/>
              <a:t>lindex</a:t>
            </a:r>
          </a:p>
          <a:p>
            <a:r>
              <a:rPr lang="en-GB"/>
              <a:t>linsert</a:t>
            </a:r>
          </a:p>
          <a:p>
            <a:r>
              <a:rPr lang="en-GB"/>
              <a:t>list</a:t>
            </a:r>
          </a:p>
          <a:p>
            <a:r>
              <a:rPr lang="en-GB"/>
              <a:t>llength</a:t>
            </a:r>
          </a:p>
          <a:p>
            <a:r>
              <a:rPr lang="en-GB"/>
              <a:t>lrange</a:t>
            </a:r>
          </a:p>
          <a:p>
            <a:r>
              <a:rPr lang="en-GB"/>
              <a:t>lrepeat</a:t>
            </a:r>
          </a:p>
          <a:p>
            <a:r>
              <a:rPr lang="en-GB"/>
              <a:t>lreplace</a:t>
            </a:r>
          </a:p>
          <a:p>
            <a:r>
              <a:rPr lang="en-GB"/>
              <a:t>lsearch</a:t>
            </a:r>
          </a:p>
          <a:p>
            <a:r>
              <a:rPr lang="en-GB"/>
              <a:t>lset</a:t>
            </a:r>
          </a:p>
          <a:p>
            <a:r>
              <a:rPr lang="en-GB"/>
              <a:t>lsort</a:t>
            </a:r>
          </a:p>
          <a:p>
            <a:r>
              <a:rPr lang="en-GB"/>
              <a:t>concat</a:t>
            </a:r>
          </a:p>
          <a:p>
            <a:r>
              <a:rPr lang="en-GB"/>
              <a:t>join</a:t>
            </a:r>
          </a:p>
          <a:p>
            <a:endParaRPr lang="en-GB"/>
          </a:p>
          <a:p>
            <a:r>
              <a:rPr lang="en-GB"/>
              <a:t>array</a:t>
            </a:r>
          </a:p>
          <a:p>
            <a:endParaRPr lang="en-GB"/>
          </a:p>
        </p:txBody>
      </p:sp>
      <p:sp>
        <p:nvSpPr>
          <p:cNvPr id="66565" name="Text Box 5"/>
          <p:cNvSpPr txBox="1">
            <a:spLocks noChangeArrowheads="1"/>
          </p:cNvSpPr>
          <p:nvPr/>
        </p:nvSpPr>
        <p:spPr bwMode="auto">
          <a:xfrm>
            <a:off x="5294313" y="1700213"/>
            <a:ext cx="1165225" cy="5035550"/>
          </a:xfrm>
          <a:prstGeom prst="rect">
            <a:avLst/>
          </a:prstGeom>
          <a:noFill/>
          <a:ln w="15875">
            <a:noFill/>
            <a:miter lim="800000"/>
            <a:headEnd/>
            <a:tailEnd/>
          </a:ln>
        </p:spPr>
        <p:txBody>
          <a:bodyPr wrap="none">
            <a:spAutoFit/>
          </a:bodyPr>
          <a:lstStyle/>
          <a:p>
            <a:r>
              <a:rPr lang="en-GB"/>
              <a:t>file</a:t>
            </a:r>
          </a:p>
          <a:p>
            <a:r>
              <a:rPr lang="en-GB"/>
              <a:t>puts </a:t>
            </a:r>
          </a:p>
          <a:p>
            <a:r>
              <a:rPr lang="en-GB"/>
              <a:t>gets</a:t>
            </a:r>
          </a:p>
          <a:p>
            <a:r>
              <a:rPr lang="en-GB"/>
              <a:t>open</a:t>
            </a:r>
          </a:p>
          <a:p>
            <a:r>
              <a:rPr lang="en-GB"/>
              <a:t>close</a:t>
            </a:r>
          </a:p>
          <a:p>
            <a:r>
              <a:rPr lang="en-GB"/>
              <a:t>read</a:t>
            </a:r>
          </a:p>
          <a:p>
            <a:r>
              <a:rPr lang="en-GB"/>
              <a:t>glob</a:t>
            </a:r>
          </a:p>
          <a:p>
            <a:endParaRPr lang="en-GB"/>
          </a:p>
          <a:p>
            <a:r>
              <a:rPr lang="en-GB"/>
              <a:t>exit</a:t>
            </a:r>
          </a:p>
          <a:p>
            <a:r>
              <a:rPr lang="en-GB"/>
              <a:t>return</a:t>
            </a:r>
          </a:p>
          <a:p>
            <a:r>
              <a:rPr lang="en-GB"/>
              <a:t>break</a:t>
            </a:r>
          </a:p>
          <a:p>
            <a:r>
              <a:rPr lang="en-GB"/>
              <a:t>continue</a:t>
            </a:r>
          </a:p>
          <a:p>
            <a:endParaRPr lang="en-GB"/>
          </a:p>
          <a:p>
            <a:r>
              <a:rPr lang="en-GB"/>
              <a:t>if</a:t>
            </a:r>
          </a:p>
          <a:p>
            <a:r>
              <a:rPr lang="en-GB"/>
              <a:t>while</a:t>
            </a:r>
          </a:p>
          <a:p>
            <a:r>
              <a:rPr lang="en-GB"/>
              <a:t>for</a:t>
            </a:r>
          </a:p>
          <a:p>
            <a:r>
              <a:rPr lang="en-GB"/>
              <a:t>foreach</a:t>
            </a:r>
          </a:p>
          <a:p>
            <a:r>
              <a:rPr lang="en-GB"/>
              <a:t>switch</a:t>
            </a:r>
          </a:p>
        </p:txBody>
      </p:sp>
      <p:sp>
        <p:nvSpPr>
          <p:cNvPr id="66566" name="Text Box 6"/>
          <p:cNvSpPr txBox="1">
            <a:spLocks noChangeArrowheads="1"/>
          </p:cNvSpPr>
          <p:nvPr/>
        </p:nvSpPr>
        <p:spPr bwMode="auto">
          <a:xfrm>
            <a:off x="7451725" y="1700213"/>
            <a:ext cx="938213" cy="4486275"/>
          </a:xfrm>
          <a:prstGeom prst="rect">
            <a:avLst/>
          </a:prstGeom>
          <a:noFill/>
          <a:ln w="15875">
            <a:noFill/>
            <a:miter lim="800000"/>
            <a:headEnd/>
            <a:tailEnd/>
          </a:ln>
        </p:spPr>
        <p:txBody>
          <a:bodyPr wrap="none">
            <a:spAutoFit/>
          </a:bodyPr>
          <a:lstStyle/>
          <a:p>
            <a:r>
              <a:rPr lang="en-GB"/>
              <a:t>proc</a:t>
            </a:r>
          </a:p>
          <a:p>
            <a:r>
              <a:rPr lang="en-GB"/>
              <a:t>source</a:t>
            </a:r>
          </a:p>
          <a:p>
            <a:endParaRPr lang="en-GB"/>
          </a:p>
          <a:p>
            <a:r>
              <a:rPr lang="en-GB"/>
              <a:t>catch</a:t>
            </a:r>
          </a:p>
          <a:p>
            <a:r>
              <a:rPr lang="en-GB"/>
              <a:t>exec</a:t>
            </a:r>
          </a:p>
          <a:p>
            <a:r>
              <a:rPr lang="en-GB"/>
              <a:t>cd</a:t>
            </a:r>
          </a:p>
          <a:p>
            <a:r>
              <a:rPr lang="en-GB"/>
              <a:t>pwd</a:t>
            </a:r>
          </a:p>
          <a:p>
            <a:r>
              <a:rPr lang="en-GB"/>
              <a:t>pid</a:t>
            </a:r>
          </a:p>
          <a:p>
            <a:r>
              <a:rPr lang="en-GB"/>
              <a:t>time</a:t>
            </a:r>
          </a:p>
          <a:p>
            <a:r>
              <a:rPr lang="en-GB"/>
              <a:t>clock</a:t>
            </a:r>
          </a:p>
          <a:p>
            <a:endParaRPr lang="en-GB"/>
          </a:p>
          <a:p>
            <a:r>
              <a:rPr lang="en-GB"/>
              <a:t>eval</a:t>
            </a:r>
          </a:p>
          <a:p>
            <a:r>
              <a:rPr lang="en-GB"/>
              <a:t>global</a:t>
            </a:r>
          </a:p>
          <a:p>
            <a:r>
              <a:rPr lang="en-GB"/>
              <a:t>unset</a:t>
            </a:r>
          </a:p>
          <a:p>
            <a:r>
              <a:rPr lang="en-GB"/>
              <a:t>upvar</a:t>
            </a:r>
          </a:p>
          <a:p>
            <a:endParaRPr lang="en-GB"/>
          </a:p>
        </p:txBody>
      </p:sp>
      <p:sp>
        <p:nvSpPr>
          <p:cNvPr id="66567" name="Rectangle 7"/>
          <p:cNvSpPr>
            <a:spLocks noChangeArrowheads="1"/>
          </p:cNvSpPr>
          <p:nvPr/>
        </p:nvSpPr>
        <p:spPr bwMode="auto">
          <a:xfrm>
            <a:off x="1187450" y="2205038"/>
            <a:ext cx="720725" cy="719137"/>
          </a:xfrm>
          <a:prstGeom prst="rect">
            <a:avLst/>
          </a:prstGeom>
          <a:noFill/>
          <a:ln w="15875">
            <a:solidFill>
              <a:srgbClr val="99CCCC"/>
            </a:solidFill>
            <a:miter lim="800000"/>
            <a:headEnd/>
            <a:tailEnd/>
          </a:ln>
        </p:spPr>
        <p:txBody>
          <a:bodyPr wrap="none" anchor="ctr"/>
          <a:lstStyle/>
          <a:p>
            <a:endParaRPr lang="fr-FR"/>
          </a:p>
        </p:txBody>
      </p:sp>
      <p:sp>
        <p:nvSpPr>
          <p:cNvPr id="66568" name="Text Box 8"/>
          <p:cNvSpPr txBox="1">
            <a:spLocks noChangeArrowheads="1"/>
          </p:cNvSpPr>
          <p:nvPr/>
        </p:nvSpPr>
        <p:spPr bwMode="auto">
          <a:xfrm>
            <a:off x="1870075" y="2349500"/>
            <a:ext cx="830263" cy="366713"/>
          </a:xfrm>
          <a:prstGeom prst="rect">
            <a:avLst/>
          </a:prstGeom>
          <a:noFill/>
          <a:ln w="15875">
            <a:noFill/>
            <a:miter lim="800000"/>
            <a:headEnd/>
            <a:tailEnd/>
          </a:ln>
        </p:spPr>
        <p:txBody>
          <a:bodyPr wrap="none">
            <a:spAutoFit/>
          </a:bodyPr>
          <a:lstStyle/>
          <a:p>
            <a:r>
              <a:rPr lang="en-GB">
                <a:solidFill>
                  <a:srgbClr val="006666"/>
                </a:solidFill>
              </a:rPr>
              <a:t>calcul</a:t>
            </a:r>
          </a:p>
        </p:txBody>
      </p:sp>
      <p:sp>
        <p:nvSpPr>
          <p:cNvPr id="66569" name="Rectangle 9"/>
          <p:cNvSpPr>
            <a:spLocks noChangeArrowheads="1"/>
          </p:cNvSpPr>
          <p:nvPr/>
        </p:nvSpPr>
        <p:spPr bwMode="auto">
          <a:xfrm>
            <a:off x="1187450" y="3141663"/>
            <a:ext cx="1081088" cy="3095625"/>
          </a:xfrm>
          <a:prstGeom prst="rect">
            <a:avLst/>
          </a:prstGeom>
          <a:noFill/>
          <a:ln w="15875">
            <a:solidFill>
              <a:srgbClr val="99CCCC"/>
            </a:solidFill>
            <a:miter lim="800000"/>
            <a:headEnd/>
            <a:tailEnd/>
          </a:ln>
        </p:spPr>
        <p:txBody>
          <a:bodyPr wrap="none" anchor="ctr"/>
          <a:lstStyle/>
          <a:p>
            <a:endParaRPr lang="fr-FR"/>
          </a:p>
        </p:txBody>
      </p:sp>
      <p:sp>
        <p:nvSpPr>
          <p:cNvPr id="66570" name="Text Box 10"/>
          <p:cNvSpPr txBox="1">
            <a:spLocks noChangeArrowheads="1"/>
          </p:cNvSpPr>
          <p:nvPr/>
        </p:nvSpPr>
        <p:spPr bwMode="auto">
          <a:xfrm>
            <a:off x="395288" y="4365625"/>
            <a:ext cx="773112" cy="366713"/>
          </a:xfrm>
          <a:prstGeom prst="rect">
            <a:avLst/>
          </a:prstGeom>
          <a:noFill/>
          <a:ln w="15875">
            <a:noFill/>
            <a:miter lim="800000"/>
            <a:headEnd/>
            <a:tailEnd/>
          </a:ln>
        </p:spPr>
        <p:txBody>
          <a:bodyPr wrap="none">
            <a:spAutoFit/>
          </a:bodyPr>
          <a:lstStyle/>
          <a:p>
            <a:r>
              <a:rPr lang="en-GB">
                <a:solidFill>
                  <a:srgbClr val="006666"/>
                </a:solidFill>
              </a:rPr>
              <a:t>texte</a:t>
            </a:r>
          </a:p>
        </p:txBody>
      </p:sp>
      <p:sp>
        <p:nvSpPr>
          <p:cNvPr id="66571" name="Rectangle 11"/>
          <p:cNvSpPr>
            <a:spLocks noChangeArrowheads="1"/>
          </p:cNvSpPr>
          <p:nvPr/>
        </p:nvSpPr>
        <p:spPr bwMode="auto">
          <a:xfrm>
            <a:off x="3203575" y="1700213"/>
            <a:ext cx="1081088" cy="3960812"/>
          </a:xfrm>
          <a:prstGeom prst="rect">
            <a:avLst/>
          </a:prstGeom>
          <a:noFill/>
          <a:ln w="15875">
            <a:solidFill>
              <a:srgbClr val="99CCCC"/>
            </a:solidFill>
            <a:miter lim="800000"/>
            <a:headEnd/>
            <a:tailEnd/>
          </a:ln>
        </p:spPr>
        <p:txBody>
          <a:bodyPr wrap="none" anchor="ctr"/>
          <a:lstStyle/>
          <a:p>
            <a:endParaRPr lang="fr-FR"/>
          </a:p>
        </p:txBody>
      </p:sp>
      <p:sp>
        <p:nvSpPr>
          <p:cNvPr id="66572" name="Text Box 12"/>
          <p:cNvSpPr txBox="1">
            <a:spLocks noChangeArrowheads="1"/>
          </p:cNvSpPr>
          <p:nvPr/>
        </p:nvSpPr>
        <p:spPr bwMode="auto">
          <a:xfrm>
            <a:off x="4246563" y="3500438"/>
            <a:ext cx="776287" cy="366712"/>
          </a:xfrm>
          <a:prstGeom prst="rect">
            <a:avLst/>
          </a:prstGeom>
          <a:noFill/>
          <a:ln w="15875">
            <a:noFill/>
            <a:miter lim="800000"/>
            <a:headEnd/>
            <a:tailEnd/>
          </a:ln>
        </p:spPr>
        <p:txBody>
          <a:bodyPr wrap="none">
            <a:spAutoFit/>
          </a:bodyPr>
          <a:lstStyle/>
          <a:p>
            <a:r>
              <a:rPr lang="en-GB">
                <a:solidFill>
                  <a:srgbClr val="006666"/>
                </a:solidFill>
              </a:rPr>
              <a:t>listes</a:t>
            </a:r>
          </a:p>
        </p:txBody>
      </p:sp>
      <p:sp>
        <p:nvSpPr>
          <p:cNvPr id="66573" name="Rectangle 13"/>
          <p:cNvSpPr>
            <a:spLocks noChangeArrowheads="1"/>
          </p:cNvSpPr>
          <p:nvPr/>
        </p:nvSpPr>
        <p:spPr bwMode="auto">
          <a:xfrm>
            <a:off x="5292725" y="1700213"/>
            <a:ext cx="792163" cy="2016125"/>
          </a:xfrm>
          <a:prstGeom prst="rect">
            <a:avLst/>
          </a:prstGeom>
          <a:noFill/>
          <a:ln w="15875">
            <a:solidFill>
              <a:srgbClr val="99CCCC"/>
            </a:solidFill>
            <a:miter lim="800000"/>
            <a:headEnd/>
            <a:tailEnd/>
          </a:ln>
        </p:spPr>
        <p:txBody>
          <a:bodyPr wrap="none" anchor="ctr"/>
          <a:lstStyle/>
          <a:p>
            <a:endParaRPr lang="fr-FR"/>
          </a:p>
        </p:txBody>
      </p:sp>
      <p:sp>
        <p:nvSpPr>
          <p:cNvPr id="66574" name="Text Box 14"/>
          <p:cNvSpPr txBox="1">
            <a:spLocks noChangeArrowheads="1"/>
          </p:cNvSpPr>
          <p:nvPr/>
        </p:nvSpPr>
        <p:spPr bwMode="auto">
          <a:xfrm>
            <a:off x="6056313" y="2281238"/>
            <a:ext cx="1008062" cy="366712"/>
          </a:xfrm>
          <a:prstGeom prst="rect">
            <a:avLst/>
          </a:prstGeom>
          <a:noFill/>
          <a:ln w="15875">
            <a:noFill/>
            <a:miter lim="800000"/>
            <a:headEnd/>
            <a:tailEnd/>
          </a:ln>
        </p:spPr>
        <p:txBody>
          <a:bodyPr wrap="none">
            <a:spAutoFit/>
          </a:bodyPr>
          <a:lstStyle/>
          <a:p>
            <a:r>
              <a:rPr lang="en-GB">
                <a:solidFill>
                  <a:srgbClr val="006666"/>
                </a:solidFill>
              </a:rPr>
              <a:t>fichiers</a:t>
            </a:r>
          </a:p>
        </p:txBody>
      </p:sp>
      <p:sp>
        <p:nvSpPr>
          <p:cNvPr id="66575" name="Rectangle 15"/>
          <p:cNvSpPr>
            <a:spLocks noChangeArrowheads="1"/>
          </p:cNvSpPr>
          <p:nvPr/>
        </p:nvSpPr>
        <p:spPr bwMode="auto">
          <a:xfrm>
            <a:off x="5292725" y="3860800"/>
            <a:ext cx="1223963" cy="2879725"/>
          </a:xfrm>
          <a:prstGeom prst="rect">
            <a:avLst/>
          </a:prstGeom>
          <a:noFill/>
          <a:ln w="15875">
            <a:solidFill>
              <a:srgbClr val="99CCCC"/>
            </a:solidFill>
            <a:miter lim="800000"/>
            <a:headEnd/>
            <a:tailEnd/>
          </a:ln>
        </p:spPr>
        <p:txBody>
          <a:bodyPr wrap="none" anchor="ctr"/>
          <a:lstStyle/>
          <a:p>
            <a:endParaRPr lang="fr-FR"/>
          </a:p>
        </p:txBody>
      </p:sp>
      <p:sp>
        <p:nvSpPr>
          <p:cNvPr id="66576" name="Text Box 16"/>
          <p:cNvSpPr txBox="1">
            <a:spLocks noChangeArrowheads="1"/>
          </p:cNvSpPr>
          <p:nvPr/>
        </p:nvSpPr>
        <p:spPr bwMode="auto">
          <a:xfrm>
            <a:off x="6394450" y="6092825"/>
            <a:ext cx="1273175" cy="366713"/>
          </a:xfrm>
          <a:prstGeom prst="rect">
            <a:avLst/>
          </a:prstGeom>
          <a:noFill/>
          <a:ln w="15875">
            <a:noFill/>
            <a:miter lim="800000"/>
            <a:headEnd/>
            <a:tailEnd/>
          </a:ln>
        </p:spPr>
        <p:txBody>
          <a:bodyPr wrap="none">
            <a:spAutoFit/>
          </a:bodyPr>
          <a:lstStyle/>
          <a:p>
            <a:r>
              <a:rPr lang="en-GB">
                <a:solidFill>
                  <a:srgbClr val="006666"/>
                </a:solidFill>
              </a:rPr>
              <a:t> contrôle </a:t>
            </a:r>
          </a:p>
        </p:txBody>
      </p:sp>
      <p:sp>
        <p:nvSpPr>
          <p:cNvPr id="66577" name="Rectangle 17"/>
          <p:cNvSpPr>
            <a:spLocks noChangeArrowheads="1"/>
          </p:cNvSpPr>
          <p:nvPr/>
        </p:nvSpPr>
        <p:spPr bwMode="auto">
          <a:xfrm>
            <a:off x="3203575" y="5805488"/>
            <a:ext cx="1081088" cy="431800"/>
          </a:xfrm>
          <a:prstGeom prst="rect">
            <a:avLst/>
          </a:prstGeom>
          <a:noFill/>
          <a:ln w="15875">
            <a:solidFill>
              <a:srgbClr val="99CCCC"/>
            </a:solidFill>
            <a:miter lim="800000"/>
            <a:headEnd/>
            <a:tailEnd/>
          </a:ln>
        </p:spPr>
        <p:txBody>
          <a:bodyPr wrap="none" anchor="ctr"/>
          <a:lstStyle/>
          <a:p>
            <a:endParaRPr lang="fr-FR"/>
          </a:p>
        </p:txBody>
      </p:sp>
      <p:sp>
        <p:nvSpPr>
          <p:cNvPr id="66578" name="Text Box 18"/>
          <p:cNvSpPr txBox="1">
            <a:spLocks noChangeArrowheads="1"/>
          </p:cNvSpPr>
          <p:nvPr/>
        </p:nvSpPr>
        <p:spPr bwMode="auto">
          <a:xfrm>
            <a:off x="2339975" y="5942013"/>
            <a:ext cx="904875" cy="366712"/>
          </a:xfrm>
          <a:prstGeom prst="rect">
            <a:avLst/>
          </a:prstGeom>
          <a:noFill/>
          <a:ln w="15875">
            <a:noFill/>
            <a:miter lim="800000"/>
            <a:headEnd/>
            <a:tailEnd/>
          </a:ln>
        </p:spPr>
        <p:txBody>
          <a:bodyPr wrap="none">
            <a:spAutoFit/>
          </a:bodyPr>
          <a:lstStyle/>
          <a:p>
            <a:r>
              <a:rPr lang="en-GB">
                <a:solidFill>
                  <a:srgbClr val="006666"/>
                </a:solidFill>
              </a:rPr>
              <a:t>arrays</a:t>
            </a:r>
          </a:p>
        </p:txBody>
      </p:sp>
      <p:sp>
        <p:nvSpPr>
          <p:cNvPr id="66579" name="Rectangle 19"/>
          <p:cNvSpPr>
            <a:spLocks noChangeArrowheads="1"/>
          </p:cNvSpPr>
          <p:nvPr/>
        </p:nvSpPr>
        <p:spPr bwMode="auto">
          <a:xfrm>
            <a:off x="7451725" y="1773238"/>
            <a:ext cx="936625" cy="4103687"/>
          </a:xfrm>
          <a:prstGeom prst="rect">
            <a:avLst/>
          </a:prstGeom>
          <a:noFill/>
          <a:ln w="15875">
            <a:solidFill>
              <a:srgbClr val="99CCCC"/>
            </a:solidFill>
            <a:miter lim="800000"/>
            <a:headEnd/>
            <a:tailEnd/>
          </a:ln>
        </p:spPr>
        <p:txBody>
          <a:bodyPr wrap="none" anchor="ctr"/>
          <a:lstStyle/>
          <a:p>
            <a:endParaRPr lang="fr-FR"/>
          </a:p>
        </p:txBody>
      </p:sp>
      <p:sp>
        <p:nvSpPr>
          <p:cNvPr id="66580" name="Text Box 20"/>
          <p:cNvSpPr txBox="1">
            <a:spLocks noChangeArrowheads="1"/>
          </p:cNvSpPr>
          <p:nvPr/>
        </p:nvSpPr>
        <p:spPr bwMode="auto">
          <a:xfrm>
            <a:off x="8112125" y="5805488"/>
            <a:ext cx="708025" cy="366712"/>
          </a:xfrm>
          <a:prstGeom prst="rect">
            <a:avLst/>
          </a:prstGeom>
          <a:noFill/>
          <a:ln w="15875">
            <a:noFill/>
            <a:miter lim="800000"/>
            <a:headEnd/>
            <a:tailEnd/>
          </a:ln>
        </p:spPr>
        <p:txBody>
          <a:bodyPr wrap="none">
            <a:spAutoFit/>
          </a:bodyPr>
          <a:lstStyle/>
          <a:p>
            <a:r>
              <a:rPr lang="en-GB">
                <a:solidFill>
                  <a:srgbClr val="006666"/>
                </a:solidFill>
              </a:rPr>
              <a:t>misc</a:t>
            </a:r>
          </a:p>
        </p:txBody>
      </p:sp>
    </p:spTree>
    <p:extLst>
      <p:ext uri="{BB962C8B-B14F-4D97-AF65-F5344CB8AC3E}">
        <p14:creationId xmlns:p14="http://schemas.microsoft.com/office/powerpoint/2010/main" val="15165562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p:txBody>
          <a:bodyPr/>
          <a:lstStyle/>
          <a:p>
            <a:pPr algn="ctr" eaLnBrk="1" hangingPunct="1"/>
            <a:r>
              <a:rPr lang="en-GB" sz="3200" smtClean="0"/>
              <a:t>Les tâches les plus courantes </a:t>
            </a:r>
            <a:br>
              <a:rPr lang="en-GB" sz="3200" smtClean="0"/>
            </a:br>
            <a:r>
              <a:rPr lang="en-GB" sz="3200" smtClean="0"/>
              <a:t>(90% du nécessaire)</a:t>
            </a:r>
          </a:p>
        </p:txBody>
      </p:sp>
      <p:sp>
        <p:nvSpPr>
          <p:cNvPr id="166915" name="Rectangle 3"/>
          <p:cNvSpPr>
            <a:spLocks noGrp="1" noChangeArrowheads="1"/>
          </p:cNvSpPr>
          <p:nvPr>
            <p:ph type="body" idx="4294967295"/>
          </p:nvPr>
        </p:nvSpPr>
        <p:spPr>
          <a:xfrm>
            <a:off x="1370013" y="1827213"/>
            <a:ext cx="7313612" cy="4554537"/>
          </a:xfrm>
        </p:spPr>
        <p:txBody>
          <a:bodyPr/>
          <a:lstStyle/>
          <a:p>
            <a:pPr eaLnBrk="1" hangingPunct="1">
              <a:lnSpc>
                <a:spcPct val="90000"/>
              </a:lnSpc>
            </a:pPr>
            <a:r>
              <a:rPr lang="en-GB" sz="2500" dirty="0" smtClean="0"/>
              <a:t>Composer </a:t>
            </a:r>
            <a:r>
              <a:rPr lang="en-GB" sz="2500" dirty="0" err="1" smtClean="0"/>
              <a:t>une</a:t>
            </a:r>
            <a:r>
              <a:rPr lang="en-GB" sz="2500" dirty="0" smtClean="0"/>
              <a:t> </a:t>
            </a:r>
            <a:r>
              <a:rPr lang="en-GB" sz="2500" dirty="0" err="1" smtClean="0"/>
              <a:t>chaîne</a:t>
            </a:r>
            <a:r>
              <a:rPr lang="en-GB" sz="2500" dirty="0" smtClean="0"/>
              <a:t> de </a:t>
            </a:r>
            <a:r>
              <a:rPr lang="en-GB" sz="2500" dirty="0" err="1" smtClean="0"/>
              <a:t>caractères</a:t>
            </a:r>
            <a:endParaRPr lang="en-GB" sz="2500" dirty="0" smtClean="0"/>
          </a:p>
          <a:p>
            <a:pPr eaLnBrk="1" hangingPunct="1">
              <a:lnSpc>
                <a:spcPct val="90000"/>
              </a:lnSpc>
            </a:pPr>
            <a:r>
              <a:rPr lang="en-GB" sz="2500" dirty="0" err="1" smtClean="0"/>
              <a:t>Ouvrir</a:t>
            </a:r>
            <a:r>
              <a:rPr lang="en-GB" sz="2500" dirty="0" smtClean="0"/>
              <a:t>, lire et </a:t>
            </a:r>
            <a:r>
              <a:rPr lang="en-GB" sz="2500" dirty="0" err="1" smtClean="0"/>
              <a:t>fermer</a:t>
            </a:r>
            <a:r>
              <a:rPr lang="en-GB" sz="2500" dirty="0" smtClean="0"/>
              <a:t> un </a:t>
            </a:r>
            <a:r>
              <a:rPr lang="en-GB" sz="2500" dirty="0" err="1" smtClean="0"/>
              <a:t>fichier</a:t>
            </a:r>
            <a:endParaRPr lang="en-GB" sz="2500" dirty="0" smtClean="0"/>
          </a:p>
          <a:p>
            <a:pPr eaLnBrk="1" hangingPunct="1">
              <a:lnSpc>
                <a:spcPct val="90000"/>
              </a:lnSpc>
            </a:pPr>
            <a:r>
              <a:rPr lang="en-GB" sz="2500" dirty="0" err="1" smtClean="0"/>
              <a:t>Ecrire</a:t>
            </a:r>
            <a:r>
              <a:rPr lang="en-GB" sz="2500" dirty="0" smtClean="0"/>
              <a:t> </a:t>
            </a:r>
            <a:r>
              <a:rPr lang="en-GB" sz="2500" dirty="0" err="1" smtClean="0"/>
              <a:t>dans</a:t>
            </a:r>
            <a:r>
              <a:rPr lang="en-GB" sz="2500" dirty="0" smtClean="0"/>
              <a:t> un </a:t>
            </a:r>
            <a:r>
              <a:rPr lang="en-GB" sz="2500" dirty="0" err="1" smtClean="0"/>
              <a:t>fichier</a:t>
            </a:r>
            <a:endParaRPr lang="en-GB" sz="2500" dirty="0" smtClean="0"/>
          </a:p>
          <a:p>
            <a:pPr eaLnBrk="1" hangingPunct="1">
              <a:lnSpc>
                <a:spcPct val="90000"/>
              </a:lnSpc>
            </a:pPr>
            <a:r>
              <a:rPr lang="en-GB" sz="2500" dirty="0" err="1" smtClean="0"/>
              <a:t>Extraire</a:t>
            </a:r>
            <a:r>
              <a:rPr lang="en-GB" sz="2500" dirty="0" smtClean="0"/>
              <a:t> les </a:t>
            </a:r>
            <a:r>
              <a:rPr lang="en-GB" sz="2500" dirty="0" err="1" smtClean="0"/>
              <a:t>informations</a:t>
            </a:r>
            <a:r>
              <a:rPr lang="en-GB" sz="2500" dirty="0" smtClean="0"/>
              <a:t> d’un </a:t>
            </a:r>
            <a:r>
              <a:rPr lang="en-GB" sz="2500" dirty="0" err="1" smtClean="0"/>
              <a:t>fichier</a:t>
            </a:r>
            <a:endParaRPr lang="en-GB" sz="2500" dirty="0" smtClean="0"/>
          </a:p>
          <a:p>
            <a:pPr lvl="1" eaLnBrk="1" hangingPunct="1">
              <a:lnSpc>
                <a:spcPct val="90000"/>
              </a:lnSpc>
            </a:pPr>
            <a:r>
              <a:rPr lang="en-GB" sz="2100" dirty="0" err="1" smtClean="0"/>
              <a:t>Extraire</a:t>
            </a:r>
            <a:r>
              <a:rPr lang="en-GB" sz="2100" dirty="0" smtClean="0"/>
              <a:t> les </a:t>
            </a:r>
            <a:r>
              <a:rPr lang="en-GB" sz="2100" dirty="0" err="1" smtClean="0"/>
              <a:t>colonnes</a:t>
            </a:r>
            <a:r>
              <a:rPr lang="en-GB" sz="2100" dirty="0" smtClean="0"/>
              <a:t> </a:t>
            </a:r>
            <a:r>
              <a:rPr lang="en-GB" sz="2100" dirty="0" err="1" smtClean="0"/>
              <a:t>i</a:t>
            </a:r>
            <a:r>
              <a:rPr lang="en-GB" sz="2100" dirty="0" smtClean="0"/>
              <a:t>, j, k</a:t>
            </a:r>
          </a:p>
          <a:p>
            <a:pPr lvl="1" eaLnBrk="1" hangingPunct="1">
              <a:lnSpc>
                <a:spcPct val="90000"/>
              </a:lnSpc>
            </a:pPr>
            <a:r>
              <a:rPr lang="en-GB" sz="2100" dirty="0" smtClean="0"/>
              <a:t> … les </a:t>
            </a:r>
            <a:r>
              <a:rPr lang="en-GB" sz="2100" dirty="0" err="1" smtClean="0"/>
              <a:t>réécrire</a:t>
            </a:r>
            <a:r>
              <a:rPr lang="en-GB" sz="2100" dirty="0" smtClean="0"/>
              <a:t> k, </a:t>
            </a:r>
            <a:r>
              <a:rPr lang="en-GB" sz="2100" dirty="0" err="1" smtClean="0"/>
              <a:t>i</a:t>
            </a:r>
            <a:r>
              <a:rPr lang="en-GB" sz="2100" dirty="0" smtClean="0"/>
              <a:t>, j</a:t>
            </a:r>
          </a:p>
          <a:p>
            <a:pPr lvl="1" eaLnBrk="1" hangingPunct="1">
              <a:lnSpc>
                <a:spcPct val="90000"/>
              </a:lnSpc>
            </a:pPr>
            <a:r>
              <a:rPr lang="en-GB" sz="2100" dirty="0" err="1" smtClean="0"/>
              <a:t>Trouver</a:t>
            </a:r>
            <a:r>
              <a:rPr lang="en-GB" sz="2100" dirty="0" smtClean="0"/>
              <a:t> </a:t>
            </a:r>
            <a:r>
              <a:rPr lang="en-GB" sz="2100" dirty="0" err="1" smtClean="0"/>
              <a:t>une</a:t>
            </a:r>
            <a:r>
              <a:rPr lang="en-GB" sz="2100" dirty="0" smtClean="0"/>
              <a:t> </a:t>
            </a:r>
            <a:r>
              <a:rPr lang="en-GB" sz="2100" dirty="0" err="1" smtClean="0"/>
              <a:t>ligne</a:t>
            </a:r>
            <a:r>
              <a:rPr lang="en-GB" sz="2100" dirty="0" smtClean="0"/>
              <a:t> </a:t>
            </a:r>
            <a:r>
              <a:rPr lang="en-GB" sz="2100" dirty="0" err="1" smtClean="0"/>
              <a:t>particulière</a:t>
            </a:r>
            <a:endParaRPr lang="en-GB" sz="2100" dirty="0" smtClean="0"/>
          </a:p>
          <a:p>
            <a:pPr eaLnBrk="1" hangingPunct="1">
              <a:lnSpc>
                <a:spcPct val="90000"/>
              </a:lnSpc>
            </a:pPr>
            <a:r>
              <a:rPr lang="en-GB" sz="2500" dirty="0" err="1" smtClean="0"/>
              <a:t>Décomposer</a:t>
            </a:r>
            <a:r>
              <a:rPr lang="en-GB" sz="2500" dirty="0" smtClean="0"/>
              <a:t> un </a:t>
            </a:r>
            <a:r>
              <a:rPr lang="en-GB" sz="2500" dirty="0" err="1" smtClean="0"/>
              <a:t>texte</a:t>
            </a:r>
            <a:endParaRPr lang="en-GB" sz="2500" dirty="0" smtClean="0"/>
          </a:p>
          <a:p>
            <a:pPr lvl="1" eaLnBrk="1" hangingPunct="1">
              <a:lnSpc>
                <a:spcPct val="90000"/>
              </a:lnSpc>
            </a:pPr>
            <a:r>
              <a:rPr lang="en-GB" sz="2100" dirty="0" err="1" smtClean="0"/>
              <a:t>Convertir</a:t>
            </a:r>
            <a:r>
              <a:rPr lang="en-GB" sz="2100" dirty="0" smtClean="0"/>
              <a:t> un </a:t>
            </a:r>
            <a:r>
              <a:rPr lang="en-GB" sz="2100" dirty="0" err="1" smtClean="0"/>
              <a:t>texte</a:t>
            </a:r>
            <a:r>
              <a:rPr lang="en-GB" sz="2100" dirty="0" smtClean="0"/>
              <a:t> en </a:t>
            </a:r>
            <a:r>
              <a:rPr lang="en-GB" sz="2100" dirty="0" err="1" smtClean="0"/>
              <a:t>liste</a:t>
            </a:r>
            <a:r>
              <a:rPr lang="en-GB" sz="2100" dirty="0" smtClean="0"/>
              <a:t>   </a:t>
            </a:r>
            <a:r>
              <a:rPr lang="en-GB" sz="2100" dirty="0" smtClean="0">
                <a:latin typeface="Courier New" panose="02070309020205020404" pitchFamily="49" charset="0"/>
                <a:cs typeface="Courier New" panose="02070309020205020404" pitchFamily="49" charset="0"/>
              </a:rPr>
              <a:t>split</a:t>
            </a:r>
          </a:p>
          <a:p>
            <a:pPr lvl="1" eaLnBrk="1" hangingPunct="1">
              <a:lnSpc>
                <a:spcPct val="90000"/>
              </a:lnSpc>
            </a:pPr>
            <a:r>
              <a:rPr lang="en-GB" sz="2100" dirty="0" smtClean="0"/>
              <a:t>Passer </a:t>
            </a:r>
            <a:r>
              <a:rPr lang="en-GB" sz="2100" dirty="0" err="1" smtClean="0"/>
              <a:t>une</a:t>
            </a:r>
            <a:r>
              <a:rPr lang="en-GB" sz="2100" dirty="0" smtClean="0"/>
              <a:t> </a:t>
            </a:r>
            <a:r>
              <a:rPr lang="en-GB" sz="2100" dirty="0" err="1" smtClean="0"/>
              <a:t>liste</a:t>
            </a:r>
            <a:r>
              <a:rPr lang="en-GB" sz="2100" dirty="0" smtClean="0"/>
              <a:t> </a:t>
            </a:r>
            <a:r>
              <a:rPr lang="en-GB" sz="2100" dirty="0"/>
              <a:t>e</a:t>
            </a:r>
            <a:r>
              <a:rPr lang="en-GB" sz="2100" dirty="0" smtClean="0"/>
              <a:t>n </a:t>
            </a:r>
            <a:r>
              <a:rPr lang="en-GB" sz="2100" dirty="0" err="1" smtClean="0"/>
              <a:t>texte</a:t>
            </a:r>
            <a:r>
              <a:rPr lang="en-GB" sz="2100" dirty="0" smtClean="0"/>
              <a:t>     </a:t>
            </a:r>
            <a:r>
              <a:rPr lang="en-GB" sz="2100" dirty="0" smtClean="0">
                <a:latin typeface="Courier New" panose="02070309020205020404" pitchFamily="49" charset="0"/>
                <a:cs typeface="Courier New" panose="02070309020205020404" pitchFamily="49" charset="0"/>
              </a:rPr>
              <a:t>join</a:t>
            </a:r>
          </a:p>
          <a:p>
            <a:pPr eaLnBrk="1" hangingPunct="1">
              <a:lnSpc>
                <a:spcPct val="90000"/>
              </a:lnSpc>
            </a:pPr>
            <a:r>
              <a:rPr lang="en-GB" sz="2500" dirty="0" err="1" smtClean="0"/>
              <a:t>Collecter</a:t>
            </a:r>
            <a:r>
              <a:rPr lang="en-GB" sz="2500" dirty="0" smtClean="0"/>
              <a:t> les </a:t>
            </a:r>
            <a:r>
              <a:rPr lang="en-GB" sz="2500" dirty="0" err="1" smtClean="0"/>
              <a:t>infos</a:t>
            </a:r>
            <a:r>
              <a:rPr lang="en-GB" sz="2500" dirty="0" smtClean="0"/>
              <a:t> pour </a:t>
            </a:r>
            <a:r>
              <a:rPr lang="en-GB" sz="2500" dirty="0" err="1" smtClean="0"/>
              <a:t>quelque</a:t>
            </a:r>
            <a:r>
              <a:rPr lang="en-GB" sz="2500" dirty="0" smtClean="0"/>
              <a:t> chose</a:t>
            </a:r>
          </a:p>
          <a:p>
            <a:pPr eaLnBrk="1" hangingPunct="1">
              <a:lnSpc>
                <a:spcPct val="90000"/>
              </a:lnSpc>
            </a:pPr>
            <a:r>
              <a:rPr lang="en-GB" sz="2500" dirty="0" smtClean="0"/>
              <a:t>... et </a:t>
            </a:r>
            <a:r>
              <a:rPr lang="en-GB" sz="2500" dirty="0" err="1" smtClean="0"/>
              <a:t>d’autres</a:t>
            </a:r>
            <a:r>
              <a:rPr lang="en-GB" sz="2500" dirty="0" smtClean="0"/>
              <a:t> </a:t>
            </a:r>
            <a:r>
              <a:rPr lang="en-GB" sz="2500" dirty="0" err="1" smtClean="0"/>
              <a:t>trucs</a:t>
            </a:r>
            <a:r>
              <a:rPr lang="en-GB" sz="2500" dirty="0" smtClean="0"/>
              <a:t> et </a:t>
            </a:r>
            <a:r>
              <a:rPr lang="en-GB" sz="2500" dirty="0" err="1" smtClean="0"/>
              <a:t>astuces</a:t>
            </a:r>
            <a:endParaRPr lang="en-GB" sz="2500" dirty="0" smtClean="0"/>
          </a:p>
        </p:txBody>
      </p:sp>
    </p:spTree>
    <p:extLst>
      <p:ext uri="{BB962C8B-B14F-4D97-AF65-F5344CB8AC3E}">
        <p14:creationId xmlns:p14="http://schemas.microsoft.com/office/powerpoint/2010/main" val="123466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6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6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69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69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69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69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69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691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691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691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691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691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p:txBody>
          <a:bodyPr/>
          <a:lstStyle/>
          <a:p>
            <a:pPr algn="ctr" eaLnBrk="1" hangingPunct="1"/>
            <a:r>
              <a:rPr lang="en-GB" sz="3200" dirty="0" smtClean="0"/>
              <a:t>Composer </a:t>
            </a:r>
            <a:r>
              <a:rPr lang="en-GB" sz="3200" dirty="0" err="1" smtClean="0"/>
              <a:t>une</a:t>
            </a:r>
            <a:r>
              <a:rPr lang="en-GB" sz="3200" dirty="0" smtClean="0"/>
              <a:t> </a:t>
            </a:r>
            <a:r>
              <a:rPr lang="en-GB" sz="3200" dirty="0" err="1" smtClean="0"/>
              <a:t>chaîne</a:t>
            </a:r>
            <a:r>
              <a:rPr lang="en-GB" sz="3200" dirty="0" smtClean="0"/>
              <a:t> de </a:t>
            </a:r>
            <a:r>
              <a:rPr lang="en-GB" sz="3200" dirty="0" err="1" smtClean="0"/>
              <a:t>caractères</a:t>
            </a:r>
            <a:r>
              <a:rPr lang="en-GB" sz="3200" dirty="0" smtClean="0"/>
              <a:t/>
            </a:r>
            <a:br>
              <a:rPr lang="en-GB" sz="3200" dirty="0" smtClean="0"/>
            </a:br>
            <a:r>
              <a:rPr lang="en-GB" sz="3200" dirty="0" smtClean="0">
                <a:latin typeface="Courier New" pitchFamily="49" charset="0"/>
                <a:cs typeface="Courier New" pitchFamily="49" charset="0"/>
              </a:rPr>
              <a:t>”</a:t>
            </a:r>
            <a:r>
              <a:rPr lang="en-GB" sz="3200" dirty="0">
                <a:latin typeface="Courier New" pitchFamily="49" charset="0"/>
                <a:cs typeface="Courier New" pitchFamily="49" charset="0"/>
              </a:rPr>
              <a:t> </a:t>
            </a:r>
            <a:r>
              <a:rPr lang="en-GB" sz="3200" dirty="0" smtClean="0">
                <a:latin typeface="Courier New" pitchFamily="49" charset="0"/>
                <a:cs typeface="Courier New" pitchFamily="49" charset="0"/>
              </a:rPr>
              <a:t>”   format   join</a:t>
            </a:r>
            <a:endParaRPr lang="en-GB" sz="3200" dirty="0" smtClean="0"/>
          </a:p>
        </p:txBody>
      </p:sp>
      <p:sp>
        <p:nvSpPr>
          <p:cNvPr id="167939" name="Rectangle 3"/>
          <p:cNvSpPr>
            <a:spLocks noGrp="1" noChangeArrowheads="1"/>
          </p:cNvSpPr>
          <p:nvPr>
            <p:ph type="body" idx="4294967295"/>
          </p:nvPr>
        </p:nvSpPr>
        <p:spPr>
          <a:xfrm>
            <a:off x="1370013" y="1827212"/>
            <a:ext cx="7313612" cy="4410099"/>
          </a:xfrm>
        </p:spPr>
        <p:txBody>
          <a:bodyPr/>
          <a:lstStyle/>
          <a:p>
            <a:pPr eaLnBrk="1" hangingPunct="1">
              <a:lnSpc>
                <a:spcPct val="80000"/>
              </a:lnSpc>
            </a:pPr>
            <a:r>
              <a:rPr lang="en-GB" sz="2100" dirty="0" smtClean="0"/>
              <a:t> </a:t>
            </a:r>
            <a:r>
              <a:rPr lang="en-GB" sz="2100" dirty="0" smtClean="0">
                <a:latin typeface="Courier New" pitchFamily="49" charset="0"/>
                <a:cs typeface="Courier New" pitchFamily="49" charset="0"/>
              </a:rPr>
              <a:t>set T  ”</a:t>
            </a:r>
            <a:r>
              <a:rPr lang="en-GB" sz="2100" dirty="0" err="1" smtClean="0">
                <a:latin typeface="Courier New" pitchFamily="49" charset="0"/>
                <a:cs typeface="Courier New" pitchFamily="49" charset="0"/>
              </a:rPr>
              <a:t>Moyenne</a:t>
            </a:r>
            <a:r>
              <a:rPr lang="en-GB" sz="2100" dirty="0" smtClean="0">
                <a:latin typeface="Courier New" pitchFamily="49" charset="0"/>
                <a:cs typeface="Courier New" pitchFamily="49" charset="0"/>
              </a:rPr>
              <a:t> de $Nom : $</a:t>
            </a:r>
            <a:r>
              <a:rPr lang="en-GB" sz="2100" dirty="0">
                <a:latin typeface="Courier New" pitchFamily="49" charset="0"/>
                <a:cs typeface="Courier New" pitchFamily="49" charset="0"/>
              </a:rPr>
              <a:t>M/20 </a:t>
            </a:r>
            <a:r>
              <a:rPr lang="en-GB" sz="2100" dirty="0" smtClean="0">
                <a:latin typeface="Courier New" pitchFamily="49" charset="0"/>
                <a:cs typeface="Courier New" pitchFamily="49" charset="0"/>
              </a:rPr>
              <a:t>”</a:t>
            </a:r>
          </a:p>
          <a:p>
            <a:pPr marL="457200" lvl="1" indent="0" eaLnBrk="1" hangingPunct="1">
              <a:lnSpc>
                <a:spcPct val="80000"/>
              </a:lnSpc>
              <a:buNone/>
            </a:pPr>
            <a:r>
              <a:rPr lang="en-GB" sz="2100" dirty="0">
                <a:latin typeface="Courier New" pitchFamily="49" charset="0"/>
                <a:cs typeface="Courier New" pitchFamily="49" charset="0"/>
              </a:rPr>
              <a:t>a</a:t>
            </a:r>
            <a:r>
              <a:rPr lang="en-GB" sz="2100" dirty="0" smtClean="0">
                <a:latin typeface="Courier New" pitchFamily="49" charset="0"/>
                <a:cs typeface="Courier New" pitchFamily="49" charset="0"/>
              </a:rPr>
              <a:t>ppend T ”</a:t>
            </a:r>
            <a:r>
              <a:rPr lang="en-GB" sz="2100" dirty="0" err="1" smtClean="0">
                <a:latin typeface="Courier New" pitchFamily="49" charset="0"/>
                <a:cs typeface="Courier New" pitchFamily="49" charset="0"/>
              </a:rPr>
              <a:t>Admis</a:t>
            </a:r>
            <a:r>
              <a:rPr lang="en-GB" sz="2100" dirty="0" smtClean="0">
                <a:latin typeface="Courier New" pitchFamily="49" charset="0"/>
                <a:cs typeface="Courier New" pitchFamily="49" charset="0"/>
              </a:rPr>
              <a:t> à </a:t>
            </a:r>
            <a:r>
              <a:rPr lang="en-GB" sz="2100" dirty="0" err="1" smtClean="0">
                <a:latin typeface="Courier New" pitchFamily="49" charset="0"/>
                <a:cs typeface="Courier New" pitchFamily="49" charset="0"/>
              </a:rPr>
              <a:t>l’examen</a:t>
            </a:r>
            <a:r>
              <a:rPr lang="en-GB" sz="2100" dirty="0" smtClean="0">
                <a:latin typeface="Courier New" pitchFamily="49" charset="0"/>
                <a:cs typeface="Courier New" pitchFamily="49" charset="0"/>
              </a:rPr>
              <a:t>”</a:t>
            </a:r>
            <a:r>
              <a:rPr lang="en-GB" sz="2100" b="1" dirty="0" smtClean="0"/>
              <a:t> </a:t>
            </a:r>
          </a:p>
          <a:p>
            <a:pPr lvl="1" eaLnBrk="1" hangingPunct="1">
              <a:lnSpc>
                <a:spcPct val="80000"/>
              </a:lnSpc>
            </a:pPr>
            <a:r>
              <a:rPr lang="en-GB" sz="1900" dirty="0" err="1" smtClean="0"/>
              <a:t>permet</a:t>
            </a:r>
            <a:r>
              <a:rPr lang="en-GB" sz="1900" dirty="0" smtClean="0"/>
              <a:t> de </a:t>
            </a:r>
            <a:r>
              <a:rPr lang="en-GB" sz="1900" dirty="0" err="1" smtClean="0"/>
              <a:t>concaténer</a:t>
            </a:r>
            <a:r>
              <a:rPr lang="en-GB" sz="1900" dirty="0" smtClean="0"/>
              <a:t> (</a:t>
            </a:r>
            <a:r>
              <a:rPr lang="en-GB" sz="1900" dirty="0" err="1" smtClean="0"/>
              <a:t>mettre</a:t>
            </a:r>
            <a:r>
              <a:rPr lang="en-GB" sz="1900" dirty="0" smtClean="0"/>
              <a:t> bout à bout)</a:t>
            </a:r>
            <a:endParaRPr lang="en-GB" sz="1900" dirty="0" smtClean="0">
              <a:latin typeface="Courier New" pitchFamily="49" charset="0"/>
              <a:cs typeface="Courier New" pitchFamily="49" charset="0"/>
            </a:endParaRPr>
          </a:p>
          <a:p>
            <a:pPr eaLnBrk="1" hangingPunct="1">
              <a:lnSpc>
                <a:spcPct val="80000"/>
              </a:lnSpc>
            </a:pPr>
            <a:r>
              <a:rPr lang="en-GB" sz="2100" dirty="0" smtClean="0"/>
              <a:t> </a:t>
            </a:r>
            <a:r>
              <a:rPr lang="en-GB" sz="2100" dirty="0" smtClean="0">
                <a:latin typeface="Courier New" pitchFamily="49" charset="0"/>
                <a:cs typeface="Courier New" pitchFamily="49" charset="0"/>
              </a:rPr>
              <a:t>set T </a:t>
            </a:r>
            <a:r>
              <a:rPr lang="en-GB" sz="2100" dirty="0" smtClean="0"/>
              <a:t>[</a:t>
            </a:r>
            <a:r>
              <a:rPr lang="en-GB" sz="2100" b="1" dirty="0" smtClean="0">
                <a:latin typeface="Courier New" pitchFamily="49" charset="0"/>
                <a:cs typeface="Courier New" pitchFamily="49" charset="0"/>
              </a:rPr>
              <a:t>format </a:t>
            </a:r>
            <a:r>
              <a:rPr lang="en-GB" sz="2100" dirty="0" smtClean="0">
                <a:latin typeface="Courier New" pitchFamily="49" charset="0"/>
                <a:cs typeface="Courier New" pitchFamily="49" charset="0"/>
              </a:rPr>
              <a:t>”%-12s %5.2f” $T $M</a:t>
            </a:r>
            <a:r>
              <a:rPr lang="en-GB" sz="2100" b="1" dirty="0" smtClean="0">
                <a:latin typeface="Courier New" pitchFamily="49" charset="0"/>
                <a:cs typeface="Courier New" pitchFamily="49" charset="0"/>
              </a:rPr>
              <a:t>]</a:t>
            </a:r>
          </a:p>
          <a:p>
            <a:pPr lvl="1" eaLnBrk="1" hangingPunct="1">
              <a:lnSpc>
                <a:spcPct val="80000"/>
              </a:lnSpc>
            </a:pPr>
            <a:r>
              <a:rPr lang="en-GB" sz="1900" dirty="0" err="1" smtClean="0">
                <a:cs typeface="Courier New" pitchFamily="49" charset="0"/>
              </a:rPr>
              <a:t>permet</a:t>
            </a:r>
            <a:r>
              <a:rPr lang="en-GB" sz="1900" dirty="0" smtClean="0">
                <a:cs typeface="Courier New" pitchFamily="49" charset="0"/>
              </a:rPr>
              <a:t> de </a:t>
            </a:r>
            <a:r>
              <a:rPr lang="en-GB" sz="1900" dirty="0" err="1" smtClean="0">
                <a:cs typeface="Courier New" pitchFamily="49" charset="0"/>
              </a:rPr>
              <a:t>rajouter</a:t>
            </a:r>
            <a:r>
              <a:rPr lang="en-GB" sz="1900" dirty="0" smtClean="0">
                <a:cs typeface="Courier New" pitchFamily="49" charset="0"/>
              </a:rPr>
              <a:t> des </a:t>
            </a:r>
            <a:r>
              <a:rPr lang="en-GB" sz="1900" dirty="0" err="1" smtClean="0">
                <a:cs typeface="Courier New" pitchFamily="49" charset="0"/>
              </a:rPr>
              <a:t>blancs</a:t>
            </a:r>
            <a:r>
              <a:rPr lang="en-GB" sz="1900" dirty="0" smtClean="0">
                <a:cs typeface="Courier New" pitchFamily="49" charset="0"/>
              </a:rPr>
              <a:t> pour les </a:t>
            </a:r>
            <a:r>
              <a:rPr lang="en-GB" sz="1900" dirty="0" err="1" smtClean="0">
                <a:cs typeface="Courier New" pitchFamily="49" charset="0"/>
              </a:rPr>
              <a:t>alignements</a:t>
            </a:r>
            <a:r>
              <a:rPr lang="en-GB" sz="1900" dirty="0" smtClean="0">
                <a:latin typeface="Courier New" pitchFamily="49" charset="0"/>
                <a:cs typeface="Courier New" pitchFamily="49" charset="0"/>
              </a:rPr>
              <a:t> </a:t>
            </a:r>
          </a:p>
          <a:p>
            <a:pPr eaLnBrk="1" hangingPunct="1">
              <a:lnSpc>
                <a:spcPct val="80000"/>
              </a:lnSpc>
            </a:pPr>
            <a:r>
              <a:rPr lang="en-GB" sz="2100" dirty="0" smtClean="0"/>
              <a:t> </a:t>
            </a:r>
            <a:r>
              <a:rPr lang="en-GB" sz="2100" dirty="0" smtClean="0">
                <a:latin typeface="Courier New" pitchFamily="49" charset="0"/>
                <a:cs typeface="Courier New" pitchFamily="49" charset="0"/>
              </a:rPr>
              <a:t>set T </a:t>
            </a:r>
            <a:r>
              <a:rPr lang="en-GB" sz="2100" b="1" dirty="0" smtClean="0">
                <a:latin typeface="Courier New" pitchFamily="49" charset="0"/>
                <a:cs typeface="Courier New" pitchFamily="49" charset="0"/>
              </a:rPr>
              <a:t>[join</a:t>
            </a:r>
            <a:r>
              <a:rPr lang="en-GB" sz="2100" dirty="0" smtClean="0">
                <a:latin typeface="Courier New" pitchFamily="49" charset="0"/>
                <a:cs typeface="Courier New" pitchFamily="49" charset="0"/>
              </a:rPr>
              <a:t> $</a:t>
            </a:r>
            <a:r>
              <a:rPr lang="en-GB" sz="2100" dirty="0" err="1" smtClean="0">
                <a:latin typeface="Courier New" pitchFamily="49" charset="0"/>
                <a:cs typeface="Courier New" pitchFamily="49" charset="0"/>
              </a:rPr>
              <a:t>Liste</a:t>
            </a:r>
            <a:r>
              <a:rPr lang="en-GB" sz="2100" dirty="0" smtClean="0">
                <a:latin typeface="Courier New" pitchFamily="49" charset="0"/>
                <a:cs typeface="Courier New" pitchFamily="49" charset="0"/>
              </a:rPr>
              <a:t> ” ”</a:t>
            </a:r>
            <a:r>
              <a:rPr lang="en-GB" sz="2100" b="1" dirty="0" smtClean="0">
                <a:latin typeface="Courier New" pitchFamily="49" charset="0"/>
                <a:cs typeface="Courier New" pitchFamily="49" charset="0"/>
              </a:rPr>
              <a:t>]</a:t>
            </a:r>
          </a:p>
          <a:p>
            <a:pPr lvl="1" eaLnBrk="1" hangingPunct="1">
              <a:lnSpc>
                <a:spcPct val="80000"/>
              </a:lnSpc>
            </a:pPr>
            <a:r>
              <a:rPr lang="en-GB" sz="1900" dirty="0" err="1" smtClean="0">
                <a:cs typeface="Courier New" pitchFamily="49" charset="0"/>
              </a:rPr>
              <a:t>permet</a:t>
            </a:r>
            <a:r>
              <a:rPr lang="en-GB" sz="1900" dirty="0" smtClean="0">
                <a:cs typeface="Courier New" pitchFamily="49" charset="0"/>
              </a:rPr>
              <a:t> de passer des </a:t>
            </a:r>
            <a:r>
              <a:rPr lang="en-GB" sz="1900" dirty="0" err="1" smtClean="0">
                <a:cs typeface="Courier New" pitchFamily="49" charset="0"/>
              </a:rPr>
              <a:t>listes</a:t>
            </a:r>
            <a:r>
              <a:rPr lang="en-GB" sz="1900" dirty="0" smtClean="0">
                <a:cs typeface="Courier New" pitchFamily="49" charset="0"/>
              </a:rPr>
              <a:t> au </a:t>
            </a:r>
            <a:r>
              <a:rPr lang="en-GB" sz="1900" dirty="0" err="1" smtClean="0">
                <a:cs typeface="Courier New" pitchFamily="49" charset="0"/>
              </a:rPr>
              <a:t>texte</a:t>
            </a:r>
            <a:endParaRPr lang="en-GB" sz="1900" dirty="0" smtClean="0">
              <a:cs typeface="Courier New" pitchFamily="49" charset="0"/>
            </a:endParaRPr>
          </a:p>
          <a:p>
            <a:pPr eaLnBrk="1" hangingPunct="1">
              <a:lnSpc>
                <a:spcPct val="80000"/>
              </a:lnSpc>
            </a:pPr>
            <a:endParaRPr lang="en-GB" sz="2100" dirty="0" smtClean="0">
              <a:latin typeface="Courier New" pitchFamily="49" charset="0"/>
              <a:cs typeface="Courier New" pitchFamily="49" charset="0"/>
            </a:endParaRPr>
          </a:p>
          <a:p>
            <a:pPr eaLnBrk="1" hangingPunct="1">
              <a:lnSpc>
                <a:spcPct val="80000"/>
              </a:lnSpc>
            </a:pPr>
            <a:r>
              <a:rPr lang="en-GB" sz="2100" dirty="0" err="1" smtClean="0">
                <a:cs typeface="Courier New" pitchFamily="49" charset="0"/>
              </a:rPr>
              <a:t>L’afficher</a:t>
            </a:r>
            <a:r>
              <a:rPr lang="en-GB" sz="2100" dirty="0" smtClean="0">
                <a:latin typeface="Courier New" pitchFamily="49" charset="0"/>
                <a:cs typeface="Courier New" pitchFamily="49" charset="0"/>
              </a:rPr>
              <a:t> </a:t>
            </a:r>
          </a:p>
          <a:p>
            <a:pPr lvl="1" eaLnBrk="1" hangingPunct="1">
              <a:lnSpc>
                <a:spcPct val="80000"/>
              </a:lnSpc>
            </a:pPr>
            <a:r>
              <a:rPr lang="en-GB" sz="1900" dirty="0" smtClean="0">
                <a:latin typeface="Courier New" pitchFamily="49" charset="0"/>
                <a:cs typeface="Courier New" pitchFamily="49" charset="0"/>
              </a:rPr>
              <a:t>puts $T</a:t>
            </a:r>
          </a:p>
          <a:p>
            <a:pPr lvl="2" eaLnBrk="1" hangingPunct="1">
              <a:lnSpc>
                <a:spcPct val="80000"/>
              </a:lnSpc>
            </a:pPr>
            <a:r>
              <a:rPr lang="en-GB" sz="1800" dirty="0" smtClean="0">
                <a:cs typeface="Courier New" pitchFamily="49" charset="0"/>
              </a:rPr>
              <a:t>on </a:t>
            </a:r>
            <a:r>
              <a:rPr lang="en-GB" sz="1800" dirty="0" err="1" smtClean="0">
                <a:cs typeface="Courier New" pitchFamily="49" charset="0"/>
              </a:rPr>
              <a:t>écrit</a:t>
            </a:r>
            <a:r>
              <a:rPr lang="en-GB" sz="1800" dirty="0" smtClean="0">
                <a:cs typeface="Courier New" pitchFamily="49" charset="0"/>
              </a:rPr>
              <a:t> </a:t>
            </a:r>
            <a:r>
              <a:rPr lang="en-GB" sz="1800" dirty="0" err="1" smtClean="0">
                <a:cs typeface="Courier New" pitchFamily="49" charset="0"/>
              </a:rPr>
              <a:t>sur</a:t>
            </a:r>
            <a:r>
              <a:rPr lang="en-GB" sz="1800" dirty="0" smtClean="0">
                <a:cs typeface="Courier New" pitchFamily="49" charset="0"/>
              </a:rPr>
              <a:t> la sortie standard</a:t>
            </a:r>
          </a:p>
          <a:p>
            <a:pPr lvl="1" eaLnBrk="1" hangingPunct="1">
              <a:lnSpc>
                <a:spcPct val="80000"/>
              </a:lnSpc>
            </a:pPr>
            <a:r>
              <a:rPr lang="en-GB" sz="1900" dirty="0" smtClean="0">
                <a:latin typeface="Courier New" pitchFamily="49" charset="0"/>
                <a:cs typeface="Courier New" pitchFamily="49" charset="0"/>
              </a:rPr>
              <a:t>puts $Canal $T</a:t>
            </a:r>
          </a:p>
          <a:p>
            <a:pPr lvl="2" eaLnBrk="1" hangingPunct="1">
              <a:lnSpc>
                <a:spcPct val="80000"/>
              </a:lnSpc>
            </a:pPr>
            <a:r>
              <a:rPr lang="en-GB" sz="1800" dirty="0" smtClean="0"/>
              <a:t>on </a:t>
            </a:r>
            <a:r>
              <a:rPr lang="en-GB" sz="1800" dirty="0" err="1" smtClean="0"/>
              <a:t>écrit</a:t>
            </a:r>
            <a:r>
              <a:rPr lang="en-GB" sz="1800" dirty="0" smtClean="0"/>
              <a:t> </a:t>
            </a:r>
            <a:r>
              <a:rPr lang="en-GB" sz="1800" dirty="0" err="1" smtClean="0"/>
              <a:t>dans</a:t>
            </a:r>
            <a:r>
              <a:rPr lang="en-GB" sz="1800" dirty="0" smtClean="0"/>
              <a:t> un </a:t>
            </a:r>
            <a:r>
              <a:rPr lang="en-GB" sz="1800" dirty="0" err="1" smtClean="0"/>
              <a:t>fichier</a:t>
            </a:r>
            <a:r>
              <a:rPr lang="en-GB" sz="1800" dirty="0" smtClean="0"/>
              <a:t> </a:t>
            </a:r>
            <a:r>
              <a:rPr lang="en-GB" sz="1800" dirty="0" err="1" smtClean="0"/>
              <a:t>ouvert</a:t>
            </a:r>
            <a:r>
              <a:rPr lang="en-GB" sz="1800" dirty="0" smtClean="0"/>
              <a:t> par </a:t>
            </a:r>
          </a:p>
          <a:p>
            <a:pPr lvl="1" eaLnBrk="1" hangingPunct="1">
              <a:lnSpc>
                <a:spcPct val="80000"/>
              </a:lnSpc>
              <a:buFont typeface="Wingdings" pitchFamily="2" charset="2"/>
              <a:buNone/>
            </a:pPr>
            <a:r>
              <a:rPr lang="en-GB" sz="1900" dirty="0" smtClean="0"/>
              <a:t>        </a:t>
            </a:r>
            <a:r>
              <a:rPr lang="en-GB" sz="1900" dirty="0" smtClean="0">
                <a:latin typeface="Courier New" pitchFamily="49" charset="0"/>
                <a:cs typeface="Courier New" pitchFamily="49" charset="0"/>
              </a:rPr>
              <a:t>set Canal </a:t>
            </a:r>
            <a:r>
              <a:rPr lang="en-GB" sz="1900" b="1" dirty="0" smtClean="0">
                <a:latin typeface="Courier New" pitchFamily="49" charset="0"/>
                <a:cs typeface="Courier New" pitchFamily="49" charset="0"/>
              </a:rPr>
              <a:t>[open</a:t>
            </a:r>
            <a:r>
              <a:rPr lang="en-GB" sz="1900" dirty="0" smtClean="0">
                <a:latin typeface="Courier New" pitchFamily="49" charset="0"/>
                <a:cs typeface="Courier New" pitchFamily="49" charset="0"/>
              </a:rPr>
              <a:t> $</a:t>
            </a:r>
            <a:r>
              <a:rPr lang="en-GB" sz="1900" dirty="0" err="1" smtClean="0">
                <a:latin typeface="Courier New" pitchFamily="49" charset="0"/>
                <a:cs typeface="Courier New" pitchFamily="49" charset="0"/>
              </a:rPr>
              <a:t>Fichier</a:t>
            </a:r>
            <a:r>
              <a:rPr lang="en-GB" sz="1900" dirty="0" smtClean="0">
                <a:latin typeface="Courier New" pitchFamily="49" charset="0"/>
                <a:cs typeface="Courier New" pitchFamily="49" charset="0"/>
              </a:rPr>
              <a:t> ”w”</a:t>
            </a:r>
            <a:r>
              <a:rPr lang="en-GB" sz="1900" b="1" dirty="0" smtClean="0">
                <a:latin typeface="Courier New" pitchFamily="49" charset="0"/>
                <a:cs typeface="Courier New" pitchFamily="49" charset="0"/>
              </a:rPr>
              <a:t>]</a:t>
            </a:r>
          </a:p>
          <a:p>
            <a:pPr eaLnBrk="1" hangingPunct="1">
              <a:lnSpc>
                <a:spcPct val="80000"/>
              </a:lnSpc>
              <a:buFont typeface="Wingdings" pitchFamily="2" charset="2"/>
              <a:buNone/>
            </a:pPr>
            <a:endParaRPr lang="en-GB" sz="2100" dirty="0" smtClean="0">
              <a:latin typeface="Courier New" pitchFamily="49" charset="0"/>
              <a:cs typeface="Courier New" pitchFamily="49" charset="0"/>
            </a:endParaRPr>
          </a:p>
        </p:txBody>
      </p:sp>
    </p:spTree>
    <p:extLst>
      <p:ext uri="{BB962C8B-B14F-4D97-AF65-F5344CB8AC3E}">
        <p14:creationId xmlns:p14="http://schemas.microsoft.com/office/powerpoint/2010/main" val="101337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793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793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793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793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7939">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7939">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7939">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7939">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7939">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67939">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7939">
                                            <p:txEl>
                                              <p:pRg st="12" end="1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6793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580" name="AutoShape 4"/>
          <p:cNvCxnSpPr>
            <a:cxnSpLocks noChangeShapeType="1"/>
            <a:stCxn id="24609" idx="4"/>
            <a:endCxn id="24589" idx="3"/>
          </p:cNvCxnSpPr>
          <p:nvPr/>
        </p:nvCxnSpPr>
        <p:spPr bwMode="auto">
          <a:xfrm flipH="1" flipV="1">
            <a:off x="8115300" y="4724400"/>
            <a:ext cx="190500" cy="792163"/>
          </a:xfrm>
          <a:prstGeom prst="straightConnector1">
            <a:avLst/>
          </a:prstGeom>
          <a:noFill/>
          <a:ln w="25400">
            <a:solidFill>
              <a:schemeClr val="bg2"/>
            </a:solidFill>
            <a:round/>
            <a:headEnd/>
            <a:tailEnd/>
          </a:ln>
        </p:spPr>
      </p:cxnSp>
      <p:sp>
        <p:nvSpPr>
          <p:cNvPr id="5123" name="Rectangle 6"/>
          <p:cNvSpPr>
            <a:spLocks noChangeArrowheads="1"/>
          </p:cNvSpPr>
          <p:nvPr/>
        </p:nvSpPr>
        <p:spPr bwMode="auto">
          <a:xfrm>
            <a:off x="762000" y="228600"/>
            <a:ext cx="7772400" cy="1143000"/>
          </a:xfrm>
          <a:prstGeom prst="rect">
            <a:avLst/>
          </a:prstGeom>
          <a:noFill/>
          <a:ln w="12700">
            <a:noFill/>
            <a:miter lim="800000"/>
            <a:headEnd/>
            <a:tailEnd/>
          </a:ln>
        </p:spPr>
        <p:txBody>
          <a:bodyPr lIns="90488" tIns="44450" rIns="90488" bIns="44450" anchor="ctr"/>
          <a:lstStyle/>
          <a:p>
            <a:r>
              <a:rPr lang="fr-FR" sz="2800">
                <a:solidFill>
                  <a:schemeClr val="tx2"/>
                </a:solidFill>
                <a:latin typeface="Arial" charset="0"/>
              </a:rPr>
              <a:t>Windows - Linux </a:t>
            </a:r>
            <a:br>
              <a:rPr lang="fr-FR" sz="2800">
                <a:solidFill>
                  <a:schemeClr val="tx2"/>
                </a:solidFill>
                <a:latin typeface="Arial" charset="0"/>
              </a:rPr>
            </a:br>
            <a:r>
              <a:rPr lang="fr-FR" sz="2800">
                <a:solidFill>
                  <a:schemeClr val="tx2"/>
                </a:solidFill>
                <a:latin typeface="Arial" charset="0"/>
              </a:rPr>
              <a:t>Disques - Processeurs</a:t>
            </a:r>
            <a:endParaRPr lang="en-GB" sz="2800">
              <a:solidFill>
                <a:schemeClr val="tx2"/>
              </a:solidFill>
              <a:latin typeface="Arial" charset="0"/>
            </a:endParaRPr>
          </a:p>
        </p:txBody>
      </p:sp>
      <p:sp>
        <p:nvSpPr>
          <p:cNvPr id="24583" name="laptop"/>
          <p:cNvSpPr>
            <a:spLocks noEditPoints="1" noChangeArrowheads="1"/>
          </p:cNvSpPr>
          <p:nvPr/>
        </p:nvSpPr>
        <p:spPr bwMode="auto">
          <a:xfrm>
            <a:off x="762000" y="2209800"/>
            <a:ext cx="1809750" cy="1362075"/>
          </a:xfrm>
          <a:custGeom>
            <a:avLst/>
            <a:gdLst>
              <a:gd name="T0" fmla="*/ 23600818 w 21600"/>
              <a:gd name="T1" fmla="*/ 0 h 21600"/>
              <a:gd name="T2" fmla="*/ 23600818 w 21600"/>
              <a:gd name="T3" fmla="*/ 28522983 h 21600"/>
              <a:gd name="T4" fmla="*/ 128653363 w 21600"/>
              <a:gd name="T5" fmla="*/ 0 h 21600"/>
              <a:gd name="T6" fmla="*/ 128653363 w 21600"/>
              <a:gd name="T7" fmla="*/ 28522983 h 21600"/>
              <a:gd name="T8" fmla="*/ 75814694 w 21600"/>
              <a:gd name="T9" fmla="*/ 0 h 21600"/>
              <a:gd name="T10" fmla="*/ 75814694 w 21600"/>
              <a:gd name="T11" fmla="*/ 85891126 h 21600"/>
              <a:gd name="T12" fmla="*/ 0 w 21600"/>
              <a:gd name="T13" fmla="*/ 85891126 h 21600"/>
              <a:gd name="T14" fmla="*/ 151629388 w 21600"/>
              <a:gd name="T15" fmla="*/ 85891126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99CCCC"/>
          </a:solidFill>
          <a:ln w="9525">
            <a:solidFill>
              <a:srgbClr val="000000"/>
            </a:solidFill>
            <a:miter lim="800000"/>
            <a:headEnd/>
            <a:tailEnd/>
          </a:ln>
        </p:spPr>
        <p:txBody>
          <a:bodyPr/>
          <a:lstStyle/>
          <a:p>
            <a:pPr algn="ctr" eaLnBrk="0" hangingPunct="0"/>
            <a:r>
              <a:rPr lang="fr-FR" sz="1400">
                <a:solidFill>
                  <a:schemeClr val="bg2"/>
                </a:solidFill>
                <a:latin typeface="Times New Roman" pitchFamily="18" charset="0"/>
              </a:rPr>
              <a:t>Windows</a:t>
            </a:r>
          </a:p>
          <a:p>
            <a:pPr algn="ctr" eaLnBrk="0" hangingPunct="0"/>
            <a:r>
              <a:rPr lang="fr-FR" sz="1400">
                <a:solidFill>
                  <a:schemeClr val="bg2"/>
                </a:solidFill>
                <a:latin typeface="Times New Roman" pitchFamily="18" charset="0"/>
              </a:rPr>
              <a:t>Mac OS</a:t>
            </a:r>
          </a:p>
          <a:p>
            <a:pPr algn="ctr" eaLnBrk="0" hangingPunct="0"/>
            <a:r>
              <a:rPr lang="fr-FR" sz="1400">
                <a:solidFill>
                  <a:schemeClr val="bg2"/>
                </a:solidFill>
                <a:latin typeface="Times New Roman" pitchFamily="18" charset="0"/>
              </a:rPr>
              <a:t>Linux</a:t>
            </a:r>
            <a:endParaRPr lang="en-GB" sz="1400">
              <a:solidFill>
                <a:schemeClr val="bg2"/>
              </a:solidFill>
              <a:latin typeface="Times New Roman" pitchFamily="18" charset="0"/>
            </a:endParaRPr>
          </a:p>
        </p:txBody>
      </p:sp>
      <p:sp>
        <p:nvSpPr>
          <p:cNvPr id="24584" name="mainfrm"/>
          <p:cNvSpPr>
            <a:spLocks noEditPoints="1" noChangeArrowheads="1"/>
          </p:cNvSpPr>
          <p:nvPr/>
        </p:nvSpPr>
        <p:spPr bwMode="auto">
          <a:xfrm>
            <a:off x="5029200" y="2209800"/>
            <a:ext cx="1809750" cy="1809750"/>
          </a:xfrm>
          <a:custGeom>
            <a:avLst/>
            <a:gdLst>
              <a:gd name="T0" fmla="*/ 0 w 21600"/>
              <a:gd name="T1" fmla="*/ 0 h 21600"/>
              <a:gd name="T2" fmla="*/ 75814694 w 21600"/>
              <a:gd name="T3" fmla="*/ 0 h 21600"/>
              <a:gd name="T4" fmla="*/ 151629388 w 21600"/>
              <a:gd name="T5" fmla="*/ 0 h 21600"/>
              <a:gd name="T6" fmla="*/ 151629388 w 21600"/>
              <a:gd name="T7" fmla="*/ 75814694 h 21600"/>
              <a:gd name="T8" fmla="*/ 144630601 w 21600"/>
              <a:gd name="T9" fmla="*/ 151629388 h 21600"/>
              <a:gd name="T10" fmla="*/ 75814694 w 21600"/>
              <a:gd name="T11" fmla="*/ 151629388 h 21600"/>
              <a:gd name="T12" fmla="*/ 8164151 w 21600"/>
              <a:gd name="T13" fmla="*/ 151629388 h 21600"/>
              <a:gd name="T14" fmla="*/ 0 w 21600"/>
              <a:gd name="T15" fmla="*/ 75814694 h 21600"/>
              <a:gd name="T16" fmla="*/ 0 60000 65536"/>
              <a:gd name="T17" fmla="*/ 0 60000 65536"/>
              <a:gd name="T18" fmla="*/ 0 60000 65536"/>
              <a:gd name="T19" fmla="*/ 0 60000 65536"/>
              <a:gd name="T20" fmla="*/ 0 60000 65536"/>
              <a:gd name="T21" fmla="*/ 0 60000 65536"/>
              <a:gd name="T22" fmla="*/ 0 60000 65536"/>
              <a:gd name="T23" fmla="*/ 0 60000 65536"/>
              <a:gd name="T24" fmla="*/ 332 w 21600"/>
              <a:gd name="T25" fmla="*/ 22174 h 21600"/>
              <a:gd name="T26" fmla="*/ 21579 w 21600"/>
              <a:gd name="T27" fmla="*/ 279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21600" y="10885"/>
                </a:moveTo>
                <a:lnTo>
                  <a:pt x="21600" y="0"/>
                </a:lnTo>
                <a:lnTo>
                  <a:pt x="10634" y="0"/>
                </a:lnTo>
                <a:lnTo>
                  <a:pt x="0" y="0"/>
                </a:lnTo>
                <a:lnTo>
                  <a:pt x="0" y="10885"/>
                </a:lnTo>
                <a:lnTo>
                  <a:pt x="0" y="19729"/>
                </a:lnTo>
                <a:lnTo>
                  <a:pt x="1163" y="19729"/>
                </a:lnTo>
                <a:lnTo>
                  <a:pt x="1163" y="21600"/>
                </a:lnTo>
                <a:lnTo>
                  <a:pt x="10800" y="21600"/>
                </a:lnTo>
                <a:lnTo>
                  <a:pt x="20603" y="21600"/>
                </a:lnTo>
                <a:lnTo>
                  <a:pt x="20603" y="19729"/>
                </a:lnTo>
                <a:lnTo>
                  <a:pt x="21600" y="19729"/>
                </a:lnTo>
                <a:lnTo>
                  <a:pt x="21600" y="10885"/>
                </a:lnTo>
                <a:close/>
              </a:path>
              <a:path w="21600" h="21600" extrusionOk="0">
                <a:moveTo>
                  <a:pt x="1163" y="19729"/>
                </a:moveTo>
                <a:lnTo>
                  <a:pt x="4320" y="19729"/>
                </a:lnTo>
                <a:lnTo>
                  <a:pt x="16449" y="19729"/>
                </a:lnTo>
                <a:lnTo>
                  <a:pt x="20603" y="19729"/>
                </a:lnTo>
                <a:lnTo>
                  <a:pt x="1163" y="19729"/>
                </a:lnTo>
                <a:moveTo>
                  <a:pt x="1495" y="2381"/>
                </a:moveTo>
                <a:lnTo>
                  <a:pt x="2160" y="2381"/>
                </a:lnTo>
                <a:lnTo>
                  <a:pt x="4985" y="2381"/>
                </a:lnTo>
                <a:lnTo>
                  <a:pt x="5982" y="2381"/>
                </a:lnTo>
                <a:lnTo>
                  <a:pt x="1495" y="2381"/>
                </a:lnTo>
                <a:lnTo>
                  <a:pt x="1495" y="3402"/>
                </a:lnTo>
                <a:lnTo>
                  <a:pt x="2160" y="3402"/>
                </a:lnTo>
                <a:lnTo>
                  <a:pt x="4985" y="3402"/>
                </a:lnTo>
                <a:lnTo>
                  <a:pt x="5982" y="3402"/>
                </a:lnTo>
                <a:lnTo>
                  <a:pt x="1495" y="3402"/>
                </a:lnTo>
                <a:lnTo>
                  <a:pt x="1495" y="4422"/>
                </a:lnTo>
                <a:lnTo>
                  <a:pt x="2160" y="4422"/>
                </a:lnTo>
                <a:lnTo>
                  <a:pt x="4985" y="4422"/>
                </a:lnTo>
                <a:lnTo>
                  <a:pt x="5982" y="4422"/>
                </a:lnTo>
                <a:lnTo>
                  <a:pt x="1495" y="4422"/>
                </a:lnTo>
                <a:lnTo>
                  <a:pt x="1495" y="5443"/>
                </a:lnTo>
                <a:lnTo>
                  <a:pt x="2160" y="5443"/>
                </a:lnTo>
                <a:lnTo>
                  <a:pt x="4985" y="5443"/>
                </a:lnTo>
                <a:lnTo>
                  <a:pt x="5982" y="5443"/>
                </a:lnTo>
                <a:lnTo>
                  <a:pt x="1495" y="5443"/>
                </a:lnTo>
                <a:lnTo>
                  <a:pt x="1495" y="6463"/>
                </a:lnTo>
                <a:lnTo>
                  <a:pt x="2160" y="6463"/>
                </a:lnTo>
                <a:lnTo>
                  <a:pt x="4985" y="6463"/>
                </a:lnTo>
                <a:lnTo>
                  <a:pt x="5982" y="6463"/>
                </a:lnTo>
                <a:lnTo>
                  <a:pt x="1495" y="6463"/>
                </a:lnTo>
                <a:lnTo>
                  <a:pt x="1495" y="7483"/>
                </a:lnTo>
                <a:lnTo>
                  <a:pt x="2160" y="7483"/>
                </a:lnTo>
                <a:lnTo>
                  <a:pt x="4985" y="7483"/>
                </a:lnTo>
                <a:lnTo>
                  <a:pt x="5982" y="7483"/>
                </a:lnTo>
                <a:lnTo>
                  <a:pt x="1495" y="7483"/>
                </a:lnTo>
                <a:lnTo>
                  <a:pt x="1495" y="8504"/>
                </a:lnTo>
                <a:lnTo>
                  <a:pt x="2160" y="8504"/>
                </a:lnTo>
                <a:lnTo>
                  <a:pt x="4985" y="8504"/>
                </a:lnTo>
                <a:lnTo>
                  <a:pt x="5982" y="8504"/>
                </a:lnTo>
                <a:lnTo>
                  <a:pt x="1495" y="8504"/>
                </a:lnTo>
                <a:lnTo>
                  <a:pt x="1495" y="9524"/>
                </a:lnTo>
                <a:lnTo>
                  <a:pt x="2160" y="9524"/>
                </a:lnTo>
                <a:lnTo>
                  <a:pt x="4985" y="9524"/>
                </a:lnTo>
                <a:lnTo>
                  <a:pt x="5982" y="9524"/>
                </a:lnTo>
                <a:lnTo>
                  <a:pt x="1495" y="9524"/>
                </a:lnTo>
                <a:lnTo>
                  <a:pt x="1495" y="10545"/>
                </a:lnTo>
                <a:lnTo>
                  <a:pt x="2160" y="10545"/>
                </a:lnTo>
                <a:lnTo>
                  <a:pt x="4985" y="10545"/>
                </a:lnTo>
                <a:lnTo>
                  <a:pt x="5982" y="10545"/>
                </a:lnTo>
                <a:lnTo>
                  <a:pt x="1495" y="10545"/>
                </a:lnTo>
                <a:lnTo>
                  <a:pt x="1495" y="11565"/>
                </a:lnTo>
                <a:lnTo>
                  <a:pt x="2160" y="11565"/>
                </a:lnTo>
                <a:lnTo>
                  <a:pt x="4985" y="11565"/>
                </a:lnTo>
                <a:lnTo>
                  <a:pt x="5982" y="11565"/>
                </a:lnTo>
                <a:lnTo>
                  <a:pt x="1495" y="11565"/>
                </a:lnTo>
                <a:lnTo>
                  <a:pt x="1495" y="12586"/>
                </a:lnTo>
                <a:lnTo>
                  <a:pt x="2160" y="12586"/>
                </a:lnTo>
                <a:lnTo>
                  <a:pt x="4985" y="12586"/>
                </a:lnTo>
                <a:lnTo>
                  <a:pt x="5982" y="12586"/>
                </a:lnTo>
                <a:lnTo>
                  <a:pt x="1495" y="12586"/>
                </a:lnTo>
                <a:lnTo>
                  <a:pt x="1495" y="13606"/>
                </a:lnTo>
                <a:lnTo>
                  <a:pt x="2160" y="13606"/>
                </a:lnTo>
                <a:lnTo>
                  <a:pt x="4985" y="13606"/>
                </a:lnTo>
                <a:lnTo>
                  <a:pt x="5982" y="13606"/>
                </a:lnTo>
                <a:lnTo>
                  <a:pt x="1495" y="13606"/>
                </a:lnTo>
                <a:lnTo>
                  <a:pt x="1495" y="14627"/>
                </a:lnTo>
                <a:lnTo>
                  <a:pt x="2160" y="14627"/>
                </a:lnTo>
                <a:lnTo>
                  <a:pt x="4985" y="14627"/>
                </a:lnTo>
                <a:lnTo>
                  <a:pt x="5982" y="14627"/>
                </a:lnTo>
                <a:lnTo>
                  <a:pt x="1495" y="14627"/>
                </a:lnTo>
                <a:lnTo>
                  <a:pt x="1495" y="15647"/>
                </a:lnTo>
                <a:lnTo>
                  <a:pt x="2160" y="15647"/>
                </a:lnTo>
                <a:lnTo>
                  <a:pt x="4985" y="15647"/>
                </a:lnTo>
                <a:lnTo>
                  <a:pt x="5982" y="15647"/>
                </a:lnTo>
                <a:lnTo>
                  <a:pt x="1495" y="15647"/>
                </a:lnTo>
                <a:lnTo>
                  <a:pt x="1495" y="16668"/>
                </a:lnTo>
                <a:lnTo>
                  <a:pt x="2160" y="16668"/>
                </a:lnTo>
                <a:lnTo>
                  <a:pt x="4985" y="16668"/>
                </a:lnTo>
                <a:lnTo>
                  <a:pt x="5982" y="16668"/>
                </a:lnTo>
                <a:lnTo>
                  <a:pt x="1495" y="16668"/>
                </a:lnTo>
                <a:lnTo>
                  <a:pt x="1495" y="17688"/>
                </a:lnTo>
                <a:lnTo>
                  <a:pt x="2160" y="17688"/>
                </a:lnTo>
                <a:lnTo>
                  <a:pt x="4985" y="17688"/>
                </a:lnTo>
                <a:lnTo>
                  <a:pt x="5982" y="17688"/>
                </a:lnTo>
                <a:lnTo>
                  <a:pt x="1495" y="17688"/>
                </a:lnTo>
                <a:moveTo>
                  <a:pt x="1994" y="19729"/>
                </a:moveTo>
                <a:lnTo>
                  <a:pt x="1994" y="20069"/>
                </a:lnTo>
                <a:lnTo>
                  <a:pt x="1994" y="21260"/>
                </a:lnTo>
                <a:lnTo>
                  <a:pt x="1994" y="21600"/>
                </a:lnTo>
                <a:lnTo>
                  <a:pt x="1994" y="19729"/>
                </a:lnTo>
                <a:lnTo>
                  <a:pt x="2658" y="19729"/>
                </a:lnTo>
                <a:lnTo>
                  <a:pt x="2658" y="20069"/>
                </a:lnTo>
                <a:lnTo>
                  <a:pt x="2658" y="21260"/>
                </a:lnTo>
                <a:lnTo>
                  <a:pt x="2658" y="21600"/>
                </a:lnTo>
                <a:lnTo>
                  <a:pt x="2658" y="19729"/>
                </a:lnTo>
                <a:lnTo>
                  <a:pt x="3489" y="19729"/>
                </a:lnTo>
                <a:lnTo>
                  <a:pt x="3489" y="20069"/>
                </a:lnTo>
                <a:lnTo>
                  <a:pt x="3489" y="21260"/>
                </a:lnTo>
                <a:lnTo>
                  <a:pt x="3489" y="21600"/>
                </a:lnTo>
                <a:lnTo>
                  <a:pt x="3489" y="19729"/>
                </a:lnTo>
                <a:lnTo>
                  <a:pt x="4320" y="19729"/>
                </a:lnTo>
                <a:lnTo>
                  <a:pt x="4320" y="20069"/>
                </a:lnTo>
                <a:lnTo>
                  <a:pt x="4320" y="21260"/>
                </a:lnTo>
                <a:lnTo>
                  <a:pt x="4320" y="21600"/>
                </a:lnTo>
                <a:lnTo>
                  <a:pt x="4320" y="19729"/>
                </a:lnTo>
                <a:lnTo>
                  <a:pt x="5151" y="19729"/>
                </a:lnTo>
                <a:lnTo>
                  <a:pt x="5151" y="20069"/>
                </a:lnTo>
                <a:lnTo>
                  <a:pt x="5151" y="21260"/>
                </a:lnTo>
                <a:lnTo>
                  <a:pt x="5151" y="21600"/>
                </a:lnTo>
                <a:lnTo>
                  <a:pt x="5151" y="19729"/>
                </a:lnTo>
                <a:lnTo>
                  <a:pt x="5982" y="19729"/>
                </a:lnTo>
                <a:lnTo>
                  <a:pt x="5982" y="20069"/>
                </a:lnTo>
                <a:lnTo>
                  <a:pt x="5982" y="21260"/>
                </a:lnTo>
                <a:lnTo>
                  <a:pt x="5982" y="21600"/>
                </a:lnTo>
                <a:lnTo>
                  <a:pt x="5982" y="19729"/>
                </a:lnTo>
                <a:lnTo>
                  <a:pt x="6812" y="19729"/>
                </a:lnTo>
                <a:lnTo>
                  <a:pt x="6812" y="20069"/>
                </a:lnTo>
                <a:lnTo>
                  <a:pt x="6812" y="21260"/>
                </a:lnTo>
                <a:lnTo>
                  <a:pt x="6812" y="21600"/>
                </a:lnTo>
                <a:lnTo>
                  <a:pt x="6812" y="19729"/>
                </a:lnTo>
                <a:lnTo>
                  <a:pt x="7643" y="19729"/>
                </a:lnTo>
                <a:lnTo>
                  <a:pt x="7643" y="20069"/>
                </a:lnTo>
                <a:lnTo>
                  <a:pt x="7643" y="21260"/>
                </a:lnTo>
                <a:lnTo>
                  <a:pt x="7643" y="21600"/>
                </a:lnTo>
                <a:lnTo>
                  <a:pt x="7643" y="19729"/>
                </a:lnTo>
                <a:lnTo>
                  <a:pt x="8474" y="19729"/>
                </a:lnTo>
                <a:lnTo>
                  <a:pt x="8474" y="20069"/>
                </a:lnTo>
                <a:lnTo>
                  <a:pt x="8474" y="21260"/>
                </a:lnTo>
                <a:lnTo>
                  <a:pt x="8474" y="21600"/>
                </a:lnTo>
                <a:lnTo>
                  <a:pt x="8474" y="19729"/>
                </a:lnTo>
                <a:lnTo>
                  <a:pt x="9305" y="19729"/>
                </a:lnTo>
                <a:lnTo>
                  <a:pt x="9305" y="20069"/>
                </a:lnTo>
                <a:lnTo>
                  <a:pt x="9305" y="21260"/>
                </a:lnTo>
                <a:lnTo>
                  <a:pt x="9305" y="21600"/>
                </a:lnTo>
                <a:lnTo>
                  <a:pt x="9305" y="19729"/>
                </a:lnTo>
                <a:lnTo>
                  <a:pt x="10135" y="19729"/>
                </a:lnTo>
                <a:lnTo>
                  <a:pt x="10135" y="20069"/>
                </a:lnTo>
                <a:lnTo>
                  <a:pt x="10135" y="21260"/>
                </a:lnTo>
                <a:lnTo>
                  <a:pt x="10135" y="21600"/>
                </a:lnTo>
                <a:lnTo>
                  <a:pt x="10135" y="19729"/>
                </a:lnTo>
                <a:lnTo>
                  <a:pt x="10966" y="19729"/>
                </a:lnTo>
                <a:lnTo>
                  <a:pt x="10966" y="20069"/>
                </a:lnTo>
                <a:lnTo>
                  <a:pt x="10966" y="21260"/>
                </a:lnTo>
                <a:lnTo>
                  <a:pt x="10966" y="21600"/>
                </a:lnTo>
                <a:lnTo>
                  <a:pt x="10966" y="19729"/>
                </a:lnTo>
                <a:lnTo>
                  <a:pt x="11797" y="19729"/>
                </a:lnTo>
                <a:lnTo>
                  <a:pt x="11797" y="20069"/>
                </a:lnTo>
                <a:lnTo>
                  <a:pt x="11797" y="21260"/>
                </a:lnTo>
                <a:lnTo>
                  <a:pt x="11797" y="21600"/>
                </a:lnTo>
                <a:lnTo>
                  <a:pt x="11797" y="19729"/>
                </a:lnTo>
                <a:lnTo>
                  <a:pt x="12462" y="19729"/>
                </a:lnTo>
                <a:lnTo>
                  <a:pt x="12462" y="20069"/>
                </a:lnTo>
                <a:lnTo>
                  <a:pt x="12462" y="21260"/>
                </a:lnTo>
                <a:lnTo>
                  <a:pt x="12462" y="21600"/>
                </a:lnTo>
                <a:lnTo>
                  <a:pt x="12462" y="19729"/>
                </a:lnTo>
                <a:lnTo>
                  <a:pt x="13292" y="19729"/>
                </a:lnTo>
                <a:lnTo>
                  <a:pt x="13292" y="20069"/>
                </a:lnTo>
                <a:lnTo>
                  <a:pt x="13292" y="21260"/>
                </a:lnTo>
                <a:lnTo>
                  <a:pt x="13292" y="21600"/>
                </a:lnTo>
                <a:lnTo>
                  <a:pt x="13292" y="19729"/>
                </a:lnTo>
                <a:lnTo>
                  <a:pt x="14123" y="19729"/>
                </a:lnTo>
                <a:lnTo>
                  <a:pt x="14123" y="20069"/>
                </a:lnTo>
                <a:lnTo>
                  <a:pt x="14123" y="21260"/>
                </a:lnTo>
                <a:lnTo>
                  <a:pt x="14123" y="21600"/>
                </a:lnTo>
                <a:lnTo>
                  <a:pt x="14123" y="19729"/>
                </a:lnTo>
                <a:lnTo>
                  <a:pt x="14954" y="19729"/>
                </a:lnTo>
                <a:lnTo>
                  <a:pt x="14954" y="20069"/>
                </a:lnTo>
                <a:lnTo>
                  <a:pt x="14954" y="21260"/>
                </a:lnTo>
                <a:lnTo>
                  <a:pt x="14954" y="21600"/>
                </a:lnTo>
                <a:lnTo>
                  <a:pt x="14954" y="19729"/>
                </a:lnTo>
                <a:lnTo>
                  <a:pt x="15785" y="19729"/>
                </a:lnTo>
                <a:lnTo>
                  <a:pt x="15785" y="20069"/>
                </a:lnTo>
                <a:lnTo>
                  <a:pt x="15785" y="21260"/>
                </a:lnTo>
                <a:lnTo>
                  <a:pt x="15785" y="21600"/>
                </a:lnTo>
                <a:lnTo>
                  <a:pt x="15785" y="19729"/>
                </a:lnTo>
                <a:lnTo>
                  <a:pt x="16615" y="19729"/>
                </a:lnTo>
                <a:lnTo>
                  <a:pt x="16615" y="20069"/>
                </a:lnTo>
                <a:lnTo>
                  <a:pt x="16615" y="21260"/>
                </a:lnTo>
                <a:lnTo>
                  <a:pt x="16615" y="21600"/>
                </a:lnTo>
                <a:lnTo>
                  <a:pt x="16615" y="19729"/>
                </a:lnTo>
                <a:lnTo>
                  <a:pt x="17446" y="19729"/>
                </a:lnTo>
                <a:lnTo>
                  <a:pt x="17446" y="20069"/>
                </a:lnTo>
                <a:lnTo>
                  <a:pt x="17446" y="21260"/>
                </a:lnTo>
                <a:lnTo>
                  <a:pt x="17446" y="21600"/>
                </a:lnTo>
                <a:lnTo>
                  <a:pt x="17446" y="19729"/>
                </a:lnTo>
                <a:lnTo>
                  <a:pt x="18277" y="19729"/>
                </a:lnTo>
                <a:lnTo>
                  <a:pt x="18277" y="20069"/>
                </a:lnTo>
                <a:lnTo>
                  <a:pt x="18277" y="21260"/>
                </a:lnTo>
                <a:lnTo>
                  <a:pt x="18277" y="21600"/>
                </a:lnTo>
                <a:lnTo>
                  <a:pt x="18277" y="19729"/>
                </a:lnTo>
                <a:lnTo>
                  <a:pt x="19108" y="19729"/>
                </a:lnTo>
                <a:lnTo>
                  <a:pt x="19108" y="20069"/>
                </a:lnTo>
                <a:lnTo>
                  <a:pt x="19108" y="21260"/>
                </a:lnTo>
                <a:lnTo>
                  <a:pt x="19108" y="21600"/>
                </a:lnTo>
                <a:lnTo>
                  <a:pt x="19108" y="19729"/>
                </a:lnTo>
                <a:lnTo>
                  <a:pt x="19938" y="19729"/>
                </a:lnTo>
                <a:lnTo>
                  <a:pt x="19938" y="20069"/>
                </a:lnTo>
                <a:lnTo>
                  <a:pt x="19938" y="21260"/>
                </a:lnTo>
                <a:lnTo>
                  <a:pt x="19938" y="21600"/>
                </a:lnTo>
                <a:lnTo>
                  <a:pt x="19938" y="19729"/>
                </a:lnTo>
                <a:moveTo>
                  <a:pt x="1495" y="1531"/>
                </a:moveTo>
                <a:lnTo>
                  <a:pt x="5982" y="1531"/>
                </a:lnTo>
                <a:lnTo>
                  <a:pt x="5982" y="18539"/>
                </a:lnTo>
                <a:lnTo>
                  <a:pt x="1495" y="18539"/>
                </a:lnTo>
                <a:lnTo>
                  <a:pt x="1495" y="1531"/>
                </a:lnTo>
                <a:moveTo>
                  <a:pt x="7311" y="1531"/>
                </a:moveTo>
                <a:lnTo>
                  <a:pt x="7975" y="1531"/>
                </a:lnTo>
                <a:lnTo>
                  <a:pt x="7975" y="8334"/>
                </a:lnTo>
                <a:lnTo>
                  <a:pt x="7311" y="8334"/>
                </a:lnTo>
                <a:lnTo>
                  <a:pt x="7311" y="1531"/>
                </a:lnTo>
                <a:moveTo>
                  <a:pt x="7145" y="9865"/>
                </a:moveTo>
                <a:lnTo>
                  <a:pt x="8142" y="9865"/>
                </a:lnTo>
                <a:lnTo>
                  <a:pt x="8142" y="10715"/>
                </a:lnTo>
                <a:lnTo>
                  <a:pt x="7145" y="10715"/>
                </a:lnTo>
                <a:lnTo>
                  <a:pt x="7145" y="9865"/>
                </a:lnTo>
                <a:moveTo>
                  <a:pt x="8972" y="1531"/>
                </a:moveTo>
                <a:lnTo>
                  <a:pt x="12462" y="1531"/>
                </a:lnTo>
                <a:lnTo>
                  <a:pt x="12462" y="5443"/>
                </a:lnTo>
                <a:lnTo>
                  <a:pt x="8972" y="5443"/>
                </a:lnTo>
                <a:lnTo>
                  <a:pt x="8972" y="1531"/>
                </a:lnTo>
                <a:moveTo>
                  <a:pt x="13625" y="1531"/>
                </a:moveTo>
                <a:lnTo>
                  <a:pt x="20271" y="1531"/>
                </a:lnTo>
                <a:lnTo>
                  <a:pt x="20271" y="5443"/>
                </a:lnTo>
                <a:lnTo>
                  <a:pt x="13625" y="5443"/>
                </a:lnTo>
                <a:lnTo>
                  <a:pt x="13625" y="1531"/>
                </a:lnTo>
                <a:moveTo>
                  <a:pt x="18609" y="6463"/>
                </a:moveTo>
                <a:lnTo>
                  <a:pt x="20437" y="6463"/>
                </a:lnTo>
                <a:lnTo>
                  <a:pt x="20437" y="10885"/>
                </a:lnTo>
                <a:lnTo>
                  <a:pt x="18609" y="10885"/>
                </a:lnTo>
                <a:lnTo>
                  <a:pt x="18609" y="6463"/>
                </a:lnTo>
              </a:path>
            </a:pathLst>
          </a:custGeom>
          <a:solidFill>
            <a:srgbClr val="99CCCC"/>
          </a:solidFill>
          <a:ln w="9525">
            <a:solidFill>
              <a:srgbClr val="000000"/>
            </a:solidFill>
            <a:miter lim="800000"/>
            <a:headEnd/>
            <a:tailEnd/>
          </a:ln>
        </p:spPr>
        <p:txBody>
          <a:bodyPr/>
          <a:lstStyle/>
          <a:p>
            <a:pPr algn="ctr" eaLnBrk="0" hangingPunct="0"/>
            <a:endParaRPr lang="fr-FR" sz="2400">
              <a:solidFill>
                <a:schemeClr val="bg2"/>
              </a:solidFill>
              <a:latin typeface="Times New Roman" pitchFamily="18" charset="0"/>
            </a:endParaRPr>
          </a:p>
        </p:txBody>
      </p:sp>
      <p:sp>
        <p:nvSpPr>
          <p:cNvPr id="24585" name="Firewall"/>
          <p:cNvSpPr>
            <a:spLocks noEditPoints="1" noChangeArrowheads="1"/>
          </p:cNvSpPr>
          <p:nvPr/>
        </p:nvSpPr>
        <p:spPr bwMode="auto">
          <a:xfrm>
            <a:off x="3581400" y="2514600"/>
            <a:ext cx="609600" cy="762000"/>
          </a:xfrm>
          <a:custGeom>
            <a:avLst/>
            <a:gdLst>
              <a:gd name="T0" fmla="*/ 0 w 21600"/>
              <a:gd name="T1" fmla="*/ 0 h 21600"/>
              <a:gd name="T2" fmla="*/ 8602134 w 21600"/>
              <a:gd name="T3" fmla="*/ 0 h 21600"/>
              <a:gd name="T4" fmla="*/ 17204267 w 21600"/>
              <a:gd name="T5" fmla="*/ 0 h 21600"/>
              <a:gd name="T6" fmla="*/ 16774161 w 21600"/>
              <a:gd name="T7" fmla="*/ 13440833 h 21600"/>
              <a:gd name="T8" fmla="*/ 16774161 w 21600"/>
              <a:gd name="T9" fmla="*/ 26881666 h 21600"/>
              <a:gd name="T10" fmla="*/ 8602134 w 21600"/>
              <a:gd name="T11" fmla="*/ 26881666 h 21600"/>
              <a:gd name="T12" fmla="*/ 430107 w 21600"/>
              <a:gd name="T13" fmla="*/ 26881666 h 21600"/>
              <a:gd name="T14" fmla="*/ 430107 w 21600"/>
              <a:gd name="T15" fmla="*/ 13440833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32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540" y="4628"/>
                </a:moveTo>
                <a:lnTo>
                  <a:pt x="0" y="4628"/>
                </a:lnTo>
                <a:lnTo>
                  <a:pt x="0" y="0"/>
                </a:lnTo>
                <a:lnTo>
                  <a:pt x="21600" y="0"/>
                </a:lnTo>
                <a:lnTo>
                  <a:pt x="21600" y="4628"/>
                </a:lnTo>
                <a:lnTo>
                  <a:pt x="21060" y="4628"/>
                </a:lnTo>
                <a:lnTo>
                  <a:pt x="21060" y="21600"/>
                </a:lnTo>
                <a:lnTo>
                  <a:pt x="540" y="21600"/>
                </a:lnTo>
                <a:lnTo>
                  <a:pt x="540" y="4628"/>
                </a:lnTo>
                <a:close/>
              </a:path>
              <a:path w="21600" h="21600" extrusionOk="0">
                <a:moveTo>
                  <a:pt x="540" y="4628"/>
                </a:moveTo>
                <a:lnTo>
                  <a:pt x="540" y="6171"/>
                </a:lnTo>
                <a:lnTo>
                  <a:pt x="2700" y="6171"/>
                </a:lnTo>
                <a:lnTo>
                  <a:pt x="2700" y="4628"/>
                </a:lnTo>
                <a:lnTo>
                  <a:pt x="540" y="4628"/>
                </a:lnTo>
                <a:close/>
              </a:path>
              <a:path w="21600" h="21600" extrusionOk="0">
                <a:moveTo>
                  <a:pt x="2700" y="4628"/>
                </a:moveTo>
                <a:lnTo>
                  <a:pt x="2700" y="6171"/>
                </a:lnTo>
                <a:lnTo>
                  <a:pt x="4860" y="6171"/>
                </a:lnTo>
                <a:lnTo>
                  <a:pt x="4860" y="4628"/>
                </a:lnTo>
                <a:lnTo>
                  <a:pt x="2700" y="4628"/>
                </a:lnTo>
                <a:close/>
              </a:path>
              <a:path w="21600" h="21600" extrusionOk="0">
                <a:moveTo>
                  <a:pt x="4860" y="4628"/>
                </a:moveTo>
                <a:lnTo>
                  <a:pt x="4860" y="6171"/>
                </a:lnTo>
                <a:lnTo>
                  <a:pt x="7020" y="6171"/>
                </a:lnTo>
                <a:lnTo>
                  <a:pt x="7020" y="4628"/>
                </a:lnTo>
                <a:lnTo>
                  <a:pt x="4860" y="4628"/>
                </a:lnTo>
                <a:close/>
              </a:path>
              <a:path w="21600" h="21600" extrusionOk="0">
                <a:moveTo>
                  <a:pt x="7020" y="4628"/>
                </a:moveTo>
                <a:lnTo>
                  <a:pt x="7020" y="6171"/>
                </a:lnTo>
                <a:lnTo>
                  <a:pt x="9180" y="6171"/>
                </a:lnTo>
                <a:lnTo>
                  <a:pt x="9180" y="4628"/>
                </a:lnTo>
                <a:lnTo>
                  <a:pt x="7020" y="4628"/>
                </a:lnTo>
                <a:close/>
              </a:path>
              <a:path w="21600" h="21600" extrusionOk="0">
                <a:moveTo>
                  <a:pt x="9180" y="4628"/>
                </a:moveTo>
                <a:lnTo>
                  <a:pt x="9180" y="6171"/>
                </a:lnTo>
                <a:lnTo>
                  <a:pt x="11340" y="6171"/>
                </a:lnTo>
                <a:lnTo>
                  <a:pt x="11340" y="4628"/>
                </a:lnTo>
                <a:lnTo>
                  <a:pt x="9180" y="4628"/>
                </a:lnTo>
                <a:close/>
              </a:path>
              <a:path w="21600" h="21600" extrusionOk="0">
                <a:moveTo>
                  <a:pt x="11340" y="4628"/>
                </a:moveTo>
                <a:lnTo>
                  <a:pt x="11340" y="6171"/>
                </a:lnTo>
                <a:lnTo>
                  <a:pt x="13500" y="6171"/>
                </a:lnTo>
                <a:lnTo>
                  <a:pt x="13500" y="4628"/>
                </a:lnTo>
                <a:lnTo>
                  <a:pt x="11340" y="4628"/>
                </a:lnTo>
                <a:close/>
              </a:path>
              <a:path w="21600" h="21600" extrusionOk="0">
                <a:moveTo>
                  <a:pt x="13500" y="4628"/>
                </a:moveTo>
                <a:lnTo>
                  <a:pt x="13500" y="6171"/>
                </a:lnTo>
                <a:lnTo>
                  <a:pt x="15660" y="6171"/>
                </a:lnTo>
                <a:lnTo>
                  <a:pt x="15660" y="4628"/>
                </a:lnTo>
                <a:lnTo>
                  <a:pt x="13500" y="4628"/>
                </a:lnTo>
                <a:close/>
              </a:path>
              <a:path w="21600" h="21600" extrusionOk="0">
                <a:moveTo>
                  <a:pt x="15660" y="4628"/>
                </a:moveTo>
                <a:lnTo>
                  <a:pt x="15660" y="6171"/>
                </a:lnTo>
                <a:lnTo>
                  <a:pt x="17820" y="6171"/>
                </a:lnTo>
                <a:lnTo>
                  <a:pt x="17820" y="4628"/>
                </a:lnTo>
                <a:lnTo>
                  <a:pt x="15660" y="4628"/>
                </a:lnTo>
                <a:close/>
              </a:path>
              <a:path w="21600" h="21600" extrusionOk="0">
                <a:moveTo>
                  <a:pt x="17820" y="4628"/>
                </a:moveTo>
                <a:lnTo>
                  <a:pt x="17820" y="6171"/>
                </a:lnTo>
                <a:lnTo>
                  <a:pt x="19980" y="6171"/>
                </a:lnTo>
                <a:lnTo>
                  <a:pt x="19980" y="4628"/>
                </a:lnTo>
                <a:lnTo>
                  <a:pt x="17820" y="4628"/>
                </a:lnTo>
                <a:close/>
              </a:path>
              <a:path w="21600" h="21600" extrusionOk="0">
                <a:moveTo>
                  <a:pt x="1620" y="6171"/>
                </a:moveTo>
                <a:lnTo>
                  <a:pt x="1620" y="7714"/>
                </a:lnTo>
                <a:lnTo>
                  <a:pt x="3779" y="7714"/>
                </a:lnTo>
                <a:lnTo>
                  <a:pt x="3779" y="6171"/>
                </a:lnTo>
                <a:lnTo>
                  <a:pt x="1620" y="6171"/>
                </a:lnTo>
                <a:close/>
              </a:path>
              <a:path w="21600" h="21600" extrusionOk="0">
                <a:moveTo>
                  <a:pt x="3779" y="6171"/>
                </a:moveTo>
                <a:lnTo>
                  <a:pt x="3779" y="7714"/>
                </a:lnTo>
                <a:lnTo>
                  <a:pt x="5940" y="7714"/>
                </a:lnTo>
                <a:lnTo>
                  <a:pt x="5940" y="6171"/>
                </a:lnTo>
                <a:lnTo>
                  <a:pt x="3779" y="6171"/>
                </a:lnTo>
                <a:close/>
              </a:path>
              <a:path w="21600" h="21600" extrusionOk="0">
                <a:moveTo>
                  <a:pt x="5940" y="6171"/>
                </a:moveTo>
                <a:lnTo>
                  <a:pt x="5940" y="7714"/>
                </a:lnTo>
                <a:lnTo>
                  <a:pt x="8100" y="7714"/>
                </a:lnTo>
                <a:lnTo>
                  <a:pt x="8100" y="6171"/>
                </a:lnTo>
                <a:lnTo>
                  <a:pt x="5940" y="6171"/>
                </a:lnTo>
                <a:close/>
              </a:path>
              <a:path w="21600" h="21600" extrusionOk="0">
                <a:moveTo>
                  <a:pt x="8100" y="6171"/>
                </a:moveTo>
                <a:lnTo>
                  <a:pt x="8100" y="7714"/>
                </a:lnTo>
                <a:lnTo>
                  <a:pt x="10260" y="7714"/>
                </a:lnTo>
                <a:lnTo>
                  <a:pt x="10260" y="6171"/>
                </a:lnTo>
                <a:lnTo>
                  <a:pt x="8100" y="6171"/>
                </a:lnTo>
                <a:close/>
              </a:path>
              <a:path w="21600" h="21600" extrusionOk="0">
                <a:moveTo>
                  <a:pt x="10260" y="6171"/>
                </a:moveTo>
                <a:lnTo>
                  <a:pt x="10260" y="7714"/>
                </a:lnTo>
                <a:lnTo>
                  <a:pt x="12419" y="7714"/>
                </a:lnTo>
                <a:lnTo>
                  <a:pt x="12419" y="6171"/>
                </a:lnTo>
                <a:lnTo>
                  <a:pt x="10260" y="6171"/>
                </a:lnTo>
                <a:close/>
              </a:path>
              <a:path w="21600" h="21600" extrusionOk="0">
                <a:moveTo>
                  <a:pt x="12419" y="6171"/>
                </a:moveTo>
                <a:lnTo>
                  <a:pt x="12419" y="7714"/>
                </a:lnTo>
                <a:lnTo>
                  <a:pt x="14580" y="7714"/>
                </a:lnTo>
                <a:lnTo>
                  <a:pt x="14580" y="6171"/>
                </a:lnTo>
                <a:lnTo>
                  <a:pt x="12419" y="6171"/>
                </a:lnTo>
                <a:close/>
              </a:path>
              <a:path w="21600" h="21600" extrusionOk="0">
                <a:moveTo>
                  <a:pt x="14580" y="6171"/>
                </a:moveTo>
                <a:lnTo>
                  <a:pt x="14580" y="7714"/>
                </a:lnTo>
                <a:lnTo>
                  <a:pt x="16740" y="7714"/>
                </a:lnTo>
                <a:lnTo>
                  <a:pt x="16740" y="6171"/>
                </a:lnTo>
                <a:lnTo>
                  <a:pt x="14580" y="6171"/>
                </a:lnTo>
                <a:close/>
              </a:path>
              <a:path w="21600" h="21600" extrusionOk="0">
                <a:moveTo>
                  <a:pt x="16740" y="6171"/>
                </a:moveTo>
                <a:lnTo>
                  <a:pt x="16740" y="7714"/>
                </a:lnTo>
                <a:lnTo>
                  <a:pt x="18900" y="7714"/>
                </a:lnTo>
                <a:lnTo>
                  <a:pt x="18900" y="6171"/>
                </a:lnTo>
                <a:lnTo>
                  <a:pt x="16740" y="6171"/>
                </a:lnTo>
                <a:close/>
              </a:path>
              <a:path w="21600" h="21600" extrusionOk="0">
                <a:moveTo>
                  <a:pt x="18900" y="6171"/>
                </a:moveTo>
                <a:lnTo>
                  <a:pt x="18900" y="7714"/>
                </a:lnTo>
                <a:lnTo>
                  <a:pt x="21060" y="7714"/>
                </a:lnTo>
                <a:lnTo>
                  <a:pt x="21060" y="6171"/>
                </a:lnTo>
                <a:lnTo>
                  <a:pt x="18900" y="6171"/>
                </a:lnTo>
                <a:close/>
              </a:path>
              <a:path w="21600" h="21600" extrusionOk="0">
                <a:moveTo>
                  <a:pt x="540" y="7714"/>
                </a:moveTo>
                <a:lnTo>
                  <a:pt x="540" y="9257"/>
                </a:lnTo>
                <a:lnTo>
                  <a:pt x="2700" y="9257"/>
                </a:lnTo>
                <a:lnTo>
                  <a:pt x="2700" y="7714"/>
                </a:lnTo>
                <a:lnTo>
                  <a:pt x="540" y="7714"/>
                </a:lnTo>
                <a:close/>
              </a:path>
              <a:path w="21600" h="21600" extrusionOk="0">
                <a:moveTo>
                  <a:pt x="2700" y="7714"/>
                </a:moveTo>
                <a:lnTo>
                  <a:pt x="2700" y="9257"/>
                </a:lnTo>
                <a:lnTo>
                  <a:pt x="4860" y="9257"/>
                </a:lnTo>
                <a:lnTo>
                  <a:pt x="4860" y="7714"/>
                </a:lnTo>
                <a:lnTo>
                  <a:pt x="2700" y="7714"/>
                </a:lnTo>
                <a:close/>
              </a:path>
              <a:path w="21600" h="21600" extrusionOk="0">
                <a:moveTo>
                  <a:pt x="4860" y="7714"/>
                </a:moveTo>
                <a:lnTo>
                  <a:pt x="4860" y="9257"/>
                </a:lnTo>
                <a:lnTo>
                  <a:pt x="7020" y="9257"/>
                </a:lnTo>
                <a:lnTo>
                  <a:pt x="7020" y="7714"/>
                </a:lnTo>
                <a:lnTo>
                  <a:pt x="4860" y="7714"/>
                </a:lnTo>
                <a:close/>
              </a:path>
              <a:path w="21600" h="21600" extrusionOk="0">
                <a:moveTo>
                  <a:pt x="7020" y="7714"/>
                </a:moveTo>
                <a:lnTo>
                  <a:pt x="7020" y="9257"/>
                </a:lnTo>
                <a:lnTo>
                  <a:pt x="9180" y="9257"/>
                </a:lnTo>
                <a:lnTo>
                  <a:pt x="9180" y="7714"/>
                </a:lnTo>
                <a:lnTo>
                  <a:pt x="7020" y="7714"/>
                </a:lnTo>
                <a:close/>
              </a:path>
              <a:path w="21600" h="21600" extrusionOk="0">
                <a:moveTo>
                  <a:pt x="9180" y="7714"/>
                </a:moveTo>
                <a:lnTo>
                  <a:pt x="9180" y="9257"/>
                </a:lnTo>
                <a:lnTo>
                  <a:pt x="11340" y="9257"/>
                </a:lnTo>
                <a:lnTo>
                  <a:pt x="11340" y="7714"/>
                </a:lnTo>
                <a:lnTo>
                  <a:pt x="9180" y="7714"/>
                </a:lnTo>
                <a:close/>
              </a:path>
              <a:path w="21600" h="21600" extrusionOk="0">
                <a:moveTo>
                  <a:pt x="11340" y="7714"/>
                </a:moveTo>
                <a:lnTo>
                  <a:pt x="11340" y="9257"/>
                </a:lnTo>
                <a:lnTo>
                  <a:pt x="13500" y="9257"/>
                </a:lnTo>
                <a:lnTo>
                  <a:pt x="13500" y="7714"/>
                </a:lnTo>
                <a:lnTo>
                  <a:pt x="11340" y="7714"/>
                </a:lnTo>
                <a:close/>
              </a:path>
              <a:path w="21600" h="21600" extrusionOk="0">
                <a:moveTo>
                  <a:pt x="13500" y="7714"/>
                </a:moveTo>
                <a:lnTo>
                  <a:pt x="13500" y="9257"/>
                </a:lnTo>
                <a:lnTo>
                  <a:pt x="15660" y="9257"/>
                </a:lnTo>
                <a:lnTo>
                  <a:pt x="15660" y="7714"/>
                </a:lnTo>
                <a:lnTo>
                  <a:pt x="13500" y="7714"/>
                </a:lnTo>
                <a:close/>
              </a:path>
              <a:path w="21600" h="21600" extrusionOk="0">
                <a:moveTo>
                  <a:pt x="15660" y="7714"/>
                </a:moveTo>
                <a:lnTo>
                  <a:pt x="15660" y="9257"/>
                </a:lnTo>
                <a:lnTo>
                  <a:pt x="17820" y="9257"/>
                </a:lnTo>
                <a:lnTo>
                  <a:pt x="17820" y="7714"/>
                </a:lnTo>
                <a:lnTo>
                  <a:pt x="15660" y="7714"/>
                </a:lnTo>
                <a:close/>
              </a:path>
              <a:path w="21600" h="21600" extrusionOk="0">
                <a:moveTo>
                  <a:pt x="17820" y="7714"/>
                </a:moveTo>
                <a:lnTo>
                  <a:pt x="17820" y="9257"/>
                </a:lnTo>
                <a:lnTo>
                  <a:pt x="19980" y="9257"/>
                </a:lnTo>
                <a:lnTo>
                  <a:pt x="19980" y="7714"/>
                </a:lnTo>
                <a:lnTo>
                  <a:pt x="17820" y="7714"/>
                </a:lnTo>
                <a:close/>
              </a:path>
              <a:path w="21600" h="21600" extrusionOk="0">
                <a:moveTo>
                  <a:pt x="1620" y="9257"/>
                </a:moveTo>
                <a:lnTo>
                  <a:pt x="1620" y="10800"/>
                </a:lnTo>
                <a:lnTo>
                  <a:pt x="3779" y="10800"/>
                </a:lnTo>
                <a:lnTo>
                  <a:pt x="3779" y="9257"/>
                </a:lnTo>
                <a:lnTo>
                  <a:pt x="1620" y="9257"/>
                </a:lnTo>
                <a:close/>
              </a:path>
              <a:path w="21600" h="21600" extrusionOk="0">
                <a:moveTo>
                  <a:pt x="3779" y="9257"/>
                </a:moveTo>
                <a:lnTo>
                  <a:pt x="3779" y="10800"/>
                </a:lnTo>
                <a:lnTo>
                  <a:pt x="5940" y="10800"/>
                </a:lnTo>
                <a:lnTo>
                  <a:pt x="5940" y="9257"/>
                </a:lnTo>
                <a:lnTo>
                  <a:pt x="3779" y="9257"/>
                </a:lnTo>
                <a:close/>
              </a:path>
              <a:path w="21600" h="21600" extrusionOk="0">
                <a:moveTo>
                  <a:pt x="5940" y="9257"/>
                </a:moveTo>
                <a:lnTo>
                  <a:pt x="5940" y="10800"/>
                </a:lnTo>
                <a:lnTo>
                  <a:pt x="8100" y="10800"/>
                </a:lnTo>
                <a:lnTo>
                  <a:pt x="8100" y="9257"/>
                </a:lnTo>
                <a:lnTo>
                  <a:pt x="5940" y="9257"/>
                </a:lnTo>
                <a:close/>
              </a:path>
              <a:path w="21600" h="21600" extrusionOk="0">
                <a:moveTo>
                  <a:pt x="8100" y="9257"/>
                </a:moveTo>
                <a:lnTo>
                  <a:pt x="8100" y="10800"/>
                </a:lnTo>
                <a:lnTo>
                  <a:pt x="10260" y="10800"/>
                </a:lnTo>
                <a:lnTo>
                  <a:pt x="10260" y="9257"/>
                </a:lnTo>
                <a:lnTo>
                  <a:pt x="8100" y="9257"/>
                </a:lnTo>
                <a:close/>
              </a:path>
              <a:path w="21600" h="21600" extrusionOk="0">
                <a:moveTo>
                  <a:pt x="10260" y="9257"/>
                </a:moveTo>
                <a:lnTo>
                  <a:pt x="10260" y="10800"/>
                </a:lnTo>
                <a:lnTo>
                  <a:pt x="12419" y="10800"/>
                </a:lnTo>
                <a:lnTo>
                  <a:pt x="12419" y="9257"/>
                </a:lnTo>
                <a:lnTo>
                  <a:pt x="10260" y="9257"/>
                </a:lnTo>
                <a:close/>
              </a:path>
              <a:path w="21600" h="21600" extrusionOk="0">
                <a:moveTo>
                  <a:pt x="12419" y="9257"/>
                </a:moveTo>
                <a:lnTo>
                  <a:pt x="12419" y="10800"/>
                </a:lnTo>
                <a:lnTo>
                  <a:pt x="14580" y="10800"/>
                </a:lnTo>
                <a:lnTo>
                  <a:pt x="14580" y="9257"/>
                </a:lnTo>
                <a:lnTo>
                  <a:pt x="12419" y="9257"/>
                </a:lnTo>
                <a:close/>
              </a:path>
              <a:path w="21600" h="21600" extrusionOk="0">
                <a:moveTo>
                  <a:pt x="14580" y="9257"/>
                </a:moveTo>
                <a:lnTo>
                  <a:pt x="14580" y="10800"/>
                </a:lnTo>
                <a:lnTo>
                  <a:pt x="16740" y="10800"/>
                </a:lnTo>
                <a:lnTo>
                  <a:pt x="16740" y="9257"/>
                </a:lnTo>
                <a:lnTo>
                  <a:pt x="14580" y="9257"/>
                </a:lnTo>
                <a:close/>
              </a:path>
              <a:path w="21600" h="21600" extrusionOk="0">
                <a:moveTo>
                  <a:pt x="16740" y="9257"/>
                </a:moveTo>
                <a:lnTo>
                  <a:pt x="16740" y="10800"/>
                </a:lnTo>
                <a:lnTo>
                  <a:pt x="18900" y="10800"/>
                </a:lnTo>
                <a:lnTo>
                  <a:pt x="18900" y="9257"/>
                </a:lnTo>
                <a:lnTo>
                  <a:pt x="16740" y="9257"/>
                </a:lnTo>
                <a:close/>
              </a:path>
              <a:path w="21600" h="21600" extrusionOk="0">
                <a:moveTo>
                  <a:pt x="18900" y="9257"/>
                </a:moveTo>
                <a:lnTo>
                  <a:pt x="18900" y="10800"/>
                </a:lnTo>
                <a:lnTo>
                  <a:pt x="21060" y="10800"/>
                </a:lnTo>
                <a:lnTo>
                  <a:pt x="21060" y="9257"/>
                </a:lnTo>
                <a:lnTo>
                  <a:pt x="18900" y="9257"/>
                </a:lnTo>
                <a:close/>
              </a:path>
              <a:path w="21600" h="21600" extrusionOk="0">
                <a:moveTo>
                  <a:pt x="540" y="10800"/>
                </a:moveTo>
                <a:lnTo>
                  <a:pt x="540" y="12342"/>
                </a:lnTo>
                <a:lnTo>
                  <a:pt x="2700" y="12342"/>
                </a:lnTo>
                <a:lnTo>
                  <a:pt x="2700" y="10800"/>
                </a:lnTo>
                <a:lnTo>
                  <a:pt x="540" y="10800"/>
                </a:lnTo>
                <a:close/>
              </a:path>
              <a:path w="21600" h="21600" extrusionOk="0">
                <a:moveTo>
                  <a:pt x="2700" y="10800"/>
                </a:moveTo>
                <a:lnTo>
                  <a:pt x="2700" y="12342"/>
                </a:lnTo>
                <a:lnTo>
                  <a:pt x="4860" y="12342"/>
                </a:lnTo>
                <a:lnTo>
                  <a:pt x="4860" y="10800"/>
                </a:lnTo>
                <a:lnTo>
                  <a:pt x="2700" y="10800"/>
                </a:lnTo>
                <a:close/>
              </a:path>
              <a:path w="21600" h="21600" extrusionOk="0">
                <a:moveTo>
                  <a:pt x="4860" y="10800"/>
                </a:moveTo>
                <a:lnTo>
                  <a:pt x="4860" y="12342"/>
                </a:lnTo>
                <a:lnTo>
                  <a:pt x="7020" y="12342"/>
                </a:lnTo>
                <a:lnTo>
                  <a:pt x="7020" y="10800"/>
                </a:lnTo>
                <a:lnTo>
                  <a:pt x="4860" y="10800"/>
                </a:lnTo>
                <a:close/>
              </a:path>
              <a:path w="21600" h="21600" extrusionOk="0">
                <a:moveTo>
                  <a:pt x="7020" y="10800"/>
                </a:moveTo>
                <a:lnTo>
                  <a:pt x="7020" y="12342"/>
                </a:lnTo>
                <a:lnTo>
                  <a:pt x="9180" y="12342"/>
                </a:lnTo>
                <a:lnTo>
                  <a:pt x="9180" y="10800"/>
                </a:lnTo>
                <a:lnTo>
                  <a:pt x="7020" y="10800"/>
                </a:lnTo>
                <a:close/>
              </a:path>
              <a:path w="21600" h="21600" extrusionOk="0">
                <a:moveTo>
                  <a:pt x="9180" y="10800"/>
                </a:moveTo>
                <a:lnTo>
                  <a:pt x="9180" y="12342"/>
                </a:lnTo>
                <a:lnTo>
                  <a:pt x="11340" y="12342"/>
                </a:lnTo>
                <a:lnTo>
                  <a:pt x="11340" y="10800"/>
                </a:lnTo>
                <a:lnTo>
                  <a:pt x="9180" y="10800"/>
                </a:lnTo>
                <a:close/>
              </a:path>
              <a:path w="21600" h="21600" extrusionOk="0">
                <a:moveTo>
                  <a:pt x="11340" y="10800"/>
                </a:moveTo>
                <a:lnTo>
                  <a:pt x="11340" y="12342"/>
                </a:lnTo>
                <a:lnTo>
                  <a:pt x="13500" y="12342"/>
                </a:lnTo>
                <a:lnTo>
                  <a:pt x="13500" y="10800"/>
                </a:lnTo>
                <a:lnTo>
                  <a:pt x="11340" y="10800"/>
                </a:lnTo>
                <a:close/>
              </a:path>
              <a:path w="21600" h="21600" extrusionOk="0">
                <a:moveTo>
                  <a:pt x="13500" y="10800"/>
                </a:moveTo>
                <a:lnTo>
                  <a:pt x="13500" y="12342"/>
                </a:lnTo>
                <a:lnTo>
                  <a:pt x="15660" y="12342"/>
                </a:lnTo>
                <a:lnTo>
                  <a:pt x="15660" y="10800"/>
                </a:lnTo>
                <a:lnTo>
                  <a:pt x="13500" y="10800"/>
                </a:lnTo>
                <a:close/>
              </a:path>
              <a:path w="21600" h="21600" extrusionOk="0">
                <a:moveTo>
                  <a:pt x="15660" y="10800"/>
                </a:moveTo>
                <a:lnTo>
                  <a:pt x="15660" y="12342"/>
                </a:lnTo>
                <a:lnTo>
                  <a:pt x="17820" y="12342"/>
                </a:lnTo>
                <a:lnTo>
                  <a:pt x="17820" y="10800"/>
                </a:lnTo>
                <a:lnTo>
                  <a:pt x="15660" y="10800"/>
                </a:lnTo>
                <a:close/>
              </a:path>
              <a:path w="21600" h="21600" extrusionOk="0">
                <a:moveTo>
                  <a:pt x="17820" y="10800"/>
                </a:moveTo>
                <a:lnTo>
                  <a:pt x="17820" y="12342"/>
                </a:lnTo>
                <a:lnTo>
                  <a:pt x="19980" y="12342"/>
                </a:lnTo>
                <a:lnTo>
                  <a:pt x="19980" y="10800"/>
                </a:lnTo>
                <a:lnTo>
                  <a:pt x="17820" y="10800"/>
                </a:lnTo>
                <a:close/>
              </a:path>
              <a:path w="21600" h="21600" extrusionOk="0">
                <a:moveTo>
                  <a:pt x="1620" y="12342"/>
                </a:moveTo>
                <a:lnTo>
                  <a:pt x="1620" y="13885"/>
                </a:lnTo>
                <a:lnTo>
                  <a:pt x="3779" y="13885"/>
                </a:lnTo>
                <a:lnTo>
                  <a:pt x="3779" y="12342"/>
                </a:lnTo>
                <a:lnTo>
                  <a:pt x="1620" y="12342"/>
                </a:lnTo>
                <a:close/>
              </a:path>
              <a:path w="21600" h="21600" extrusionOk="0">
                <a:moveTo>
                  <a:pt x="3779" y="12342"/>
                </a:moveTo>
                <a:lnTo>
                  <a:pt x="3779" y="13885"/>
                </a:lnTo>
                <a:lnTo>
                  <a:pt x="5940" y="13885"/>
                </a:lnTo>
                <a:lnTo>
                  <a:pt x="5940" y="12342"/>
                </a:lnTo>
                <a:lnTo>
                  <a:pt x="3779" y="12342"/>
                </a:lnTo>
                <a:close/>
              </a:path>
              <a:path w="21600" h="21600" extrusionOk="0">
                <a:moveTo>
                  <a:pt x="5940" y="12342"/>
                </a:moveTo>
                <a:lnTo>
                  <a:pt x="5940" y="13885"/>
                </a:lnTo>
                <a:lnTo>
                  <a:pt x="8100" y="13885"/>
                </a:lnTo>
                <a:lnTo>
                  <a:pt x="8100" y="12342"/>
                </a:lnTo>
                <a:lnTo>
                  <a:pt x="5940" y="12342"/>
                </a:lnTo>
                <a:close/>
              </a:path>
              <a:path w="21600" h="21600" extrusionOk="0">
                <a:moveTo>
                  <a:pt x="8100" y="12342"/>
                </a:moveTo>
                <a:lnTo>
                  <a:pt x="8100" y="13885"/>
                </a:lnTo>
                <a:lnTo>
                  <a:pt x="10260" y="13885"/>
                </a:lnTo>
                <a:lnTo>
                  <a:pt x="10260" y="12342"/>
                </a:lnTo>
                <a:lnTo>
                  <a:pt x="8100" y="12342"/>
                </a:lnTo>
                <a:close/>
              </a:path>
              <a:path w="21600" h="21600" extrusionOk="0">
                <a:moveTo>
                  <a:pt x="10260" y="12342"/>
                </a:moveTo>
                <a:lnTo>
                  <a:pt x="10260" y="13885"/>
                </a:lnTo>
                <a:lnTo>
                  <a:pt x="12419" y="13885"/>
                </a:lnTo>
                <a:lnTo>
                  <a:pt x="12419" y="12342"/>
                </a:lnTo>
                <a:lnTo>
                  <a:pt x="10260" y="12342"/>
                </a:lnTo>
                <a:close/>
              </a:path>
              <a:path w="21600" h="21600" extrusionOk="0">
                <a:moveTo>
                  <a:pt x="12419" y="12342"/>
                </a:moveTo>
                <a:lnTo>
                  <a:pt x="12419" y="13885"/>
                </a:lnTo>
                <a:lnTo>
                  <a:pt x="14580" y="13885"/>
                </a:lnTo>
                <a:lnTo>
                  <a:pt x="14580" y="12342"/>
                </a:lnTo>
                <a:lnTo>
                  <a:pt x="12419" y="12342"/>
                </a:lnTo>
                <a:close/>
              </a:path>
              <a:path w="21600" h="21600" extrusionOk="0">
                <a:moveTo>
                  <a:pt x="14580" y="12342"/>
                </a:moveTo>
                <a:lnTo>
                  <a:pt x="14580" y="13885"/>
                </a:lnTo>
                <a:lnTo>
                  <a:pt x="16740" y="13885"/>
                </a:lnTo>
                <a:lnTo>
                  <a:pt x="16740" y="12342"/>
                </a:lnTo>
                <a:lnTo>
                  <a:pt x="14580" y="12342"/>
                </a:lnTo>
                <a:close/>
              </a:path>
              <a:path w="21600" h="21600" extrusionOk="0">
                <a:moveTo>
                  <a:pt x="16740" y="12342"/>
                </a:moveTo>
                <a:lnTo>
                  <a:pt x="16740" y="13885"/>
                </a:lnTo>
                <a:lnTo>
                  <a:pt x="18900" y="13885"/>
                </a:lnTo>
                <a:lnTo>
                  <a:pt x="18900" y="12342"/>
                </a:lnTo>
                <a:lnTo>
                  <a:pt x="16740" y="12342"/>
                </a:lnTo>
                <a:close/>
              </a:path>
              <a:path w="21600" h="21600" extrusionOk="0">
                <a:moveTo>
                  <a:pt x="18900" y="12342"/>
                </a:moveTo>
                <a:lnTo>
                  <a:pt x="18900" y="13885"/>
                </a:lnTo>
                <a:lnTo>
                  <a:pt x="21060" y="13885"/>
                </a:lnTo>
                <a:lnTo>
                  <a:pt x="21060" y="12342"/>
                </a:lnTo>
                <a:lnTo>
                  <a:pt x="18900" y="12342"/>
                </a:lnTo>
                <a:close/>
              </a:path>
              <a:path w="21600" h="21600" extrusionOk="0">
                <a:moveTo>
                  <a:pt x="540" y="13885"/>
                </a:moveTo>
                <a:lnTo>
                  <a:pt x="540" y="15428"/>
                </a:lnTo>
                <a:lnTo>
                  <a:pt x="2700" y="15428"/>
                </a:lnTo>
                <a:lnTo>
                  <a:pt x="2700" y="13885"/>
                </a:lnTo>
                <a:lnTo>
                  <a:pt x="540" y="13885"/>
                </a:lnTo>
                <a:close/>
              </a:path>
              <a:path w="21600" h="21600" extrusionOk="0">
                <a:moveTo>
                  <a:pt x="2700" y="13885"/>
                </a:moveTo>
                <a:lnTo>
                  <a:pt x="2700" y="15428"/>
                </a:lnTo>
                <a:lnTo>
                  <a:pt x="4860" y="15428"/>
                </a:lnTo>
                <a:lnTo>
                  <a:pt x="4860" y="13885"/>
                </a:lnTo>
                <a:lnTo>
                  <a:pt x="2700" y="13885"/>
                </a:lnTo>
                <a:close/>
              </a:path>
              <a:path w="21600" h="21600" extrusionOk="0">
                <a:moveTo>
                  <a:pt x="4860" y="13885"/>
                </a:moveTo>
                <a:lnTo>
                  <a:pt x="4860" y="15428"/>
                </a:lnTo>
                <a:lnTo>
                  <a:pt x="7020" y="15428"/>
                </a:lnTo>
                <a:lnTo>
                  <a:pt x="7020" y="13885"/>
                </a:lnTo>
                <a:lnTo>
                  <a:pt x="4860" y="13885"/>
                </a:lnTo>
                <a:close/>
              </a:path>
              <a:path w="21600" h="21600" extrusionOk="0">
                <a:moveTo>
                  <a:pt x="7020" y="13885"/>
                </a:moveTo>
                <a:lnTo>
                  <a:pt x="7020" y="15428"/>
                </a:lnTo>
                <a:lnTo>
                  <a:pt x="9180" y="15428"/>
                </a:lnTo>
                <a:lnTo>
                  <a:pt x="9180" y="13885"/>
                </a:lnTo>
                <a:lnTo>
                  <a:pt x="7020" y="13885"/>
                </a:lnTo>
                <a:close/>
              </a:path>
              <a:path w="21600" h="21600" extrusionOk="0">
                <a:moveTo>
                  <a:pt x="9180" y="13885"/>
                </a:moveTo>
                <a:lnTo>
                  <a:pt x="9180" y="15428"/>
                </a:lnTo>
                <a:lnTo>
                  <a:pt x="11340" y="15428"/>
                </a:lnTo>
                <a:lnTo>
                  <a:pt x="11340" y="13885"/>
                </a:lnTo>
                <a:lnTo>
                  <a:pt x="9180" y="13885"/>
                </a:lnTo>
                <a:close/>
              </a:path>
              <a:path w="21600" h="21600" extrusionOk="0">
                <a:moveTo>
                  <a:pt x="11340" y="13885"/>
                </a:moveTo>
                <a:lnTo>
                  <a:pt x="11340" y="15428"/>
                </a:lnTo>
                <a:lnTo>
                  <a:pt x="13500" y="15428"/>
                </a:lnTo>
                <a:lnTo>
                  <a:pt x="13500" y="13885"/>
                </a:lnTo>
                <a:lnTo>
                  <a:pt x="11340" y="13885"/>
                </a:lnTo>
                <a:close/>
              </a:path>
              <a:path w="21600" h="21600" extrusionOk="0">
                <a:moveTo>
                  <a:pt x="13500" y="13885"/>
                </a:moveTo>
                <a:lnTo>
                  <a:pt x="13500" y="15428"/>
                </a:lnTo>
                <a:lnTo>
                  <a:pt x="15660" y="15428"/>
                </a:lnTo>
                <a:lnTo>
                  <a:pt x="15660" y="13885"/>
                </a:lnTo>
                <a:lnTo>
                  <a:pt x="13500" y="13885"/>
                </a:lnTo>
                <a:close/>
              </a:path>
              <a:path w="21600" h="21600" extrusionOk="0">
                <a:moveTo>
                  <a:pt x="15660" y="13885"/>
                </a:moveTo>
                <a:lnTo>
                  <a:pt x="15660" y="15428"/>
                </a:lnTo>
                <a:lnTo>
                  <a:pt x="17820" y="15428"/>
                </a:lnTo>
                <a:lnTo>
                  <a:pt x="17820" y="13885"/>
                </a:lnTo>
                <a:lnTo>
                  <a:pt x="15660" y="13885"/>
                </a:lnTo>
                <a:close/>
              </a:path>
              <a:path w="21600" h="21600" extrusionOk="0">
                <a:moveTo>
                  <a:pt x="17820" y="13885"/>
                </a:moveTo>
                <a:lnTo>
                  <a:pt x="17820" y="15428"/>
                </a:lnTo>
                <a:lnTo>
                  <a:pt x="19980" y="15428"/>
                </a:lnTo>
                <a:lnTo>
                  <a:pt x="19980" y="13885"/>
                </a:lnTo>
                <a:lnTo>
                  <a:pt x="17820" y="13885"/>
                </a:lnTo>
                <a:close/>
              </a:path>
              <a:path w="21600" h="21600" extrusionOk="0">
                <a:moveTo>
                  <a:pt x="1620" y="15428"/>
                </a:moveTo>
                <a:lnTo>
                  <a:pt x="1620" y="16971"/>
                </a:lnTo>
                <a:lnTo>
                  <a:pt x="3779" y="16971"/>
                </a:lnTo>
                <a:lnTo>
                  <a:pt x="3779" y="15428"/>
                </a:lnTo>
                <a:lnTo>
                  <a:pt x="1620" y="15428"/>
                </a:lnTo>
                <a:close/>
              </a:path>
              <a:path w="21600" h="21600" extrusionOk="0">
                <a:moveTo>
                  <a:pt x="3779" y="15428"/>
                </a:moveTo>
                <a:lnTo>
                  <a:pt x="3779" y="16971"/>
                </a:lnTo>
                <a:lnTo>
                  <a:pt x="5940" y="16971"/>
                </a:lnTo>
                <a:lnTo>
                  <a:pt x="5940" y="15428"/>
                </a:lnTo>
                <a:lnTo>
                  <a:pt x="3779" y="15428"/>
                </a:lnTo>
                <a:close/>
              </a:path>
              <a:path w="21600" h="21600" extrusionOk="0">
                <a:moveTo>
                  <a:pt x="5940" y="15428"/>
                </a:moveTo>
                <a:lnTo>
                  <a:pt x="5940" y="16971"/>
                </a:lnTo>
                <a:lnTo>
                  <a:pt x="8100" y="16971"/>
                </a:lnTo>
                <a:lnTo>
                  <a:pt x="8100" y="15428"/>
                </a:lnTo>
                <a:lnTo>
                  <a:pt x="5940" y="15428"/>
                </a:lnTo>
                <a:close/>
              </a:path>
              <a:path w="21600" h="21600" extrusionOk="0">
                <a:moveTo>
                  <a:pt x="8100" y="15428"/>
                </a:moveTo>
                <a:lnTo>
                  <a:pt x="8100" y="16971"/>
                </a:lnTo>
                <a:lnTo>
                  <a:pt x="10260" y="16971"/>
                </a:lnTo>
                <a:lnTo>
                  <a:pt x="10260" y="15428"/>
                </a:lnTo>
                <a:lnTo>
                  <a:pt x="8100" y="15428"/>
                </a:lnTo>
                <a:close/>
              </a:path>
              <a:path w="21600" h="21600" extrusionOk="0">
                <a:moveTo>
                  <a:pt x="10260" y="15428"/>
                </a:moveTo>
                <a:lnTo>
                  <a:pt x="10260" y="16971"/>
                </a:lnTo>
                <a:lnTo>
                  <a:pt x="12419" y="16971"/>
                </a:lnTo>
                <a:lnTo>
                  <a:pt x="12419" y="15428"/>
                </a:lnTo>
                <a:lnTo>
                  <a:pt x="10260" y="15428"/>
                </a:lnTo>
                <a:close/>
              </a:path>
              <a:path w="21600" h="21600" extrusionOk="0">
                <a:moveTo>
                  <a:pt x="12419" y="15428"/>
                </a:moveTo>
                <a:lnTo>
                  <a:pt x="12419" y="16971"/>
                </a:lnTo>
                <a:lnTo>
                  <a:pt x="14580" y="16971"/>
                </a:lnTo>
                <a:lnTo>
                  <a:pt x="14580" y="15428"/>
                </a:lnTo>
                <a:lnTo>
                  <a:pt x="12419" y="15428"/>
                </a:lnTo>
                <a:close/>
              </a:path>
              <a:path w="21600" h="21600" extrusionOk="0">
                <a:moveTo>
                  <a:pt x="14580" y="15428"/>
                </a:moveTo>
                <a:lnTo>
                  <a:pt x="14580" y="16971"/>
                </a:lnTo>
                <a:lnTo>
                  <a:pt x="16740" y="16971"/>
                </a:lnTo>
                <a:lnTo>
                  <a:pt x="16740" y="15428"/>
                </a:lnTo>
                <a:lnTo>
                  <a:pt x="14580" y="15428"/>
                </a:lnTo>
                <a:close/>
              </a:path>
              <a:path w="21600" h="21600" extrusionOk="0">
                <a:moveTo>
                  <a:pt x="16740" y="15428"/>
                </a:moveTo>
                <a:lnTo>
                  <a:pt x="16740" y="16971"/>
                </a:lnTo>
                <a:lnTo>
                  <a:pt x="18900" y="16971"/>
                </a:lnTo>
                <a:lnTo>
                  <a:pt x="18900" y="15428"/>
                </a:lnTo>
                <a:lnTo>
                  <a:pt x="16740" y="15428"/>
                </a:lnTo>
                <a:close/>
              </a:path>
              <a:path w="21600" h="21600" extrusionOk="0">
                <a:moveTo>
                  <a:pt x="18900" y="15428"/>
                </a:moveTo>
                <a:lnTo>
                  <a:pt x="18900" y="16971"/>
                </a:lnTo>
                <a:lnTo>
                  <a:pt x="21060" y="16971"/>
                </a:lnTo>
                <a:lnTo>
                  <a:pt x="21060" y="15428"/>
                </a:lnTo>
                <a:lnTo>
                  <a:pt x="18900" y="15428"/>
                </a:lnTo>
                <a:close/>
              </a:path>
              <a:path w="21600" h="21600" extrusionOk="0">
                <a:moveTo>
                  <a:pt x="540" y="16971"/>
                </a:moveTo>
                <a:lnTo>
                  <a:pt x="540" y="18514"/>
                </a:lnTo>
                <a:lnTo>
                  <a:pt x="2700" y="18514"/>
                </a:lnTo>
                <a:lnTo>
                  <a:pt x="2700" y="16971"/>
                </a:lnTo>
                <a:lnTo>
                  <a:pt x="540" y="16971"/>
                </a:lnTo>
                <a:close/>
              </a:path>
              <a:path w="21600" h="21600" extrusionOk="0">
                <a:moveTo>
                  <a:pt x="2700" y="16971"/>
                </a:moveTo>
                <a:lnTo>
                  <a:pt x="2700" y="18514"/>
                </a:lnTo>
                <a:lnTo>
                  <a:pt x="4860" y="18514"/>
                </a:lnTo>
                <a:lnTo>
                  <a:pt x="4860" y="16971"/>
                </a:lnTo>
                <a:lnTo>
                  <a:pt x="2700" y="16971"/>
                </a:lnTo>
                <a:close/>
              </a:path>
              <a:path w="21600" h="21600" extrusionOk="0">
                <a:moveTo>
                  <a:pt x="4860" y="16971"/>
                </a:moveTo>
                <a:lnTo>
                  <a:pt x="4860" y="18514"/>
                </a:lnTo>
                <a:lnTo>
                  <a:pt x="7020" y="18514"/>
                </a:lnTo>
                <a:lnTo>
                  <a:pt x="7020" y="16971"/>
                </a:lnTo>
                <a:lnTo>
                  <a:pt x="4860" y="16971"/>
                </a:lnTo>
                <a:close/>
              </a:path>
              <a:path w="21600" h="21600" extrusionOk="0">
                <a:moveTo>
                  <a:pt x="7020" y="16971"/>
                </a:moveTo>
                <a:lnTo>
                  <a:pt x="7020" y="18514"/>
                </a:lnTo>
                <a:lnTo>
                  <a:pt x="9180" y="18514"/>
                </a:lnTo>
                <a:lnTo>
                  <a:pt x="9180" y="16971"/>
                </a:lnTo>
                <a:lnTo>
                  <a:pt x="7020" y="16971"/>
                </a:lnTo>
                <a:close/>
              </a:path>
              <a:path w="21600" h="21600" extrusionOk="0">
                <a:moveTo>
                  <a:pt x="9180" y="16971"/>
                </a:moveTo>
                <a:lnTo>
                  <a:pt x="9180" y="18514"/>
                </a:lnTo>
                <a:lnTo>
                  <a:pt x="11340" y="18514"/>
                </a:lnTo>
                <a:lnTo>
                  <a:pt x="11340" y="16971"/>
                </a:lnTo>
                <a:lnTo>
                  <a:pt x="9180" y="16971"/>
                </a:lnTo>
                <a:close/>
              </a:path>
              <a:path w="21600" h="21600" extrusionOk="0">
                <a:moveTo>
                  <a:pt x="11340" y="16971"/>
                </a:moveTo>
                <a:lnTo>
                  <a:pt x="11340" y="18514"/>
                </a:lnTo>
                <a:lnTo>
                  <a:pt x="13500" y="18514"/>
                </a:lnTo>
                <a:lnTo>
                  <a:pt x="13500" y="16971"/>
                </a:lnTo>
                <a:lnTo>
                  <a:pt x="11340" y="16971"/>
                </a:lnTo>
                <a:close/>
              </a:path>
              <a:path w="21600" h="21600" extrusionOk="0">
                <a:moveTo>
                  <a:pt x="13500" y="16971"/>
                </a:moveTo>
                <a:lnTo>
                  <a:pt x="13500" y="18514"/>
                </a:lnTo>
                <a:lnTo>
                  <a:pt x="15660" y="18514"/>
                </a:lnTo>
                <a:lnTo>
                  <a:pt x="15660" y="16971"/>
                </a:lnTo>
                <a:lnTo>
                  <a:pt x="13500" y="16971"/>
                </a:lnTo>
                <a:close/>
              </a:path>
              <a:path w="21600" h="21600" extrusionOk="0">
                <a:moveTo>
                  <a:pt x="15660" y="16971"/>
                </a:moveTo>
                <a:lnTo>
                  <a:pt x="15660" y="18514"/>
                </a:lnTo>
                <a:lnTo>
                  <a:pt x="17820" y="18514"/>
                </a:lnTo>
                <a:lnTo>
                  <a:pt x="17820" y="16971"/>
                </a:lnTo>
                <a:lnTo>
                  <a:pt x="15660" y="16971"/>
                </a:lnTo>
                <a:close/>
              </a:path>
              <a:path w="21600" h="21600" extrusionOk="0">
                <a:moveTo>
                  <a:pt x="17820" y="16971"/>
                </a:moveTo>
                <a:lnTo>
                  <a:pt x="17820" y="18514"/>
                </a:lnTo>
                <a:lnTo>
                  <a:pt x="19980" y="18514"/>
                </a:lnTo>
                <a:lnTo>
                  <a:pt x="19980" y="16971"/>
                </a:lnTo>
                <a:lnTo>
                  <a:pt x="17820" y="16971"/>
                </a:lnTo>
                <a:close/>
              </a:path>
              <a:path w="21600" h="21600" extrusionOk="0">
                <a:moveTo>
                  <a:pt x="1620" y="18514"/>
                </a:moveTo>
                <a:lnTo>
                  <a:pt x="1620" y="20057"/>
                </a:lnTo>
                <a:lnTo>
                  <a:pt x="3779" y="20057"/>
                </a:lnTo>
                <a:lnTo>
                  <a:pt x="3779" y="18514"/>
                </a:lnTo>
                <a:lnTo>
                  <a:pt x="1620" y="18514"/>
                </a:lnTo>
                <a:close/>
              </a:path>
              <a:path w="21600" h="21600" extrusionOk="0">
                <a:moveTo>
                  <a:pt x="3779" y="18514"/>
                </a:moveTo>
                <a:lnTo>
                  <a:pt x="3779" y="20057"/>
                </a:lnTo>
                <a:lnTo>
                  <a:pt x="5940" y="20057"/>
                </a:lnTo>
                <a:lnTo>
                  <a:pt x="5940" y="18514"/>
                </a:lnTo>
                <a:lnTo>
                  <a:pt x="3779" y="18514"/>
                </a:lnTo>
                <a:close/>
              </a:path>
              <a:path w="21600" h="21600" extrusionOk="0">
                <a:moveTo>
                  <a:pt x="5940" y="18514"/>
                </a:moveTo>
                <a:lnTo>
                  <a:pt x="5940" y="20057"/>
                </a:lnTo>
                <a:lnTo>
                  <a:pt x="8100" y="20057"/>
                </a:lnTo>
                <a:lnTo>
                  <a:pt x="8100" y="18514"/>
                </a:lnTo>
                <a:lnTo>
                  <a:pt x="5940" y="18514"/>
                </a:lnTo>
                <a:close/>
              </a:path>
              <a:path w="21600" h="21600" extrusionOk="0">
                <a:moveTo>
                  <a:pt x="8100" y="18514"/>
                </a:moveTo>
                <a:lnTo>
                  <a:pt x="8100" y="20057"/>
                </a:lnTo>
                <a:lnTo>
                  <a:pt x="10260" y="20057"/>
                </a:lnTo>
                <a:lnTo>
                  <a:pt x="10260" y="18514"/>
                </a:lnTo>
                <a:lnTo>
                  <a:pt x="8100" y="18514"/>
                </a:lnTo>
                <a:close/>
              </a:path>
              <a:path w="21600" h="21600" extrusionOk="0">
                <a:moveTo>
                  <a:pt x="10260" y="18514"/>
                </a:moveTo>
                <a:lnTo>
                  <a:pt x="10260" y="20057"/>
                </a:lnTo>
                <a:lnTo>
                  <a:pt x="12419" y="20057"/>
                </a:lnTo>
                <a:lnTo>
                  <a:pt x="12419" y="18514"/>
                </a:lnTo>
                <a:lnTo>
                  <a:pt x="10260" y="18514"/>
                </a:lnTo>
                <a:close/>
              </a:path>
              <a:path w="21600" h="21600" extrusionOk="0">
                <a:moveTo>
                  <a:pt x="12419" y="18514"/>
                </a:moveTo>
                <a:lnTo>
                  <a:pt x="12419" y="20057"/>
                </a:lnTo>
                <a:lnTo>
                  <a:pt x="14580" y="20057"/>
                </a:lnTo>
                <a:lnTo>
                  <a:pt x="14580" y="18514"/>
                </a:lnTo>
                <a:lnTo>
                  <a:pt x="12419" y="18514"/>
                </a:lnTo>
                <a:close/>
              </a:path>
              <a:path w="21600" h="21600" extrusionOk="0">
                <a:moveTo>
                  <a:pt x="14580" y="18514"/>
                </a:moveTo>
                <a:lnTo>
                  <a:pt x="14580" y="20057"/>
                </a:lnTo>
                <a:lnTo>
                  <a:pt x="16740" y="20057"/>
                </a:lnTo>
                <a:lnTo>
                  <a:pt x="16740" y="18514"/>
                </a:lnTo>
                <a:lnTo>
                  <a:pt x="14580" y="18514"/>
                </a:lnTo>
                <a:close/>
              </a:path>
              <a:path w="21600" h="21600" extrusionOk="0">
                <a:moveTo>
                  <a:pt x="16740" y="18514"/>
                </a:moveTo>
                <a:lnTo>
                  <a:pt x="16740" y="20057"/>
                </a:lnTo>
                <a:lnTo>
                  <a:pt x="18900" y="20057"/>
                </a:lnTo>
                <a:lnTo>
                  <a:pt x="18900" y="18514"/>
                </a:lnTo>
                <a:lnTo>
                  <a:pt x="16740" y="18514"/>
                </a:lnTo>
                <a:close/>
              </a:path>
              <a:path w="21600" h="21600" extrusionOk="0">
                <a:moveTo>
                  <a:pt x="18900" y="18514"/>
                </a:moveTo>
                <a:lnTo>
                  <a:pt x="18900" y="20057"/>
                </a:lnTo>
                <a:lnTo>
                  <a:pt x="21060" y="20057"/>
                </a:lnTo>
                <a:lnTo>
                  <a:pt x="21060" y="18514"/>
                </a:lnTo>
                <a:lnTo>
                  <a:pt x="18900" y="18514"/>
                </a:lnTo>
                <a:close/>
              </a:path>
              <a:path w="21600" h="21600" extrusionOk="0">
                <a:moveTo>
                  <a:pt x="540" y="20057"/>
                </a:moveTo>
                <a:lnTo>
                  <a:pt x="540" y="21600"/>
                </a:lnTo>
                <a:lnTo>
                  <a:pt x="2700" y="21600"/>
                </a:lnTo>
                <a:lnTo>
                  <a:pt x="2700" y="20057"/>
                </a:lnTo>
                <a:lnTo>
                  <a:pt x="540" y="20057"/>
                </a:lnTo>
                <a:close/>
              </a:path>
              <a:path w="21600" h="21600" extrusionOk="0">
                <a:moveTo>
                  <a:pt x="2700" y="20057"/>
                </a:moveTo>
                <a:lnTo>
                  <a:pt x="2700" y="21600"/>
                </a:lnTo>
                <a:lnTo>
                  <a:pt x="4860" y="21600"/>
                </a:lnTo>
                <a:lnTo>
                  <a:pt x="4860" y="20057"/>
                </a:lnTo>
                <a:lnTo>
                  <a:pt x="2700" y="20057"/>
                </a:lnTo>
                <a:close/>
              </a:path>
              <a:path w="21600" h="21600" extrusionOk="0">
                <a:moveTo>
                  <a:pt x="4860" y="20057"/>
                </a:moveTo>
                <a:lnTo>
                  <a:pt x="4860" y="21600"/>
                </a:lnTo>
                <a:lnTo>
                  <a:pt x="7020" y="21600"/>
                </a:lnTo>
                <a:lnTo>
                  <a:pt x="7020" y="20057"/>
                </a:lnTo>
                <a:lnTo>
                  <a:pt x="4860" y="20057"/>
                </a:lnTo>
                <a:close/>
              </a:path>
              <a:path w="21600" h="21600" extrusionOk="0">
                <a:moveTo>
                  <a:pt x="7020" y="20057"/>
                </a:moveTo>
                <a:lnTo>
                  <a:pt x="7020" y="21600"/>
                </a:lnTo>
                <a:lnTo>
                  <a:pt x="9180" y="21600"/>
                </a:lnTo>
                <a:lnTo>
                  <a:pt x="9180" y="20057"/>
                </a:lnTo>
                <a:lnTo>
                  <a:pt x="7020" y="20057"/>
                </a:lnTo>
                <a:close/>
              </a:path>
              <a:path w="21600" h="21600" extrusionOk="0">
                <a:moveTo>
                  <a:pt x="9180" y="20057"/>
                </a:moveTo>
                <a:lnTo>
                  <a:pt x="9180" y="21600"/>
                </a:lnTo>
                <a:lnTo>
                  <a:pt x="11340" y="21600"/>
                </a:lnTo>
                <a:lnTo>
                  <a:pt x="11340" y="20057"/>
                </a:lnTo>
                <a:lnTo>
                  <a:pt x="9180" y="20057"/>
                </a:lnTo>
                <a:close/>
              </a:path>
              <a:path w="21600" h="21600" extrusionOk="0">
                <a:moveTo>
                  <a:pt x="11340" y="20057"/>
                </a:moveTo>
                <a:lnTo>
                  <a:pt x="11340" y="21600"/>
                </a:lnTo>
                <a:lnTo>
                  <a:pt x="13500" y="21600"/>
                </a:lnTo>
                <a:lnTo>
                  <a:pt x="13500" y="20057"/>
                </a:lnTo>
                <a:lnTo>
                  <a:pt x="11340" y="20057"/>
                </a:lnTo>
                <a:close/>
              </a:path>
              <a:path w="21600" h="21600" extrusionOk="0">
                <a:moveTo>
                  <a:pt x="13500" y="20057"/>
                </a:moveTo>
                <a:lnTo>
                  <a:pt x="13500" y="21600"/>
                </a:lnTo>
                <a:lnTo>
                  <a:pt x="15660" y="21600"/>
                </a:lnTo>
                <a:lnTo>
                  <a:pt x="15660" y="20057"/>
                </a:lnTo>
                <a:lnTo>
                  <a:pt x="13500" y="20057"/>
                </a:lnTo>
                <a:close/>
              </a:path>
              <a:path w="21600" h="21600" extrusionOk="0">
                <a:moveTo>
                  <a:pt x="15660" y="20057"/>
                </a:moveTo>
                <a:lnTo>
                  <a:pt x="15660" y="21600"/>
                </a:lnTo>
                <a:lnTo>
                  <a:pt x="17820" y="21600"/>
                </a:lnTo>
                <a:lnTo>
                  <a:pt x="17820" y="20057"/>
                </a:lnTo>
                <a:lnTo>
                  <a:pt x="15660" y="20057"/>
                </a:lnTo>
                <a:close/>
              </a:path>
              <a:path w="21600" h="21600" extrusionOk="0">
                <a:moveTo>
                  <a:pt x="17820" y="20057"/>
                </a:moveTo>
                <a:lnTo>
                  <a:pt x="17820" y="21600"/>
                </a:lnTo>
                <a:lnTo>
                  <a:pt x="19980" y="21600"/>
                </a:lnTo>
                <a:lnTo>
                  <a:pt x="19980" y="20057"/>
                </a:lnTo>
                <a:lnTo>
                  <a:pt x="17820" y="20057"/>
                </a:lnTo>
                <a:close/>
              </a:path>
              <a:path w="21600" h="21600" extrusionOk="0">
                <a:moveTo>
                  <a:pt x="19980" y="4628"/>
                </a:moveTo>
                <a:lnTo>
                  <a:pt x="21060" y="4628"/>
                </a:lnTo>
                <a:lnTo>
                  <a:pt x="21060" y="6171"/>
                </a:lnTo>
                <a:lnTo>
                  <a:pt x="19980" y="6171"/>
                </a:lnTo>
                <a:lnTo>
                  <a:pt x="19980" y="4628"/>
                </a:lnTo>
                <a:close/>
              </a:path>
            </a:pathLst>
          </a:custGeom>
          <a:solidFill>
            <a:srgbClr val="FF6600"/>
          </a:solidFill>
          <a:ln w="9525">
            <a:solidFill>
              <a:srgbClr val="000000"/>
            </a:solidFill>
            <a:prstDash val="dash"/>
            <a:miter lim="800000"/>
            <a:headEnd/>
            <a:tailEnd/>
          </a:ln>
        </p:spPr>
        <p:txBody>
          <a:bodyPr/>
          <a:lstStyle/>
          <a:p>
            <a:endParaRPr lang="fr-FR"/>
          </a:p>
        </p:txBody>
      </p:sp>
      <p:sp>
        <p:nvSpPr>
          <p:cNvPr id="24586" name="Rectangle 10"/>
          <p:cNvSpPr>
            <a:spLocks noChangeArrowheads="1"/>
          </p:cNvSpPr>
          <p:nvPr/>
        </p:nvSpPr>
        <p:spPr bwMode="auto">
          <a:xfrm>
            <a:off x="5483110" y="3214686"/>
            <a:ext cx="1415772" cy="461665"/>
          </a:xfrm>
          <a:prstGeom prst="rect">
            <a:avLst/>
          </a:prstGeom>
          <a:noFill/>
          <a:ln w="6350">
            <a:noFill/>
            <a:miter lim="800000"/>
            <a:headEnd/>
            <a:tailEnd/>
          </a:ln>
        </p:spPr>
        <p:txBody>
          <a:bodyPr wrap="none">
            <a:spAutoFit/>
          </a:bodyPr>
          <a:lstStyle/>
          <a:p>
            <a:pPr eaLnBrk="0" hangingPunct="0"/>
            <a:r>
              <a:rPr lang="fr-FR" sz="2400" dirty="0">
                <a:solidFill>
                  <a:schemeClr val="bg2"/>
                </a:solidFill>
                <a:latin typeface="Times New Roman" pitchFamily="18" charset="0"/>
              </a:rPr>
              <a:t>s</a:t>
            </a:r>
            <a:r>
              <a:rPr lang="fr-FR" sz="2400" dirty="0" smtClean="0">
                <a:solidFill>
                  <a:schemeClr val="bg2"/>
                </a:solidFill>
                <a:latin typeface="Times New Roman" pitchFamily="18" charset="0"/>
              </a:rPr>
              <a:t>sh.lbgi.fr</a:t>
            </a:r>
            <a:endParaRPr lang="en-GB" sz="2400" dirty="0">
              <a:solidFill>
                <a:schemeClr val="bg2"/>
              </a:solidFill>
              <a:latin typeface="Times New Roman" pitchFamily="18" charset="0"/>
            </a:endParaRPr>
          </a:p>
        </p:txBody>
      </p:sp>
      <p:sp>
        <p:nvSpPr>
          <p:cNvPr id="24587" name="server"/>
          <p:cNvSpPr>
            <a:spLocks noEditPoints="1" noChangeArrowheads="1"/>
          </p:cNvSpPr>
          <p:nvPr/>
        </p:nvSpPr>
        <p:spPr bwMode="auto">
          <a:xfrm>
            <a:off x="3581400" y="4800600"/>
            <a:ext cx="1809750" cy="1809750"/>
          </a:xfrm>
          <a:custGeom>
            <a:avLst/>
            <a:gdLst>
              <a:gd name="T0" fmla="*/ 0 w 21600"/>
              <a:gd name="T1" fmla="*/ 0 h 21600"/>
              <a:gd name="T2" fmla="*/ 75814694 w 21600"/>
              <a:gd name="T3" fmla="*/ 0 h 21600"/>
              <a:gd name="T4" fmla="*/ 151629388 w 21600"/>
              <a:gd name="T5" fmla="*/ 0 h 21600"/>
              <a:gd name="T6" fmla="*/ 151629388 w 21600"/>
              <a:gd name="T7" fmla="*/ 75814694 h 21600"/>
              <a:gd name="T8" fmla="*/ 151629388 w 21600"/>
              <a:gd name="T9" fmla="*/ 151629388 h 21600"/>
              <a:gd name="T10" fmla="*/ 75814694 w 21600"/>
              <a:gd name="T11" fmla="*/ 151629388 h 21600"/>
              <a:gd name="T12" fmla="*/ 0 w 21600"/>
              <a:gd name="T13" fmla="*/ 151629388 h 21600"/>
              <a:gd name="T14" fmla="*/ 0 w 21600"/>
              <a:gd name="T15" fmla="*/ 75814694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28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99CCCC"/>
          </a:solidFill>
          <a:ln w="9525">
            <a:solidFill>
              <a:srgbClr val="000000"/>
            </a:solidFill>
            <a:miter lim="800000"/>
            <a:headEnd/>
            <a:tailEnd/>
          </a:ln>
        </p:spPr>
        <p:txBody>
          <a:bodyPr/>
          <a:lstStyle/>
          <a:p>
            <a:endParaRPr lang="fr-FR"/>
          </a:p>
        </p:txBody>
      </p:sp>
      <p:sp>
        <p:nvSpPr>
          <p:cNvPr id="24588" name="AutoShape 12"/>
          <p:cNvSpPr>
            <a:spLocks noChangeArrowheads="1"/>
          </p:cNvSpPr>
          <p:nvPr/>
        </p:nvSpPr>
        <p:spPr bwMode="auto">
          <a:xfrm>
            <a:off x="7696200" y="2590800"/>
            <a:ext cx="838200" cy="1066800"/>
          </a:xfrm>
          <a:prstGeom prst="flowChartMagneticDisk">
            <a:avLst/>
          </a:prstGeom>
          <a:solidFill>
            <a:srgbClr val="99CCCC"/>
          </a:solidFill>
          <a:ln w="6350">
            <a:solidFill>
              <a:schemeClr val="bg2"/>
            </a:solidFill>
            <a:round/>
            <a:headEnd/>
            <a:tailEnd/>
          </a:ln>
        </p:spPr>
        <p:txBody>
          <a:bodyPr wrap="none" anchor="ctr"/>
          <a:lstStyle/>
          <a:p>
            <a:endParaRPr lang="fr-FR"/>
          </a:p>
        </p:txBody>
      </p:sp>
      <p:sp>
        <p:nvSpPr>
          <p:cNvPr id="24589" name="AutoShape 13"/>
          <p:cNvSpPr>
            <a:spLocks noChangeArrowheads="1"/>
          </p:cNvSpPr>
          <p:nvPr/>
        </p:nvSpPr>
        <p:spPr bwMode="auto">
          <a:xfrm>
            <a:off x="7696200" y="3657600"/>
            <a:ext cx="838200" cy="1066800"/>
          </a:xfrm>
          <a:prstGeom prst="flowChartMagneticDisk">
            <a:avLst/>
          </a:prstGeom>
          <a:solidFill>
            <a:srgbClr val="99CCCC"/>
          </a:solidFill>
          <a:ln w="6350">
            <a:solidFill>
              <a:schemeClr val="bg2"/>
            </a:solidFill>
            <a:round/>
            <a:headEnd/>
            <a:tailEnd/>
          </a:ln>
        </p:spPr>
        <p:txBody>
          <a:bodyPr wrap="none" anchor="ctr"/>
          <a:lstStyle/>
          <a:p>
            <a:endParaRPr lang="fr-FR"/>
          </a:p>
        </p:txBody>
      </p:sp>
      <p:sp>
        <p:nvSpPr>
          <p:cNvPr id="24590" name="AutoShape 14"/>
          <p:cNvSpPr>
            <a:spLocks noChangeArrowheads="1"/>
          </p:cNvSpPr>
          <p:nvPr/>
        </p:nvSpPr>
        <p:spPr bwMode="auto">
          <a:xfrm>
            <a:off x="6400800" y="5181600"/>
            <a:ext cx="838200" cy="1066800"/>
          </a:xfrm>
          <a:prstGeom prst="flowChartMagneticDisk">
            <a:avLst/>
          </a:prstGeom>
          <a:solidFill>
            <a:srgbClr val="99CCCC"/>
          </a:solidFill>
          <a:ln w="6350">
            <a:solidFill>
              <a:schemeClr val="bg2"/>
            </a:solidFill>
            <a:round/>
            <a:headEnd/>
            <a:tailEnd/>
          </a:ln>
        </p:spPr>
        <p:txBody>
          <a:bodyPr wrap="none" anchor="ctr"/>
          <a:lstStyle/>
          <a:p>
            <a:endParaRPr lang="fr-FR"/>
          </a:p>
        </p:txBody>
      </p:sp>
      <p:cxnSp>
        <p:nvCxnSpPr>
          <p:cNvPr id="24591" name="AutoShape 15"/>
          <p:cNvCxnSpPr>
            <a:cxnSpLocks noChangeShapeType="1"/>
            <a:stCxn id="24583" idx="3"/>
            <a:endCxn id="24585" idx="7"/>
          </p:cNvCxnSpPr>
          <p:nvPr/>
        </p:nvCxnSpPr>
        <p:spPr bwMode="auto">
          <a:xfrm>
            <a:off x="2297113" y="2662238"/>
            <a:ext cx="1300162" cy="233362"/>
          </a:xfrm>
          <a:prstGeom prst="bentConnector3">
            <a:avLst>
              <a:gd name="adj1" fmla="val 59949"/>
            </a:avLst>
          </a:prstGeom>
          <a:noFill/>
          <a:ln w="25400">
            <a:solidFill>
              <a:schemeClr val="tx1"/>
            </a:solidFill>
            <a:miter lim="800000"/>
            <a:headEnd/>
            <a:tailEnd/>
          </a:ln>
        </p:spPr>
      </p:cxnSp>
      <p:cxnSp>
        <p:nvCxnSpPr>
          <p:cNvPr id="24592" name="AutoShape 16"/>
          <p:cNvCxnSpPr>
            <a:cxnSpLocks noChangeShapeType="1"/>
            <a:stCxn id="24585" idx="3"/>
            <a:endCxn id="24584" idx="7"/>
          </p:cNvCxnSpPr>
          <p:nvPr/>
        </p:nvCxnSpPr>
        <p:spPr bwMode="auto">
          <a:xfrm>
            <a:off x="4175125" y="2895600"/>
            <a:ext cx="854075" cy="219075"/>
          </a:xfrm>
          <a:prstGeom prst="bentConnector3">
            <a:avLst>
              <a:gd name="adj1" fmla="val 50931"/>
            </a:avLst>
          </a:prstGeom>
          <a:noFill/>
          <a:ln w="25400">
            <a:solidFill>
              <a:schemeClr val="tx1"/>
            </a:solidFill>
            <a:miter lim="800000"/>
            <a:headEnd/>
            <a:tailEnd type="triangle" w="med" len="med"/>
          </a:ln>
        </p:spPr>
      </p:cxnSp>
      <p:sp>
        <p:nvSpPr>
          <p:cNvPr id="24593" name="Rectangle 17"/>
          <p:cNvSpPr>
            <a:spLocks noChangeArrowheads="1"/>
          </p:cNvSpPr>
          <p:nvPr/>
        </p:nvSpPr>
        <p:spPr bwMode="auto">
          <a:xfrm>
            <a:off x="4572000" y="6019800"/>
            <a:ext cx="611065" cy="461665"/>
          </a:xfrm>
          <a:prstGeom prst="rect">
            <a:avLst/>
          </a:prstGeom>
          <a:noFill/>
          <a:ln w="6350">
            <a:noFill/>
            <a:miter lim="800000"/>
            <a:headEnd/>
            <a:tailEnd/>
          </a:ln>
        </p:spPr>
        <p:txBody>
          <a:bodyPr wrap="none">
            <a:spAutoFit/>
          </a:bodyPr>
          <a:lstStyle/>
          <a:p>
            <a:pPr eaLnBrk="0" hangingPunct="0"/>
            <a:r>
              <a:rPr lang="fr-FR" sz="2400" dirty="0" err="1" smtClean="0">
                <a:solidFill>
                  <a:schemeClr val="bg2"/>
                </a:solidFill>
                <a:latin typeface="Times New Roman" pitchFamily="18" charset="0"/>
              </a:rPr>
              <a:t>ena</a:t>
            </a:r>
            <a:endParaRPr lang="en-GB" sz="2400" dirty="0">
              <a:solidFill>
                <a:schemeClr val="bg2"/>
              </a:solidFill>
              <a:latin typeface="Times New Roman" pitchFamily="18" charset="0"/>
            </a:endParaRPr>
          </a:p>
        </p:txBody>
      </p:sp>
      <p:sp>
        <p:nvSpPr>
          <p:cNvPr id="24594" name="Text Box 18"/>
          <p:cNvSpPr txBox="1">
            <a:spLocks noChangeArrowheads="1"/>
          </p:cNvSpPr>
          <p:nvPr/>
        </p:nvSpPr>
        <p:spPr bwMode="auto">
          <a:xfrm>
            <a:off x="2743200" y="2286000"/>
            <a:ext cx="574675" cy="457200"/>
          </a:xfrm>
          <a:prstGeom prst="rect">
            <a:avLst/>
          </a:prstGeom>
          <a:noFill/>
          <a:ln w="25400">
            <a:noFill/>
            <a:miter lim="800000"/>
            <a:headEnd/>
            <a:tailEnd/>
          </a:ln>
        </p:spPr>
        <p:txBody>
          <a:bodyPr wrap="none">
            <a:spAutoFit/>
          </a:bodyPr>
          <a:lstStyle/>
          <a:p>
            <a:pPr eaLnBrk="0" hangingPunct="0"/>
            <a:r>
              <a:rPr lang="fr-FR" sz="2400">
                <a:latin typeface="Times New Roman" pitchFamily="18" charset="0"/>
              </a:rPr>
              <a:t>ssh</a:t>
            </a:r>
            <a:endParaRPr lang="en-GB" sz="2400">
              <a:latin typeface="Times New Roman" pitchFamily="18" charset="0"/>
            </a:endParaRPr>
          </a:p>
        </p:txBody>
      </p:sp>
      <p:sp>
        <p:nvSpPr>
          <p:cNvPr id="24595" name="Text Box 19"/>
          <p:cNvSpPr txBox="1">
            <a:spLocks noChangeArrowheads="1"/>
          </p:cNvSpPr>
          <p:nvPr/>
        </p:nvSpPr>
        <p:spPr bwMode="auto">
          <a:xfrm>
            <a:off x="4191000" y="2514600"/>
            <a:ext cx="574675" cy="457200"/>
          </a:xfrm>
          <a:prstGeom prst="rect">
            <a:avLst/>
          </a:prstGeom>
          <a:noFill/>
          <a:ln w="25400">
            <a:noFill/>
            <a:miter lim="800000"/>
            <a:headEnd/>
            <a:tailEnd/>
          </a:ln>
        </p:spPr>
        <p:txBody>
          <a:bodyPr wrap="none">
            <a:spAutoFit/>
          </a:bodyPr>
          <a:lstStyle/>
          <a:p>
            <a:pPr eaLnBrk="0" hangingPunct="0"/>
            <a:r>
              <a:rPr lang="fr-FR" sz="2400">
                <a:latin typeface="Times New Roman" pitchFamily="18" charset="0"/>
              </a:rPr>
              <a:t>ssh</a:t>
            </a:r>
            <a:endParaRPr lang="en-GB" sz="2400">
              <a:latin typeface="Times New Roman" pitchFamily="18" charset="0"/>
            </a:endParaRPr>
          </a:p>
        </p:txBody>
      </p:sp>
      <p:cxnSp>
        <p:nvCxnSpPr>
          <p:cNvPr id="24596" name="AutoShape 20"/>
          <p:cNvCxnSpPr>
            <a:cxnSpLocks noChangeShapeType="1"/>
            <a:stCxn id="24584" idx="5"/>
            <a:endCxn id="24587" idx="1"/>
          </p:cNvCxnSpPr>
          <p:nvPr/>
        </p:nvCxnSpPr>
        <p:spPr bwMode="auto">
          <a:xfrm rot="5400000">
            <a:off x="4819650" y="3686175"/>
            <a:ext cx="781050" cy="1447800"/>
          </a:xfrm>
          <a:prstGeom prst="bentConnector3">
            <a:avLst>
              <a:gd name="adj1" fmla="val 50000"/>
            </a:avLst>
          </a:prstGeom>
          <a:noFill/>
          <a:ln w="25400">
            <a:solidFill>
              <a:schemeClr val="tx1"/>
            </a:solidFill>
            <a:miter lim="800000"/>
            <a:headEnd type="triangle" w="med" len="med"/>
            <a:tailEnd type="triangle" w="med" len="med"/>
          </a:ln>
        </p:spPr>
      </p:cxnSp>
      <p:cxnSp>
        <p:nvCxnSpPr>
          <p:cNvPr id="24597" name="AutoShape 21"/>
          <p:cNvCxnSpPr>
            <a:cxnSpLocks noChangeShapeType="1"/>
            <a:stCxn id="24584" idx="3"/>
            <a:endCxn id="24588" idx="2"/>
          </p:cNvCxnSpPr>
          <p:nvPr/>
        </p:nvCxnSpPr>
        <p:spPr bwMode="auto">
          <a:xfrm>
            <a:off x="6838950" y="3114675"/>
            <a:ext cx="857250" cy="9525"/>
          </a:xfrm>
          <a:prstGeom prst="straightConnector1">
            <a:avLst/>
          </a:prstGeom>
          <a:noFill/>
          <a:ln w="25400">
            <a:solidFill>
              <a:schemeClr val="tx1"/>
            </a:solidFill>
            <a:round/>
            <a:headEnd/>
            <a:tailEnd/>
          </a:ln>
        </p:spPr>
      </p:cxnSp>
      <p:cxnSp>
        <p:nvCxnSpPr>
          <p:cNvPr id="24598" name="AutoShape 22"/>
          <p:cNvCxnSpPr>
            <a:cxnSpLocks noChangeShapeType="1"/>
            <a:stCxn id="24584" idx="3"/>
            <a:endCxn id="24589" idx="2"/>
          </p:cNvCxnSpPr>
          <p:nvPr/>
        </p:nvCxnSpPr>
        <p:spPr bwMode="auto">
          <a:xfrm>
            <a:off x="6838950" y="3114675"/>
            <a:ext cx="857250" cy="1076325"/>
          </a:xfrm>
          <a:prstGeom prst="straightConnector1">
            <a:avLst/>
          </a:prstGeom>
          <a:noFill/>
          <a:ln w="25400">
            <a:solidFill>
              <a:schemeClr val="tx1"/>
            </a:solidFill>
            <a:round/>
            <a:headEnd/>
            <a:tailEnd/>
          </a:ln>
        </p:spPr>
      </p:cxnSp>
      <p:cxnSp>
        <p:nvCxnSpPr>
          <p:cNvPr id="24601" name="AutoShape 25"/>
          <p:cNvCxnSpPr>
            <a:cxnSpLocks noChangeShapeType="1"/>
            <a:stCxn id="24587" idx="3"/>
            <a:endCxn id="24589" idx="2"/>
          </p:cNvCxnSpPr>
          <p:nvPr/>
        </p:nvCxnSpPr>
        <p:spPr bwMode="auto">
          <a:xfrm flipV="1">
            <a:off x="5391150" y="4191000"/>
            <a:ext cx="2305050" cy="1514475"/>
          </a:xfrm>
          <a:prstGeom prst="straightConnector1">
            <a:avLst/>
          </a:prstGeom>
          <a:noFill/>
          <a:ln w="25400">
            <a:solidFill>
              <a:schemeClr val="tx1"/>
            </a:solidFill>
            <a:round/>
            <a:headEnd/>
            <a:tailEnd/>
          </a:ln>
        </p:spPr>
      </p:cxnSp>
      <p:cxnSp>
        <p:nvCxnSpPr>
          <p:cNvPr id="24602" name="AutoShape 26"/>
          <p:cNvCxnSpPr>
            <a:cxnSpLocks noChangeShapeType="1"/>
            <a:stCxn id="24587" idx="3"/>
            <a:endCxn id="24590" idx="2"/>
          </p:cNvCxnSpPr>
          <p:nvPr/>
        </p:nvCxnSpPr>
        <p:spPr bwMode="auto">
          <a:xfrm>
            <a:off x="5391150" y="5705475"/>
            <a:ext cx="1009650" cy="9525"/>
          </a:xfrm>
          <a:prstGeom prst="straightConnector1">
            <a:avLst/>
          </a:prstGeom>
          <a:noFill/>
          <a:ln w="25400">
            <a:solidFill>
              <a:schemeClr val="tx1"/>
            </a:solidFill>
            <a:round/>
            <a:headEnd/>
            <a:tailEnd/>
          </a:ln>
        </p:spPr>
      </p:cxnSp>
      <p:sp>
        <p:nvSpPr>
          <p:cNvPr id="24603" name="Text Box 27"/>
          <p:cNvSpPr txBox="1">
            <a:spLocks noChangeArrowheads="1"/>
          </p:cNvSpPr>
          <p:nvPr/>
        </p:nvSpPr>
        <p:spPr bwMode="auto">
          <a:xfrm>
            <a:off x="4860925" y="4003675"/>
            <a:ext cx="574675" cy="457200"/>
          </a:xfrm>
          <a:prstGeom prst="rect">
            <a:avLst/>
          </a:prstGeom>
          <a:noFill/>
          <a:ln w="25400">
            <a:noFill/>
            <a:miter lim="800000"/>
            <a:headEnd/>
            <a:tailEnd/>
          </a:ln>
        </p:spPr>
        <p:txBody>
          <a:bodyPr wrap="none">
            <a:spAutoFit/>
          </a:bodyPr>
          <a:lstStyle/>
          <a:p>
            <a:pPr eaLnBrk="0" hangingPunct="0"/>
            <a:r>
              <a:rPr lang="fr-FR" sz="2400">
                <a:latin typeface="Times New Roman" pitchFamily="18" charset="0"/>
              </a:rPr>
              <a:t>ssh</a:t>
            </a:r>
            <a:endParaRPr lang="en-GB" sz="2400">
              <a:latin typeface="Times New Roman" pitchFamily="18" charset="0"/>
            </a:endParaRPr>
          </a:p>
        </p:txBody>
      </p:sp>
      <p:cxnSp>
        <p:nvCxnSpPr>
          <p:cNvPr id="24604" name="AutoShape 28"/>
          <p:cNvCxnSpPr>
            <a:cxnSpLocks noChangeShapeType="1"/>
            <a:stCxn id="24585" idx="7"/>
            <a:endCxn id="24585" idx="3"/>
          </p:cNvCxnSpPr>
          <p:nvPr/>
        </p:nvCxnSpPr>
        <p:spPr bwMode="auto">
          <a:xfrm>
            <a:off x="3597275" y="2895600"/>
            <a:ext cx="577850" cy="0"/>
          </a:xfrm>
          <a:prstGeom prst="straightConnector1">
            <a:avLst/>
          </a:prstGeom>
          <a:noFill/>
          <a:ln w="25400">
            <a:solidFill>
              <a:srgbClr val="CCFFFF"/>
            </a:solidFill>
            <a:prstDash val="dash"/>
            <a:round/>
            <a:headEnd/>
            <a:tailEnd/>
          </a:ln>
        </p:spPr>
      </p:cxnSp>
      <p:sp>
        <p:nvSpPr>
          <p:cNvPr id="24605" name="Text Box 29"/>
          <p:cNvSpPr txBox="1">
            <a:spLocks noChangeArrowheads="1"/>
          </p:cNvSpPr>
          <p:nvPr/>
        </p:nvSpPr>
        <p:spPr bwMode="auto">
          <a:xfrm>
            <a:off x="7696200" y="1524000"/>
            <a:ext cx="944563" cy="457200"/>
          </a:xfrm>
          <a:prstGeom prst="rect">
            <a:avLst/>
          </a:prstGeom>
          <a:noFill/>
          <a:ln w="25400">
            <a:noFill/>
            <a:miter lim="800000"/>
            <a:headEnd/>
            <a:tailEnd/>
          </a:ln>
        </p:spPr>
        <p:txBody>
          <a:bodyPr wrap="none">
            <a:spAutoFit/>
          </a:bodyPr>
          <a:lstStyle/>
          <a:p>
            <a:pPr eaLnBrk="0" hangingPunct="0"/>
            <a:r>
              <a:rPr lang="fr-FR" sz="2400">
                <a:latin typeface="Times New Roman" pitchFamily="18" charset="0"/>
              </a:rPr>
              <a:t>/home</a:t>
            </a:r>
            <a:endParaRPr lang="en-GB" sz="2400">
              <a:latin typeface="Times New Roman" pitchFamily="18" charset="0"/>
            </a:endParaRPr>
          </a:p>
        </p:txBody>
      </p:sp>
      <p:sp>
        <p:nvSpPr>
          <p:cNvPr id="24606" name="Text Box 30"/>
          <p:cNvSpPr txBox="1">
            <a:spLocks noChangeArrowheads="1"/>
          </p:cNvSpPr>
          <p:nvPr/>
        </p:nvSpPr>
        <p:spPr bwMode="auto">
          <a:xfrm>
            <a:off x="7620000" y="1981200"/>
            <a:ext cx="1435100" cy="457200"/>
          </a:xfrm>
          <a:prstGeom prst="rect">
            <a:avLst/>
          </a:prstGeom>
          <a:noFill/>
          <a:ln w="25400">
            <a:noFill/>
            <a:miter lim="800000"/>
            <a:headEnd/>
            <a:tailEnd/>
          </a:ln>
        </p:spPr>
        <p:txBody>
          <a:bodyPr wrap="none">
            <a:spAutoFit/>
          </a:bodyPr>
          <a:lstStyle/>
          <a:p>
            <a:pPr eaLnBrk="0" hangingPunct="0"/>
            <a:r>
              <a:rPr lang="fr-FR" sz="2400">
                <a:latin typeface="Times New Roman" pitchFamily="18" charset="0"/>
              </a:rPr>
              <a:t>/genomics</a:t>
            </a:r>
            <a:endParaRPr lang="en-GB" sz="2400">
              <a:latin typeface="Times New Roman" pitchFamily="18" charset="0"/>
            </a:endParaRPr>
          </a:p>
        </p:txBody>
      </p:sp>
      <p:sp>
        <p:nvSpPr>
          <p:cNvPr id="24607" name="Freeform 31"/>
          <p:cNvSpPr>
            <a:spLocks/>
          </p:cNvSpPr>
          <p:nvPr/>
        </p:nvSpPr>
        <p:spPr bwMode="auto">
          <a:xfrm>
            <a:off x="2627313" y="1773238"/>
            <a:ext cx="3816350" cy="4321175"/>
          </a:xfrm>
          <a:custGeom>
            <a:avLst/>
            <a:gdLst>
              <a:gd name="T0" fmla="*/ 0 w 2880"/>
              <a:gd name="T1" fmla="*/ 4321175 h 2832"/>
              <a:gd name="T2" fmla="*/ 1272117 w 2880"/>
              <a:gd name="T3" fmla="*/ 952123 h 2832"/>
              <a:gd name="T4" fmla="*/ 3816350 w 2880"/>
              <a:gd name="T5" fmla="*/ 0 h 2832"/>
              <a:gd name="T6" fmla="*/ 0 60000 65536"/>
              <a:gd name="T7" fmla="*/ 0 60000 65536"/>
              <a:gd name="T8" fmla="*/ 0 60000 65536"/>
              <a:gd name="T9" fmla="*/ 0 w 2880"/>
              <a:gd name="T10" fmla="*/ 0 h 2832"/>
              <a:gd name="T11" fmla="*/ 2880 w 2880"/>
              <a:gd name="T12" fmla="*/ 2832 h 2832"/>
            </a:gdLst>
            <a:ahLst/>
            <a:cxnLst>
              <a:cxn ang="T6">
                <a:pos x="T0" y="T1"/>
              </a:cxn>
              <a:cxn ang="T7">
                <a:pos x="T2" y="T3"/>
              </a:cxn>
              <a:cxn ang="T8">
                <a:pos x="T4" y="T5"/>
              </a:cxn>
            </a:cxnLst>
            <a:rect l="T9" t="T10" r="T11" b="T12"/>
            <a:pathLst>
              <a:path w="2880" h="2832">
                <a:moveTo>
                  <a:pt x="0" y="2832"/>
                </a:moveTo>
                <a:cubicBezTo>
                  <a:pt x="240" y="1964"/>
                  <a:pt x="480" y="1096"/>
                  <a:pt x="960" y="624"/>
                </a:cubicBezTo>
                <a:cubicBezTo>
                  <a:pt x="1440" y="152"/>
                  <a:pt x="2560" y="104"/>
                  <a:pt x="2880" y="0"/>
                </a:cubicBezTo>
              </a:path>
            </a:pathLst>
          </a:custGeom>
          <a:noFill/>
          <a:ln w="25400">
            <a:solidFill>
              <a:srgbClr val="FF0000"/>
            </a:solidFill>
            <a:round/>
            <a:headEnd/>
            <a:tailEnd/>
          </a:ln>
        </p:spPr>
        <p:txBody>
          <a:bodyPr/>
          <a:lstStyle/>
          <a:p>
            <a:endParaRPr lang="fr-FR"/>
          </a:p>
        </p:txBody>
      </p:sp>
      <p:sp>
        <p:nvSpPr>
          <p:cNvPr id="24608" name="Text Box 32"/>
          <p:cNvSpPr txBox="1">
            <a:spLocks noChangeArrowheads="1"/>
          </p:cNvSpPr>
          <p:nvPr/>
        </p:nvSpPr>
        <p:spPr bwMode="auto">
          <a:xfrm>
            <a:off x="3214678" y="3789363"/>
            <a:ext cx="1713931" cy="461665"/>
          </a:xfrm>
          <a:prstGeom prst="rect">
            <a:avLst/>
          </a:prstGeom>
          <a:noFill/>
          <a:ln w="25400">
            <a:noFill/>
            <a:miter lim="800000"/>
            <a:headEnd/>
            <a:tailEnd/>
          </a:ln>
        </p:spPr>
        <p:txBody>
          <a:bodyPr wrap="none">
            <a:spAutoFit/>
          </a:bodyPr>
          <a:lstStyle/>
          <a:p>
            <a:pPr eaLnBrk="0" hangingPunct="0"/>
            <a:r>
              <a:rPr lang="fr-FR" sz="2400" dirty="0">
                <a:latin typeface="Times New Roman" pitchFamily="18" charset="0"/>
              </a:rPr>
              <a:t>r</a:t>
            </a:r>
            <a:r>
              <a:rPr lang="fr-FR" sz="2400" dirty="0" smtClean="0">
                <a:latin typeface="Times New Roman" pitchFamily="18" charset="0"/>
              </a:rPr>
              <a:t>ue Humann</a:t>
            </a:r>
            <a:endParaRPr lang="en-GB" sz="2400" dirty="0">
              <a:latin typeface="Times New Roman" pitchFamily="18" charset="0"/>
            </a:endParaRPr>
          </a:p>
        </p:txBody>
      </p:sp>
      <p:sp>
        <p:nvSpPr>
          <p:cNvPr id="24609" name="laptop"/>
          <p:cNvSpPr>
            <a:spLocks noEditPoints="1" noChangeArrowheads="1"/>
          </p:cNvSpPr>
          <p:nvPr/>
        </p:nvSpPr>
        <p:spPr bwMode="auto">
          <a:xfrm>
            <a:off x="7620000" y="5516563"/>
            <a:ext cx="1371600" cy="1139825"/>
          </a:xfrm>
          <a:custGeom>
            <a:avLst/>
            <a:gdLst>
              <a:gd name="T0" fmla="*/ 13556424 w 21600"/>
              <a:gd name="T1" fmla="*/ 0 h 21600"/>
              <a:gd name="T2" fmla="*/ 13556424 w 21600"/>
              <a:gd name="T3" fmla="*/ 19974219 h 21600"/>
              <a:gd name="T4" fmla="*/ 73899083 w 21600"/>
              <a:gd name="T5" fmla="*/ 0 h 21600"/>
              <a:gd name="T6" fmla="*/ 73899083 w 21600"/>
              <a:gd name="T7" fmla="*/ 19974219 h 21600"/>
              <a:gd name="T8" fmla="*/ 43548300 w 21600"/>
              <a:gd name="T9" fmla="*/ 0 h 21600"/>
              <a:gd name="T10" fmla="*/ 43548300 w 21600"/>
              <a:gd name="T11" fmla="*/ 60148200 h 21600"/>
              <a:gd name="T12" fmla="*/ 0 w 21600"/>
              <a:gd name="T13" fmla="*/ 60148200 h 21600"/>
              <a:gd name="T14" fmla="*/ 87096600 w 21600"/>
              <a:gd name="T15" fmla="*/ 60148200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99CCCC"/>
          </a:solidFill>
          <a:ln w="9525">
            <a:solidFill>
              <a:srgbClr val="000000"/>
            </a:solidFill>
            <a:miter lim="800000"/>
            <a:headEnd/>
            <a:tailEnd/>
          </a:ln>
        </p:spPr>
        <p:txBody>
          <a:bodyPr/>
          <a:lstStyle/>
          <a:p>
            <a:pPr algn="ctr" eaLnBrk="0" hangingPunct="0"/>
            <a:r>
              <a:rPr lang="fr-FR" sz="1200">
                <a:solidFill>
                  <a:schemeClr val="bg2"/>
                </a:solidFill>
                <a:latin typeface="Times New Roman" pitchFamily="18" charset="0"/>
              </a:rPr>
              <a:t>Windows</a:t>
            </a:r>
          </a:p>
          <a:p>
            <a:pPr algn="ctr" eaLnBrk="0" hangingPunct="0"/>
            <a:r>
              <a:rPr lang="fr-FR" sz="1200">
                <a:solidFill>
                  <a:schemeClr val="bg2"/>
                </a:solidFill>
                <a:latin typeface="Times New Roman" pitchFamily="18" charset="0"/>
              </a:rPr>
              <a:t>Mac OS</a:t>
            </a:r>
          </a:p>
          <a:p>
            <a:pPr algn="ctr" eaLnBrk="0" hangingPunct="0"/>
            <a:r>
              <a:rPr lang="fr-FR" sz="1200">
                <a:solidFill>
                  <a:schemeClr val="bg2"/>
                </a:solidFill>
                <a:latin typeface="Times New Roman" pitchFamily="18" charset="0"/>
              </a:rPr>
              <a:t>Linux</a:t>
            </a:r>
            <a:endParaRPr lang="en-GB" sz="1200">
              <a:solidFill>
                <a:schemeClr val="bg2"/>
              </a:solidFill>
              <a:latin typeface="Times New Roman" pitchFamily="18" charset="0"/>
            </a:endParaRPr>
          </a:p>
        </p:txBody>
      </p:sp>
      <p:cxnSp>
        <p:nvCxnSpPr>
          <p:cNvPr id="24610" name="AutoShape 34"/>
          <p:cNvCxnSpPr>
            <a:cxnSpLocks noChangeShapeType="1"/>
            <a:stCxn id="24609" idx="1"/>
            <a:endCxn id="24590" idx="4"/>
          </p:cNvCxnSpPr>
          <p:nvPr/>
        </p:nvCxnSpPr>
        <p:spPr bwMode="auto">
          <a:xfrm flipH="1" flipV="1">
            <a:off x="7239000" y="5715000"/>
            <a:ext cx="593725" cy="179388"/>
          </a:xfrm>
          <a:prstGeom prst="straightConnector1">
            <a:avLst/>
          </a:prstGeom>
          <a:noFill/>
          <a:ln w="25400">
            <a:solidFill>
              <a:schemeClr val="bg2"/>
            </a:solidFill>
            <a:round/>
            <a:headEnd/>
            <a:tailEnd/>
          </a:ln>
        </p:spPr>
      </p:cxnSp>
      <p:cxnSp>
        <p:nvCxnSpPr>
          <p:cNvPr id="24611" name="AutoShape 35"/>
          <p:cNvCxnSpPr>
            <a:cxnSpLocks noChangeShapeType="1"/>
            <a:stCxn id="24609" idx="6"/>
            <a:endCxn id="24587" idx="4"/>
          </p:cNvCxnSpPr>
          <p:nvPr/>
        </p:nvCxnSpPr>
        <p:spPr bwMode="auto">
          <a:xfrm flipH="1" flipV="1">
            <a:off x="5391150" y="6610350"/>
            <a:ext cx="2228850" cy="46038"/>
          </a:xfrm>
          <a:prstGeom prst="straightConnector1">
            <a:avLst/>
          </a:prstGeom>
          <a:noFill/>
          <a:ln w="25400">
            <a:solidFill>
              <a:schemeClr val="bg2"/>
            </a:solidFill>
            <a:round/>
            <a:headEnd/>
            <a:tailEnd/>
          </a:ln>
        </p:spPr>
      </p:cxnSp>
      <p:sp>
        <p:nvSpPr>
          <p:cNvPr id="24612" name="Text Box 36"/>
          <p:cNvSpPr txBox="1">
            <a:spLocks noChangeArrowheads="1"/>
          </p:cNvSpPr>
          <p:nvPr/>
        </p:nvSpPr>
        <p:spPr bwMode="auto">
          <a:xfrm>
            <a:off x="5795963" y="6237288"/>
            <a:ext cx="574675" cy="457200"/>
          </a:xfrm>
          <a:prstGeom prst="rect">
            <a:avLst/>
          </a:prstGeom>
          <a:noFill/>
          <a:ln w="25400">
            <a:noFill/>
            <a:miter lim="800000"/>
            <a:headEnd/>
            <a:tailEnd/>
          </a:ln>
        </p:spPr>
        <p:txBody>
          <a:bodyPr wrap="none">
            <a:spAutoFit/>
          </a:bodyPr>
          <a:lstStyle/>
          <a:p>
            <a:pPr eaLnBrk="0" hangingPunct="0"/>
            <a:r>
              <a:rPr lang="fr-FR" sz="2400">
                <a:latin typeface="Times New Roman" pitchFamily="18" charset="0"/>
              </a:rPr>
              <a:t>ssh</a:t>
            </a:r>
            <a:endParaRPr lang="en-GB" sz="2400">
              <a:latin typeface="Times New Roman" pitchFamily="18" charset="0"/>
            </a:endParaRPr>
          </a:p>
        </p:txBody>
      </p:sp>
      <p:sp>
        <p:nvSpPr>
          <p:cNvPr id="24613" name="Text Box 37"/>
          <p:cNvSpPr txBox="1">
            <a:spLocks noChangeArrowheads="1"/>
          </p:cNvSpPr>
          <p:nvPr/>
        </p:nvSpPr>
        <p:spPr bwMode="auto">
          <a:xfrm>
            <a:off x="3348038" y="1989138"/>
            <a:ext cx="1063625" cy="366712"/>
          </a:xfrm>
          <a:prstGeom prst="rect">
            <a:avLst/>
          </a:prstGeom>
          <a:noFill/>
          <a:ln w="9525">
            <a:noFill/>
            <a:miter lim="800000"/>
            <a:headEnd/>
            <a:tailEnd/>
          </a:ln>
        </p:spPr>
        <p:txBody>
          <a:bodyPr wrap="none">
            <a:spAutoFit/>
          </a:bodyPr>
          <a:lstStyle/>
          <a:p>
            <a:r>
              <a:rPr lang="en-GB"/>
              <a:t>Firewall</a:t>
            </a:r>
          </a:p>
        </p:txBody>
      </p:sp>
      <p:sp>
        <p:nvSpPr>
          <p:cNvPr id="24614" name="Text Box 38"/>
          <p:cNvSpPr txBox="1">
            <a:spLocks noChangeArrowheads="1"/>
          </p:cNvSpPr>
          <p:nvPr/>
        </p:nvSpPr>
        <p:spPr bwMode="auto">
          <a:xfrm>
            <a:off x="3282950" y="3248025"/>
            <a:ext cx="1504950" cy="396875"/>
          </a:xfrm>
          <a:prstGeom prst="rect">
            <a:avLst/>
          </a:prstGeom>
          <a:noFill/>
          <a:ln w="25400">
            <a:noFill/>
            <a:miter lim="800000"/>
            <a:headEnd/>
            <a:tailEnd/>
          </a:ln>
        </p:spPr>
        <p:txBody>
          <a:bodyPr wrap="none">
            <a:spAutoFit/>
          </a:bodyPr>
          <a:lstStyle/>
          <a:p>
            <a:pPr eaLnBrk="0" hangingPunct="0"/>
            <a:r>
              <a:rPr lang="fr-FR" sz="2000">
                <a:latin typeface="Times New Roman" pitchFamily="18" charset="0"/>
              </a:rPr>
              <a:t> </a:t>
            </a:r>
            <a:r>
              <a:rPr lang="fr-FR">
                <a:latin typeface="Times New Roman" pitchFamily="18" charset="0"/>
              </a:rPr>
              <a:t>http, smtp, …</a:t>
            </a:r>
            <a:endParaRPr lang="en-GB">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4583"/>
                                        </p:tgtEl>
                                        <p:attrNameLst>
                                          <p:attrName>style.visibility</p:attrName>
                                        </p:attrNameLst>
                                      </p:cBhvr>
                                      <p:to>
                                        <p:strVal val="visible"/>
                                      </p:to>
                                    </p:set>
                                    <p:animEffect transition="in" filter="box(out)">
                                      <p:cBhvr>
                                        <p:cTn id="7" dur="500"/>
                                        <p:tgtEl>
                                          <p:spTgt spid="2458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24607"/>
                                        </p:tgtEl>
                                        <p:attrNameLst>
                                          <p:attrName>style.visibility</p:attrName>
                                        </p:attrNameLst>
                                      </p:cBhvr>
                                      <p:to>
                                        <p:strVal val="visible"/>
                                      </p:to>
                                    </p:set>
                                    <p:animEffect transition="in" filter="box(out)">
                                      <p:cBhvr>
                                        <p:cTn id="10" dur="500"/>
                                        <p:tgtEl>
                                          <p:spTgt spid="24607"/>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24608"/>
                                        </p:tgtEl>
                                        <p:attrNameLst>
                                          <p:attrName>style.visibility</p:attrName>
                                        </p:attrNameLst>
                                      </p:cBhvr>
                                      <p:to>
                                        <p:strVal val="visible"/>
                                      </p:to>
                                    </p:set>
                                    <p:animEffect transition="in" filter="box(out)">
                                      <p:cBhvr>
                                        <p:cTn id="13" dur="500"/>
                                        <p:tgtEl>
                                          <p:spTgt spid="24608"/>
                                        </p:tgtEl>
                                      </p:cBhvr>
                                    </p:animEffect>
                                  </p:childTnLst>
                                </p:cTn>
                              </p:par>
                              <p:par>
                                <p:cTn id="14" presetID="4" presetClass="entr" presetSubtype="32" fill="hold" grpId="0" nodeType="withEffect">
                                  <p:stCondLst>
                                    <p:cond delay="0"/>
                                  </p:stCondLst>
                                  <p:childTnLst>
                                    <p:set>
                                      <p:cBhvr>
                                        <p:cTn id="15" dur="1" fill="hold">
                                          <p:stCondLst>
                                            <p:cond delay="0"/>
                                          </p:stCondLst>
                                        </p:cTn>
                                        <p:tgtEl>
                                          <p:spTgt spid="24584"/>
                                        </p:tgtEl>
                                        <p:attrNameLst>
                                          <p:attrName>style.visibility</p:attrName>
                                        </p:attrNameLst>
                                      </p:cBhvr>
                                      <p:to>
                                        <p:strVal val="visible"/>
                                      </p:to>
                                    </p:set>
                                    <p:animEffect transition="in" filter="box(out)">
                                      <p:cBhvr>
                                        <p:cTn id="16" dur="500"/>
                                        <p:tgtEl>
                                          <p:spTgt spid="24584"/>
                                        </p:tgtEl>
                                      </p:cBhvr>
                                    </p:animEffect>
                                  </p:childTnLst>
                                </p:cTn>
                              </p:par>
                              <p:par>
                                <p:cTn id="17" presetID="4" presetClass="entr" presetSubtype="32" fill="hold" grpId="0" nodeType="withEffect">
                                  <p:stCondLst>
                                    <p:cond delay="0"/>
                                  </p:stCondLst>
                                  <p:childTnLst>
                                    <p:set>
                                      <p:cBhvr>
                                        <p:cTn id="18" dur="1" fill="hold">
                                          <p:stCondLst>
                                            <p:cond delay="0"/>
                                          </p:stCondLst>
                                        </p:cTn>
                                        <p:tgtEl>
                                          <p:spTgt spid="24586"/>
                                        </p:tgtEl>
                                        <p:attrNameLst>
                                          <p:attrName>style.visibility</p:attrName>
                                        </p:attrNameLst>
                                      </p:cBhvr>
                                      <p:to>
                                        <p:strVal val="visible"/>
                                      </p:to>
                                    </p:set>
                                    <p:animEffect transition="in" filter="box(out)">
                                      <p:cBhvr>
                                        <p:cTn id="19" dur="500"/>
                                        <p:tgtEl>
                                          <p:spTgt spid="24586"/>
                                        </p:tgtEl>
                                      </p:cBhvr>
                                    </p:animEffect>
                                  </p:childTnLst>
                                </p:cTn>
                              </p:par>
                              <p:par>
                                <p:cTn id="20" presetID="4" presetClass="entr" presetSubtype="32" fill="hold" grpId="0" nodeType="withEffect">
                                  <p:stCondLst>
                                    <p:cond delay="0"/>
                                  </p:stCondLst>
                                  <p:childTnLst>
                                    <p:set>
                                      <p:cBhvr>
                                        <p:cTn id="21" dur="1" fill="hold">
                                          <p:stCondLst>
                                            <p:cond delay="0"/>
                                          </p:stCondLst>
                                        </p:cTn>
                                        <p:tgtEl>
                                          <p:spTgt spid="24587"/>
                                        </p:tgtEl>
                                        <p:attrNameLst>
                                          <p:attrName>style.visibility</p:attrName>
                                        </p:attrNameLst>
                                      </p:cBhvr>
                                      <p:to>
                                        <p:strVal val="visible"/>
                                      </p:to>
                                    </p:set>
                                    <p:animEffect transition="in" filter="box(out)">
                                      <p:cBhvr>
                                        <p:cTn id="22" dur="500"/>
                                        <p:tgtEl>
                                          <p:spTgt spid="24587"/>
                                        </p:tgtEl>
                                      </p:cBhvr>
                                    </p:animEffect>
                                  </p:childTnLst>
                                </p:cTn>
                              </p:par>
                            </p:childTnLst>
                          </p:cTn>
                        </p:par>
                        <p:par>
                          <p:cTn id="23" fill="hold">
                            <p:stCondLst>
                              <p:cond delay="500"/>
                            </p:stCondLst>
                            <p:childTnLst>
                              <p:par>
                                <p:cTn id="24" presetID="4" presetClass="entr" presetSubtype="32" fill="hold" grpId="0" nodeType="afterEffect">
                                  <p:stCondLst>
                                    <p:cond delay="0"/>
                                  </p:stCondLst>
                                  <p:childTnLst>
                                    <p:set>
                                      <p:cBhvr>
                                        <p:cTn id="25" dur="1" fill="hold">
                                          <p:stCondLst>
                                            <p:cond delay="0"/>
                                          </p:stCondLst>
                                        </p:cTn>
                                        <p:tgtEl>
                                          <p:spTgt spid="24593"/>
                                        </p:tgtEl>
                                        <p:attrNameLst>
                                          <p:attrName>style.visibility</p:attrName>
                                        </p:attrNameLst>
                                      </p:cBhvr>
                                      <p:to>
                                        <p:strVal val="visible"/>
                                      </p:to>
                                    </p:set>
                                    <p:animEffect transition="in" filter="box(out)">
                                      <p:cBhvr>
                                        <p:cTn id="26" dur="500"/>
                                        <p:tgtEl>
                                          <p:spTgt spid="24593"/>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childTnLst>
                                    <p:set>
                                      <p:cBhvr>
                                        <p:cTn id="30" dur="1" fill="hold">
                                          <p:stCondLst>
                                            <p:cond delay="0"/>
                                          </p:stCondLst>
                                        </p:cTn>
                                        <p:tgtEl>
                                          <p:spTgt spid="24588"/>
                                        </p:tgtEl>
                                        <p:attrNameLst>
                                          <p:attrName>style.visibility</p:attrName>
                                        </p:attrNameLst>
                                      </p:cBhvr>
                                      <p:to>
                                        <p:strVal val="visible"/>
                                      </p:to>
                                    </p:set>
                                    <p:animEffect transition="in" filter="box(out)">
                                      <p:cBhvr>
                                        <p:cTn id="31" dur="500"/>
                                        <p:tgtEl>
                                          <p:spTgt spid="24588"/>
                                        </p:tgtEl>
                                      </p:cBhvr>
                                    </p:animEffect>
                                  </p:childTnLst>
                                </p:cTn>
                              </p:par>
                              <p:par>
                                <p:cTn id="32" presetID="4" presetClass="entr" presetSubtype="32" fill="hold" nodeType="withEffect">
                                  <p:stCondLst>
                                    <p:cond delay="0"/>
                                  </p:stCondLst>
                                  <p:childTnLst>
                                    <p:set>
                                      <p:cBhvr>
                                        <p:cTn id="33" dur="1" fill="hold">
                                          <p:stCondLst>
                                            <p:cond delay="0"/>
                                          </p:stCondLst>
                                        </p:cTn>
                                        <p:tgtEl>
                                          <p:spTgt spid="24597"/>
                                        </p:tgtEl>
                                        <p:attrNameLst>
                                          <p:attrName>style.visibility</p:attrName>
                                        </p:attrNameLst>
                                      </p:cBhvr>
                                      <p:to>
                                        <p:strVal val="visible"/>
                                      </p:to>
                                    </p:set>
                                    <p:animEffect transition="in" filter="box(out)">
                                      <p:cBhvr>
                                        <p:cTn id="34" dur="500"/>
                                        <p:tgtEl>
                                          <p:spTgt spid="24597"/>
                                        </p:tgtEl>
                                      </p:cBhvr>
                                    </p:animEffect>
                                  </p:childTnLst>
                                </p:cTn>
                              </p:par>
                              <p:par>
                                <p:cTn id="35" presetID="4" presetClass="entr" presetSubtype="32" fill="hold" grpId="0" nodeType="withEffect">
                                  <p:stCondLst>
                                    <p:cond delay="0"/>
                                  </p:stCondLst>
                                  <p:childTnLst>
                                    <p:set>
                                      <p:cBhvr>
                                        <p:cTn id="36" dur="1" fill="hold">
                                          <p:stCondLst>
                                            <p:cond delay="0"/>
                                          </p:stCondLst>
                                        </p:cTn>
                                        <p:tgtEl>
                                          <p:spTgt spid="24589"/>
                                        </p:tgtEl>
                                        <p:attrNameLst>
                                          <p:attrName>style.visibility</p:attrName>
                                        </p:attrNameLst>
                                      </p:cBhvr>
                                      <p:to>
                                        <p:strVal val="visible"/>
                                      </p:to>
                                    </p:set>
                                    <p:animEffect transition="in" filter="box(out)">
                                      <p:cBhvr>
                                        <p:cTn id="37" dur="500"/>
                                        <p:tgtEl>
                                          <p:spTgt spid="24589"/>
                                        </p:tgtEl>
                                      </p:cBhvr>
                                    </p:animEffect>
                                  </p:childTnLst>
                                </p:cTn>
                              </p:par>
                              <p:par>
                                <p:cTn id="38" presetID="4" presetClass="entr" presetSubtype="32" fill="hold" nodeType="withEffect">
                                  <p:stCondLst>
                                    <p:cond delay="0"/>
                                  </p:stCondLst>
                                  <p:childTnLst>
                                    <p:set>
                                      <p:cBhvr>
                                        <p:cTn id="39" dur="1" fill="hold">
                                          <p:stCondLst>
                                            <p:cond delay="0"/>
                                          </p:stCondLst>
                                        </p:cTn>
                                        <p:tgtEl>
                                          <p:spTgt spid="24598"/>
                                        </p:tgtEl>
                                        <p:attrNameLst>
                                          <p:attrName>style.visibility</p:attrName>
                                        </p:attrNameLst>
                                      </p:cBhvr>
                                      <p:to>
                                        <p:strVal val="visible"/>
                                      </p:to>
                                    </p:set>
                                    <p:animEffect transition="in" filter="box(out)">
                                      <p:cBhvr>
                                        <p:cTn id="40" dur="500"/>
                                        <p:tgtEl>
                                          <p:spTgt spid="24598"/>
                                        </p:tgtEl>
                                      </p:cBhvr>
                                    </p:animEffect>
                                  </p:childTnLst>
                                </p:cTn>
                              </p:par>
                              <p:par>
                                <p:cTn id="41" presetID="4" presetClass="entr" presetSubtype="32" fill="hold" grpId="0" nodeType="withEffect">
                                  <p:stCondLst>
                                    <p:cond delay="0"/>
                                  </p:stCondLst>
                                  <p:childTnLst>
                                    <p:set>
                                      <p:cBhvr>
                                        <p:cTn id="42" dur="1" fill="hold">
                                          <p:stCondLst>
                                            <p:cond delay="0"/>
                                          </p:stCondLst>
                                        </p:cTn>
                                        <p:tgtEl>
                                          <p:spTgt spid="24590"/>
                                        </p:tgtEl>
                                        <p:attrNameLst>
                                          <p:attrName>style.visibility</p:attrName>
                                        </p:attrNameLst>
                                      </p:cBhvr>
                                      <p:to>
                                        <p:strVal val="visible"/>
                                      </p:to>
                                    </p:set>
                                    <p:animEffect transition="in" filter="box(out)">
                                      <p:cBhvr>
                                        <p:cTn id="43" dur="500"/>
                                        <p:tgtEl>
                                          <p:spTgt spid="24590"/>
                                        </p:tgtEl>
                                      </p:cBhvr>
                                    </p:animEffect>
                                  </p:childTnLst>
                                </p:cTn>
                              </p:par>
                              <p:par>
                                <p:cTn id="44" presetID="4" presetClass="entr" presetSubtype="32" fill="hold" nodeType="withEffect">
                                  <p:stCondLst>
                                    <p:cond delay="0"/>
                                  </p:stCondLst>
                                  <p:childTnLst>
                                    <p:set>
                                      <p:cBhvr>
                                        <p:cTn id="45" dur="1" fill="hold">
                                          <p:stCondLst>
                                            <p:cond delay="0"/>
                                          </p:stCondLst>
                                        </p:cTn>
                                        <p:tgtEl>
                                          <p:spTgt spid="24602"/>
                                        </p:tgtEl>
                                        <p:attrNameLst>
                                          <p:attrName>style.visibility</p:attrName>
                                        </p:attrNameLst>
                                      </p:cBhvr>
                                      <p:to>
                                        <p:strVal val="visible"/>
                                      </p:to>
                                    </p:set>
                                    <p:animEffect transition="in" filter="box(out)">
                                      <p:cBhvr>
                                        <p:cTn id="46" dur="500"/>
                                        <p:tgtEl>
                                          <p:spTgt spid="24602"/>
                                        </p:tgtEl>
                                      </p:cBhvr>
                                    </p:animEffect>
                                  </p:childTnLst>
                                </p:cTn>
                              </p:par>
                              <p:par>
                                <p:cTn id="47" presetID="4" presetClass="entr" presetSubtype="32" fill="hold" nodeType="withEffect">
                                  <p:stCondLst>
                                    <p:cond delay="0"/>
                                  </p:stCondLst>
                                  <p:childTnLst>
                                    <p:set>
                                      <p:cBhvr>
                                        <p:cTn id="48" dur="1" fill="hold">
                                          <p:stCondLst>
                                            <p:cond delay="0"/>
                                          </p:stCondLst>
                                        </p:cTn>
                                        <p:tgtEl>
                                          <p:spTgt spid="24601"/>
                                        </p:tgtEl>
                                        <p:attrNameLst>
                                          <p:attrName>style.visibility</p:attrName>
                                        </p:attrNameLst>
                                      </p:cBhvr>
                                      <p:to>
                                        <p:strVal val="visible"/>
                                      </p:to>
                                    </p:set>
                                    <p:animEffect transition="in" filter="box(out)">
                                      <p:cBhvr>
                                        <p:cTn id="49" dur="500"/>
                                        <p:tgtEl>
                                          <p:spTgt spid="24601"/>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32" fill="hold" nodeType="clickEffect">
                                  <p:stCondLst>
                                    <p:cond delay="0"/>
                                  </p:stCondLst>
                                  <p:childTnLst>
                                    <p:set>
                                      <p:cBhvr>
                                        <p:cTn id="53" dur="1" fill="hold">
                                          <p:stCondLst>
                                            <p:cond delay="0"/>
                                          </p:stCondLst>
                                        </p:cTn>
                                        <p:tgtEl>
                                          <p:spTgt spid="24596"/>
                                        </p:tgtEl>
                                        <p:attrNameLst>
                                          <p:attrName>style.visibility</p:attrName>
                                        </p:attrNameLst>
                                      </p:cBhvr>
                                      <p:to>
                                        <p:strVal val="visible"/>
                                      </p:to>
                                    </p:set>
                                    <p:animEffect transition="in" filter="box(out)">
                                      <p:cBhvr>
                                        <p:cTn id="54" dur="500"/>
                                        <p:tgtEl>
                                          <p:spTgt spid="24596"/>
                                        </p:tgtEl>
                                      </p:cBhvr>
                                    </p:animEffect>
                                  </p:childTnLst>
                                </p:cTn>
                              </p:par>
                              <p:par>
                                <p:cTn id="55" presetID="4" presetClass="entr" presetSubtype="32" fill="hold" grpId="0" nodeType="withEffect">
                                  <p:stCondLst>
                                    <p:cond delay="0"/>
                                  </p:stCondLst>
                                  <p:childTnLst>
                                    <p:set>
                                      <p:cBhvr>
                                        <p:cTn id="56" dur="1" fill="hold">
                                          <p:stCondLst>
                                            <p:cond delay="0"/>
                                          </p:stCondLst>
                                        </p:cTn>
                                        <p:tgtEl>
                                          <p:spTgt spid="24603"/>
                                        </p:tgtEl>
                                        <p:attrNameLst>
                                          <p:attrName>style.visibility</p:attrName>
                                        </p:attrNameLst>
                                      </p:cBhvr>
                                      <p:to>
                                        <p:strVal val="visible"/>
                                      </p:to>
                                    </p:set>
                                    <p:animEffect transition="in" filter="box(out)">
                                      <p:cBhvr>
                                        <p:cTn id="57" dur="500"/>
                                        <p:tgtEl>
                                          <p:spTgt spid="24603"/>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32" fill="hold" grpId="0" nodeType="clickEffect">
                                  <p:stCondLst>
                                    <p:cond delay="0"/>
                                  </p:stCondLst>
                                  <p:childTnLst>
                                    <p:set>
                                      <p:cBhvr>
                                        <p:cTn id="61" dur="1" fill="hold">
                                          <p:stCondLst>
                                            <p:cond delay="0"/>
                                          </p:stCondLst>
                                        </p:cTn>
                                        <p:tgtEl>
                                          <p:spTgt spid="24605"/>
                                        </p:tgtEl>
                                        <p:attrNameLst>
                                          <p:attrName>style.visibility</p:attrName>
                                        </p:attrNameLst>
                                      </p:cBhvr>
                                      <p:to>
                                        <p:strVal val="visible"/>
                                      </p:to>
                                    </p:set>
                                    <p:animEffect transition="in" filter="box(out)">
                                      <p:cBhvr>
                                        <p:cTn id="62" dur="500"/>
                                        <p:tgtEl>
                                          <p:spTgt spid="24605"/>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32" fill="hold" grpId="0" nodeType="clickEffect">
                                  <p:stCondLst>
                                    <p:cond delay="0"/>
                                  </p:stCondLst>
                                  <p:childTnLst>
                                    <p:set>
                                      <p:cBhvr>
                                        <p:cTn id="66" dur="1" fill="hold">
                                          <p:stCondLst>
                                            <p:cond delay="0"/>
                                          </p:stCondLst>
                                        </p:cTn>
                                        <p:tgtEl>
                                          <p:spTgt spid="24606"/>
                                        </p:tgtEl>
                                        <p:attrNameLst>
                                          <p:attrName>style.visibility</p:attrName>
                                        </p:attrNameLst>
                                      </p:cBhvr>
                                      <p:to>
                                        <p:strVal val="visible"/>
                                      </p:to>
                                    </p:set>
                                    <p:animEffect transition="in" filter="box(out)">
                                      <p:cBhvr>
                                        <p:cTn id="67" dur="500"/>
                                        <p:tgtEl>
                                          <p:spTgt spid="24606"/>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32" fill="hold" grpId="0" nodeType="clickEffect">
                                  <p:stCondLst>
                                    <p:cond delay="0"/>
                                  </p:stCondLst>
                                  <p:childTnLst>
                                    <p:set>
                                      <p:cBhvr>
                                        <p:cTn id="71" dur="1" fill="hold">
                                          <p:stCondLst>
                                            <p:cond delay="0"/>
                                          </p:stCondLst>
                                        </p:cTn>
                                        <p:tgtEl>
                                          <p:spTgt spid="24585"/>
                                        </p:tgtEl>
                                        <p:attrNameLst>
                                          <p:attrName>style.visibility</p:attrName>
                                        </p:attrNameLst>
                                      </p:cBhvr>
                                      <p:to>
                                        <p:strVal val="visible"/>
                                      </p:to>
                                    </p:set>
                                    <p:animEffect transition="in" filter="box(out)">
                                      <p:cBhvr>
                                        <p:cTn id="72" dur="500"/>
                                        <p:tgtEl>
                                          <p:spTgt spid="24585"/>
                                        </p:tgtEl>
                                      </p:cBhvr>
                                    </p:animEffect>
                                  </p:childTnLst>
                                </p:cTn>
                              </p:par>
                              <p:par>
                                <p:cTn id="73" presetID="1" presetClass="entr" presetSubtype="0" fill="hold" grpId="0" nodeType="withEffect">
                                  <p:stCondLst>
                                    <p:cond delay="0"/>
                                  </p:stCondLst>
                                  <p:childTnLst>
                                    <p:set>
                                      <p:cBhvr>
                                        <p:cTn id="74" dur="1" fill="hold">
                                          <p:stCondLst>
                                            <p:cond delay="0"/>
                                          </p:stCondLst>
                                        </p:cTn>
                                        <p:tgtEl>
                                          <p:spTgt spid="2461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4" presetClass="entr" presetSubtype="32" fill="hold" nodeType="clickEffect">
                                  <p:stCondLst>
                                    <p:cond delay="0"/>
                                  </p:stCondLst>
                                  <p:childTnLst>
                                    <p:set>
                                      <p:cBhvr>
                                        <p:cTn id="78" dur="1" fill="hold">
                                          <p:stCondLst>
                                            <p:cond delay="0"/>
                                          </p:stCondLst>
                                        </p:cTn>
                                        <p:tgtEl>
                                          <p:spTgt spid="24591"/>
                                        </p:tgtEl>
                                        <p:attrNameLst>
                                          <p:attrName>style.visibility</p:attrName>
                                        </p:attrNameLst>
                                      </p:cBhvr>
                                      <p:to>
                                        <p:strVal val="visible"/>
                                      </p:to>
                                    </p:set>
                                    <p:animEffect transition="in" filter="box(out)">
                                      <p:cBhvr>
                                        <p:cTn id="79" dur="500"/>
                                        <p:tgtEl>
                                          <p:spTgt spid="24591"/>
                                        </p:tgtEl>
                                      </p:cBhvr>
                                    </p:animEffect>
                                  </p:childTnLst>
                                </p:cTn>
                              </p:par>
                              <p:par>
                                <p:cTn id="80" presetID="4" presetClass="entr" presetSubtype="32" fill="hold" nodeType="withEffect">
                                  <p:stCondLst>
                                    <p:cond delay="0"/>
                                  </p:stCondLst>
                                  <p:childTnLst>
                                    <p:set>
                                      <p:cBhvr>
                                        <p:cTn id="81" dur="1" fill="hold">
                                          <p:stCondLst>
                                            <p:cond delay="0"/>
                                          </p:stCondLst>
                                        </p:cTn>
                                        <p:tgtEl>
                                          <p:spTgt spid="24604"/>
                                        </p:tgtEl>
                                        <p:attrNameLst>
                                          <p:attrName>style.visibility</p:attrName>
                                        </p:attrNameLst>
                                      </p:cBhvr>
                                      <p:to>
                                        <p:strVal val="visible"/>
                                      </p:to>
                                    </p:set>
                                    <p:animEffect transition="in" filter="box(out)">
                                      <p:cBhvr>
                                        <p:cTn id="82" dur="500"/>
                                        <p:tgtEl>
                                          <p:spTgt spid="24604"/>
                                        </p:tgtEl>
                                      </p:cBhvr>
                                    </p:animEffect>
                                  </p:childTnLst>
                                </p:cTn>
                              </p:par>
                              <p:par>
                                <p:cTn id="83" presetID="4" presetClass="entr" presetSubtype="32" fill="hold" nodeType="withEffect">
                                  <p:stCondLst>
                                    <p:cond delay="0"/>
                                  </p:stCondLst>
                                  <p:childTnLst>
                                    <p:set>
                                      <p:cBhvr>
                                        <p:cTn id="84" dur="1" fill="hold">
                                          <p:stCondLst>
                                            <p:cond delay="0"/>
                                          </p:stCondLst>
                                        </p:cTn>
                                        <p:tgtEl>
                                          <p:spTgt spid="24592"/>
                                        </p:tgtEl>
                                        <p:attrNameLst>
                                          <p:attrName>style.visibility</p:attrName>
                                        </p:attrNameLst>
                                      </p:cBhvr>
                                      <p:to>
                                        <p:strVal val="visible"/>
                                      </p:to>
                                    </p:set>
                                    <p:animEffect transition="in" filter="box(out)">
                                      <p:cBhvr>
                                        <p:cTn id="85" dur="500"/>
                                        <p:tgtEl>
                                          <p:spTgt spid="24592"/>
                                        </p:tgtEl>
                                      </p:cBhvr>
                                    </p:animEffect>
                                  </p:childTnLst>
                                </p:cTn>
                              </p:par>
                              <p:par>
                                <p:cTn id="86" presetID="4" presetClass="entr" presetSubtype="32" fill="hold" grpId="0" nodeType="withEffect">
                                  <p:stCondLst>
                                    <p:cond delay="0"/>
                                  </p:stCondLst>
                                  <p:childTnLst>
                                    <p:set>
                                      <p:cBhvr>
                                        <p:cTn id="87" dur="1" fill="hold">
                                          <p:stCondLst>
                                            <p:cond delay="0"/>
                                          </p:stCondLst>
                                        </p:cTn>
                                        <p:tgtEl>
                                          <p:spTgt spid="24594"/>
                                        </p:tgtEl>
                                        <p:attrNameLst>
                                          <p:attrName>style.visibility</p:attrName>
                                        </p:attrNameLst>
                                      </p:cBhvr>
                                      <p:to>
                                        <p:strVal val="visible"/>
                                      </p:to>
                                    </p:set>
                                    <p:animEffect transition="in" filter="box(out)">
                                      <p:cBhvr>
                                        <p:cTn id="88" dur="500"/>
                                        <p:tgtEl>
                                          <p:spTgt spid="24594"/>
                                        </p:tgtEl>
                                      </p:cBhvr>
                                    </p:animEffect>
                                  </p:childTnLst>
                                </p:cTn>
                              </p:par>
                              <p:par>
                                <p:cTn id="89" presetID="4" presetClass="entr" presetSubtype="32" fill="hold" grpId="0" nodeType="withEffect">
                                  <p:stCondLst>
                                    <p:cond delay="0"/>
                                  </p:stCondLst>
                                  <p:childTnLst>
                                    <p:set>
                                      <p:cBhvr>
                                        <p:cTn id="90" dur="1" fill="hold">
                                          <p:stCondLst>
                                            <p:cond delay="0"/>
                                          </p:stCondLst>
                                        </p:cTn>
                                        <p:tgtEl>
                                          <p:spTgt spid="24595"/>
                                        </p:tgtEl>
                                        <p:attrNameLst>
                                          <p:attrName>style.visibility</p:attrName>
                                        </p:attrNameLst>
                                      </p:cBhvr>
                                      <p:to>
                                        <p:strVal val="visible"/>
                                      </p:to>
                                    </p:set>
                                    <p:animEffect transition="in" filter="box(out)">
                                      <p:cBhvr>
                                        <p:cTn id="91" dur="500"/>
                                        <p:tgtEl>
                                          <p:spTgt spid="24595"/>
                                        </p:tgtEl>
                                      </p:cBhvr>
                                    </p:animEffect>
                                  </p:childTnLst>
                                </p:cTn>
                              </p:par>
                              <p:par>
                                <p:cTn id="92" presetID="1" presetClass="entr" presetSubtype="0" fill="hold" grpId="0" nodeType="withEffect">
                                  <p:stCondLst>
                                    <p:cond delay="0"/>
                                  </p:stCondLst>
                                  <p:childTnLst>
                                    <p:set>
                                      <p:cBhvr>
                                        <p:cTn id="93" dur="1" fill="hold">
                                          <p:stCondLst>
                                            <p:cond delay="0"/>
                                          </p:stCondLst>
                                        </p:cTn>
                                        <p:tgtEl>
                                          <p:spTgt spid="24614"/>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2" presetClass="entr" presetSubtype="8" fill="hold" grpId="0" nodeType="clickEffect">
                                  <p:stCondLst>
                                    <p:cond delay="0"/>
                                  </p:stCondLst>
                                  <p:childTnLst>
                                    <p:set>
                                      <p:cBhvr>
                                        <p:cTn id="97" dur="1" fill="hold">
                                          <p:stCondLst>
                                            <p:cond delay="0"/>
                                          </p:stCondLst>
                                        </p:cTn>
                                        <p:tgtEl>
                                          <p:spTgt spid="24609"/>
                                        </p:tgtEl>
                                        <p:attrNameLst>
                                          <p:attrName>style.visibility</p:attrName>
                                        </p:attrNameLst>
                                      </p:cBhvr>
                                      <p:to>
                                        <p:strVal val="visible"/>
                                      </p:to>
                                    </p:set>
                                    <p:anim calcmode="lin" valueType="num">
                                      <p:cBhvr additive="base">
                                        <p:cTn id="98" dur="500" fill="hold"/>
                                        <p:tgtEl>
                                          <p:spTgt spid="24609"/>
                                        </p:tgtEl>
                                        <p:attrNameLst>
                                          <p:attrName>ppt_x</p:attrName>
                                        </p:attrNameLst>
                                      </p:cBhvr>
                                      <p:tavLst>
                                        <p:tav tm="0">
                                          <p:val>
                                            <p:strVal val="0-#ppt_w/2"/>
                                          </p:val>
                                        </p:tav>
                                        <p:tav tm="100000">
                                          <p:val>
                                            <p:strVal val="#ppt_x"/>
                                          </p:val>
                                        </p:tav>
                                      </p:tavLst>
                                    </p:anim>
                                    <p:anim calcmode="lin" valueType="num">
                                      <p:cBhvr additive="base">
                                        <p:cTn id="99" dur="500" fill="hold"/>
                                        <p:tgtEl>
                                          <p:spTgt spid="24609"/>
                                        </p:tgtEl>
                                        <p:attrNameLst>
                                          <p:attrName>ppt_y</p:attrName>
                                        </p:attrNameLst>
                                      </p:cBhvr>
                                      <p:tavLst>
                                        <p:tav tm="0">
                                          <p:val>
                                            <p:strVal val="#ppt_y"/>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 presetClass="entr" presetSubtype="32" fill="hold" nodeType="clickEffect">
                                  <p:stCondLst>
                                    <p:cond delay="0"/>
                                  </p:stCondLst>
                                  <p:childTnLst>
                                    <p:set>
                                      <p:cBhvr>
                                        <p:cTn id="103" dur="1" fill="hold">
                                          <p:stCondLst>
                                            <p:cond delay="0"/>
                                          </p:stCondLst>
                                        </p:cTn>
                                        <p:tgtEl>
                                          <p:spTgt spid="24610"/>
                                        </p:tgtEl>
                                        <p:attrNameLst>
                                          <p:attrName>style.visibility</p:attrName>
                                        </p:attrNameLst>
                                      </p:cBhvr>
                                      <p:to>
                                        <p:strVal val="visible"/>
                                      </p:to>
                                    </p:set>
                                    <p:animEffect transition="in" filter="box(out)">
                                      <p:cBhvr>
                                        <p:cTn id="104" dur="500"/>
                                        <p:tgtEl>
                                          <p:spTgt spid="24610"/>
                                        </p:tgtEl>
                                      </p:cBhvr>
                                    </p:animEffect>
                                  </p:childTnLst>
                                </p:cTn>
                              </p:par>
                            </p:childTnLst>
                          </p:cTn>
                        </p:par>
                      </p:childTnLst>
                    </p:cTn>
                  </p:par>
                  <p:par>
                    <p:cTn id="105" fill="hold">
                      <p:stCondLst>
                        <p:cond delay="indefinite"/>
                      </p:stCondLst>
                      <p:childTnLst>
                        <p:par>
                          <p:cTn id="106" fill="hold">
                            <p:stCondLst>
                              <p:cond delay="0"/>
                            </p:stCondLst>
                            <p:childTnLst>
                              <p:par>
                                <p:cTn id="107" presetID="4" presetClass="entr" presetSubtype="32" fill="hold" nodeType="clickEffect">
                                  <p:stCondLst>
                                    <p:cond delay="0"/>
                                  </p:stCondLst>
                                  <p:childTnLst>
                                    <p:set>
                                      <p:cBhvr>
                                        <p:cTn id="108" dur="1" fill="hold">
                                          <p:stCondLst>
                                            <p:cond delay="0"/>
                                          </p:stCondLst>
                                        </p:cTn>
                                        <p:tgtEl>
                                          <p:spTgt spid="24580"/>
                                        </p:tgtEl>
                                        <p:attrNameLst>
                                          <p:attrName>style.visibility</p:attrName>
                                        </p:attrNameLst>
                                      </p:cBhvr>
                                      <p:to>
                                        <p:strVal val="visible"/>
                                      </p:to>
                                    </p:set>
                                    <p:animEffect transition="in" filter="box(out)">
                                      <p:cBhvr>
                                        <p:cTn id="109" dur="500"/>
                                        <p:tgtEl>
                                          <p:spTgt spid="24580"/>
                                        </p:tgtEl>
                                      </p:cBhvr>
                                    </p:animEffec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24611"/>
                                        </p:tgtEl>
                                        <p:attrNameLst>
                                          <p:attrName>style.visibility</p:attrName>
                                        </p:attrNameLst>
                                      </p:cBhvr>
                                      <p:to>
                                        <p:strVal val="visible"/>
                                      </p:to>
                                    </p:set>
                                  </p:childTnLst>
                                </p:cTn>
                              </p:par>
                              <p:par>
                                <p:cTn id="114" presetID="4" presetClass="entr" presetSubtype="32" fill="hold" grpId="0" nodeType="withEffect">
                                  <p:stCondLst>
                                    <p:cond delay="0"/>
                                  </p:stCondLst>
                                  <p:childTnLst>
                                    <p:set>
                                      <p:cBhvr>
                                        <p:cTn id="115" dur="1" fill="hold">
                                          <p:stCondLst>
                                            <p:cond delay="0"/>
                                          </p:stCondLst>
                                        </p:cTn>
                                        <p:tgtEl>
                                          <p:spTgt spid="24612"/>
                                        </p:tgtEl>
                                        <p:attrNameLst>
                                          <p:attrName>style.visibility</p:attrName>
                                        </p:attrNameLst>
                                      </p:cBhvr>
                                      <p:to>
                                        <p:strVal val="visible"/>
                                      </p:to>
                                    </p:set>
                                    <p:animEffect transition="in" filter="box(out)">
                                      <p:cBhvr>
                                        <p:cTn id="116" dur="500"/>
                                        <p:tgtEl>
                                          <p:spTgt spid="24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animBg="1" autoUpdateAnimBg="0"/>
      <p:bldP spid="24584" grpId="0" animBg="1" autoUpdateAnimBg="0"/>
      <p:bldP spid="24585" grpId="0" animBg="1"/>
      <p:bldP spid="24586" grpId="0" autoUpdateAnimBg="0"/>
      <p:bldP spid="24587" grpId="0" animBg="1"/>
      <p:bldP spid="24588" grpId="0" animBg="1"/>
      <p:bldP spid="24589" grpId="0" animBg="1"/>
      <p:bldP spid="24590" grpId="0" animBg="1"/>
      <p:bldP spid="24593" grpId="0" autoUpdateAnimBg="0"/>
      <p:bldP spid="24594" grpId="0" autoUpdateAnimBg="0"/>
      <p:bldP spid="24595" grpId="0" autoUpdateAnimBg="0"/>
      <p:bldP spid="24603" grpId="0" autoUpdateAnimBg="0"/>
      <p:bldP spid="24605" grpId="0" autoUpdateAnimBg="0"/>
      <p:bldP spid="24606" grpId="0" autoUpdateAnimBg="0"/>
      <p:bldP spid="24607" grpId="0" animBg="1"/>
      <p:bldP spid="24608" grpId="0" autoUpdateAnimBg="0"/>
      <p:bldP spid="24609" grpId="0" animBg="1" autoUpdateAnimBg="0"/>
      <p:bldP spid="24612" grpId="0" autoUpdateAnimBg="0"/>
      <p:bldP spid="24613" grpId="0"/>
      <p:bldP spid="246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Grp="1" noChangeArrowheads="1"/>
          </p:cNvSpPr>
          <p:nvPr>
            <p:ph type="title" idx="4294967295"/>
          </p:nvPr>
        </p:nvSpPr>
        <p:spPr>
          <a:xfrm>
            <a:off x="1370013" y="301625"/>
            <a:ext cx="7313612" cy="966788"/>
          </a:xfrm>
        </p:spPr>
        <p:txBody>
          <a:bodyPr/>
          <a:lstStyle/>
          <a:p>
            <a:pPr algn="ctr" eaLnBrk="1" hangingPunct="1"/>
            <a:r>
              <a:rPr lang="en-GB" sz="3200" smtClean="0"/>
              <a:t>Lire un fichier puis composer un texte</a:t>
            </a:r>
            <a:br>
              <a:rPr lang="en-GB" sz="3200" smtClean="0"/>
            </a:br>
            <a:r>
              <a:rPr lang="en-GB" sz="2000" smtClean="0"/>
              <a:t>calculer la moyenne, réafficher la ligne et le résultat</a:t>
            </a:r>
          </a:p>
        </p:txBody>
      </p:sp>
      <p:pic>
        <p:nvPicPr>
          <p:cNvPr id="69635" name="Picture 5"/>
          <p:cNvPicPr>
            <a:picLocks noChangeAspect="1" noChangeArrowheads="1"/>
          </p:cNvPicPr>
          <p:nvPr/>
        </p:nvPicPr>
        <p:blipFill>
          <a:blip r:embed="rId3"/>
          <a:srcRect l="3677" t="25903" r="2632" b="4996"/>
          <a:stretch>
            <a:fillRect/>
          </a:stretch>
        </p:blipFill>
        <p:spPr bwMode="auto">
          <a:xfrm>
            <a:off x="1116013" y="1620838"/>
            <a:ext cx="7488237" cy="3536950"/>
          </a:xfrm>
          <a:prstGeom prst="rect">
            <a:avLst/>
          </a:prstGeom>
          <a:noFill/>
          <a:ln w="38100">
            <a:noFill/>
            <a:miter lim="800000"/>
            <a:headEnd/>
            <a:tailEnd/>
          </a:ln>
        </p:spPr>
      </p:pic>
      <p:sp>
        <p:nvSpPr>
          <p:cNvPr id="172040" name="Oval 8"/>
          <p:cNvSpPr>
            <a:spLocks noChangeArrowheads="1"/>
          </p:cNvSpPr>
          <p:nvPr/>
        </p:nvSpPr>
        <p:spPr bwMode="auto">
          <a:xfrm>
            <a:off x="5148263" y="3716338"/>
            <a:ext cx="647700" cy="433387"/>
          </a:xfrm>
          <a:prstGeom prst="ellipse">
            <a:avLst/>
          </a:prstGeom>
          <a:noFill/>
          <a:ln w="38100">
            <a:solidFill>
              <a:srgbClr val="FF0000"/>
            </a:solidFill>
            <a:round/>
            <a:headEnd/>
            <a:tailEnd/>
          </a:ln>
        </p:spPr>
        <p:txBody>
          <a:bodyPr wrap="none" anchor="ctr"/>
          <a:lstStyle/>
          <a:p>
            <a:endParaRPr lang="fr-FR"/>
          </a:p>
        </p:txBody>
      </p:sp>
      <p:pic>
        <p:nvPicPr>
          <p:cNvPr id="172041" name="Picture 9"/>
          <p:cNvPicPr>
            <a:picLocks noChangeAspect="1" noChangeArrowheads="1"/>
          </p:cNvPicPr>
          <p:nvPr/>
        </p:nvPicPr>
        <p:blipFill>
          <a:blip r:embed="rId4"/>
          <a:srcRect/>
          <a:stretch>
            <a:fillRect/>
          </a:stretch>
        </p:blipFill>
        <p:spPr bwMode="auto">
          <a:xfrm>
            <a:off x="1979613" y="4581525"/>
            <a:ext cx="6480175" cy="2035175"/>
          </a:xfrm>
          <a:prstGeom prst="rect">
            <a:avLst/>
          </a:prstGeom>
          <a:noFill/>
          <a:ln w="38100">
            <a:noFill/>
            <a:miter lim="800000"/>
            <a:headEnd/>
            <a:tailEnd/>
          </a:ln>
        </p:spPr>
      </p:pic>
      <p:pic>
        <p:nvPicPr>
          <p:cNvPr id="172042" name="Picture 10"/>
          <p:cNvPicPr>
            <a:picLocks noChangeAspect="1" noChangeArrowheads="1"/>
          </p:cNvPicPr>
          <p:nvPr/>
        </p:nvPicPr>
        <p:blipFill rotWithShape="1">
          <a:blip r:embed="rId5"/>
          <a:srcRect l="3333" t="56299" r="17500" b="21186"/>
          <a:stretch/>
        </p:blipFill>
        <p:spPr bwMode="auto">
          <a:xfrm>
            <a:off x="323851" y="5285937"/>
            <a:ext cx="6624414" cy="1383423"/>
          </a:xfrm>
          <a:prstGeom prst="rect">
            <a:avLst/>
          </a:prstGeom>
          <a:noFill/>
          <a:ln w="38100">
            <a:noFill/>
            <a:miter lim="800000"/>
            <a:headEnd/>
            <a:tailEnd/>
          </a:ln>
        </p:spPr>
      </p:pic>
      <p:sp>
        <p:nvSpPr>
          <p:cNvPr id="71688" name="Oval 8"/>
          <p:cNvSpPr>
            <a:spLocks noChangeArrowheads="1"/>
          </p:cNvSpPr>
          <p:nvPr/>
        </p:nvSpPr>
        <p:spPr bwMode="auto">
          <a:xfrm>
            <a:off x="1476375" y="3338513"/>
            <a:ext cx="719138" cy="287337"/>
          </a:xfrm>
          <a:prstGeom prst="ellipse">
            <a:avLst/>
          </a:prstGeom>
          <a:noFill/>
          <a:ln w="38100">
            <a:solidFill>
              <a:srgbClr val="FF0000"/>
            </a:solidFill>
            <a:round/>
            <a:headEnd/>
            <a:tailEnd/>
          </a:ln>
        </p:spPr>
        <p:txBody>
          <a:bodyPr wrap="none" anchor="ctr"/>
          <a:lstStyle/>
          <a:p>
            <a:endParaRPr lang="fr-FR"/>
          </a:p>
        </p:txBody>
      </p:sp>
      <p:sp>
        <p:nvSpPr>
          <p:cNvPr id="71690" name="Freeform 10"/>
          <p:cNvSpPr>
            <a:spLocks/>
          </p:cNvSpPr>
          <p:nvPr/>
        </p:nvSpPr>
        <p:spPr bwMode="auto">
          <a:xfrm flipV="1">
            <a:off x="3563938" y="3602038"/>
            <a:ext cx="2879725" cy="719137"/>
          </a:xfrm>
          <a:custGeom>
            <a:avLst/>
            <a:gdLst>
              <a:gd name="T0" fmla="*/ 0 w 1678"/>
              <a:gd name="T1" fmla="*/ 2147483647 h 680"/>
              <a:gd name="T2" fmla="*/ 2147483647 w 1678"/>
              <a:gd name="T3" fmla="*/ 0 h 680"/>
              <a:gd name="T4" fmla="*/ 2147483647 w 1678"/>
              <a:gd name="T5" fmla="*/ 2147483647 h 680"/>
              <a:gd name="T6" fmla="*/ 0 60000 65536"/>
              <a:gd name="T7" fmla="*/ 0 60000 65536"/>
              <a:gd name="T8" fmla="*/ 0 60000 65536"/>
              <a:gd name="T9" fmla="*/ 0 w 1678"/>
              <a:gd name="T10" fmla="*/ 0 h 680"/>
              <a:gd name="T11" fmla="*/ 1678 w 1678"/>
              <a:gd name="T12" fmla="*/ 680 h 680"/>
            </a:gdLst>
            <a:ahLst/>
            <a:cxnLst>
              <a:cxn ang="T6">
                <a:pos x="T0" y="T1"/>
              </a:cxn>
              <a:cxn ang="T7">
                <a:pos x="T2" y="T3"/>
              </a:cxn>
              <a:cxn ang="T8">
                <a:pos x="T4" y="T5"/>
              </a:cxn>
            </a:cxnLst>
            <a:rect l="T9" t="T10" r="T11" b="T12"/>
            <a:pathLst>
              <a:path w="1678" h="680">
                <a:moveTo>
                  <a:pt x="0" y="680"/>
                </a:moveTo>
                <a:cubicBezTo>
                  <a:pt x="291" y="340"/>
                  <a:pt x="582" y="0"/>
                  <a:pt x="862" y="0"/>
                </a:cubicBezTo>
                <a:cubicBezTo>
                  <a:pt x="1142" y="0"/>
                  <a:pt x="1410" y="340"/>
                  <a:pt x="1678" y="680"/>
                </a:cubicBezTo>
              </a:path>
            </a:pathLst>
          </a:custGeom>
          <a:noFill/>
          <a:ln w="38100">
            <a:solidFill>
              <a:srgbClr val="FF0000"/>
            </a:solidFill>
            <a:round/>
            <a:headEnd/>
            <a:tailEnd type="triangle" w="med" len="med"/>
          </a:ln>
        </p:spPr>
        <p:txBody>
          <a:bodyPr/>
          <a:lstStyle/>
          <a:p>
            <a:endParaRPr lang="fr-FR"/>
          </a:p>
        </p:txBody>
      </p:sp>
      <p:sp>
        <p:nvSpPr>
          <p:cNvPr id="71691" name="Freeform 11"/>
          <p:cNvSpPr>
            <a:spLocks/>
          </p:cNvSpPr>
          <p:nvPr/>
        </p:nvSpPr>
        <p:spPr bwMode="auto">
          <a:xfrm>
            <a:off x="3995738" y="2565400"/>
            <a:ext cx="2808287" cy="792163"/>
          </a:xfrm>
          <a:custGeom>
            <a:avLst/>
            <a:gdLst>
              <a:gd name="T0" fmla="*/ 0 w 1678"/>
              <a:gd name="T1" fmla="*/ 2147483647 h 680"/>
              <a:gd name="T2" fmla="*/ 2147483647 w 1678"/>
              <a:gd name="T3" fmla="*/ 0 h 680"/>
              <a:gd name="T4" fmla="*/ 2147483647 w 1678"/>
              <a:gd name="T5" fmla="*/ 2147483647 h 680"/>
              <a:gd name="T6" fmla="*/ 0 60000 65536"/>
              <a:gd name="T7" fmla="*/ 0 60000 65536"/>
              <a:gd name="T8" fmla="*/ 0 60000 65536"/>
              <a:gd name="T9" fmla="*/ 0 w 1678"/>
              <a:gd name="T10" fmla="*/ 0 h 680"/>
              <a:gd name="T11" fmla="*/ 1678 w 1678"/>
              <a:gd name="T12" fmla="*/ 680 h 680"/>
            </a:gdLst>
            <a:ahLst/>
            <a:cxnLst>
              <a:cxn ang="T6">
                <a:pos x="T0" y="T1"/>
              </a:cxn>
              <a:cxn ang="T7">
                <a:pos x="T2" y="T3"/>
              </a:cxn>
              <a:cxn ang="T8">
                <a:pos x="T4" y="T5"/>
              </a:cxn>
            </a:cxnLst>
            <a:rect l="T9" t="T10" r="T11" b="T12"/>
            <a:pathLst>
              <a:path w="1678" h="680">
                <a:moveTo>
                  <a:pt x="0" y="680"/>
                </a:moveTo>
                <a:cubicBezTo>
                  <a:pt x="291" y="340"/>
                  <a:pt x="582" y="0"/>
                  <a:pt x="862" y="0"/>
                </a:cubicBezTo>
                <a:cubicBezTo>
                  <a:pt x="1142" y="0"/>
                  <a:pt x="1410" y="340"/>
                  <a:pt x="1678" y="680"/>
                </a:cubicBezTo>
              </a:path>
            </a:pathLst>
          </a:custGeom>
          <a:noFill/>
          <a:ln w="38100">
            <a:solidFill>
              <a:srgbClr val="FF0000"/>
            </a:solidFill>
            <a:round/>
            <a:headEnd/>
            <a:tailEnd type="triangle" w="med" len="med"/>
          </a:ln>
        </p:spPr>
        <p:txBody>
          <a:bodyPr/>
          <a:lstStyle/>
          <a:p>
            <a:endParaRPr lang="fr-FR"/>
          </a:p>
        </p:txBody>
      </p:sp>
      <p:sp>
        <p:nvSpPr>
          <p:cNvPr id="71692" name="Freeform 12"/>
          <p:cNvSpPr>
            <a:spLocks/>
          </p:cNvSpPr>
          <p:nvPr/>
        </p:nvSpPr>
        <p:spPr bwMode="auto">
          <a:xfrm>
            <a:off x="3203575" y="1773238"/>
            <a:ext cx="2663825" cy="1584325"/>
          </a:xfrm>
          <a:custGeom>
            <a:avLst/>
            <a:gdLst>
              <a:gd name="T0" fmla="*/ 0 w 1678"/>
              <a:gd name="T1" fmla="*/ 2147483647 h 680"/>
              <a:gd name="T2" fmla="*/ 2147483647 w 1678"/>
              <a:gd name="T3" fmla="*/ 0 h 680"/>
              <a:gd name="T4" fmla="*/ 2147483647 w 1678"/>
              <a:gd name="T5" fmla="*/ 2147483647 h 680"/>
              <a:gd name="T6" fmla="*/ 0 60000 65536"/>
              <a:gd name="T7" fmla="*/ 0 60000 65536"/>
              <a:gd name="T8" fmla="*/ 0 60000 65536"/>
              <a:gd name="T9" fmla="*/ 0 w 1678"/>
              <a:gd name="T10" fmla="*/ 0 h 680"/>
              <a:gd name="T11" fmla="*/ 1678 w 1678"/>
              <a:gd name="T12" fmla="*/ 680 h 680"/>
            </a:gdLst>
            <a:ahLst/>
            <a:cxnLst>
              <a:cxn ang="T6">
                <a:pos x="T0" y="T1"/>
              </a:cxn>
              <a:cxn ang="T7">
                <a:pos x="T2" y="T3"/>
              </a:cxn>
              <a:cxn ang="T8">
                <a:pos x="T4" y="T5"/>
              </a:cxn>
            </a:cxnLst>
            <a:rect l="T9" t="T10" r="T11" b="T12"/>
            <a:pathLst>
              <a:path w="1678" h="680">
                <a:moveTo>
                  <a:pt x="0" y="680"/>
                </a:moveTo>
                <a:cubicBezTo>
                  <a:pt x="291" y="340"/>
                  <a:pt x="582" y="0"/>
                  <a:pt x="862" y="0"/>
                </a:cubicBezTo>
                <a:cubicBezTo>
                  <a:pt x="1142" y="0"/>
                  <a:pt x="1410" y="340"/>
                  <a:pt x="1678" y="680"/>
                </a:cubicBezTo>
              </a:path>
            </a:pathLst>
          </a:custGeom>
          <a:noFill/>
          <a:ln w="38100">
            <a:solidFill>
              <a:srgbClr val="FF0000"/>
            </a:solidFill>
            <a:round/>
            <a:headEnd/>
            <a:tailEnd type="triangle" w="med" len="med"/>
          </a:ln>
        </p:spPr>
        <p:txBody>
          <a:bodyPr/>
          <a:lstStyle/>
          <a:p>
            <a:endParaRPr lang="fr-FR"/>
          </a:p>
        </p:txBody>
      </p:sp>
      <p:sp>
        <p:nvSpPr>
          <p:cNvPr id="71696" name="Text Box 16"/>
          <p:cNvSpPr txBox="1">
            <a:spLocks noChangeArrowheads="1"/>
          </p:cNvSpPr>
          <p:nvPr/>
        </p:nvSpPr>
        <p:spPr bwMode="auto">
          <a:xfrm>
            <a:off x="7800975" y="5407025"/>
            <a:ext cx="576263" cy="366713"/>
          </a:xfrm>
          <a:prstGeom prst="rect">
            <a:avLst/>
          </a:prstGeom>
          <a:solidFill>
            <a:srgbClr val="FF0000"/>
          </a:solidFill>
          <a:ln w="38100">
            <a:noFill/>
            <a:miter lim="800000"/>
            <a:headEnd/>
            <a:tailEnd/>
          </a:ln>
        </p:spPr>
        <p:txBody>
          <a:bodyPr>
            <a:spAutoFit/>
          </a:bodyPr>
          <a:lstStyle/>
          <a:p>
            <a:pPr>
              <a:spcBef>
                <a:spcPct val="50000"/>
              </a:spcBef>
            </a:pPr>
            <a:r>
              <a:rPr lang="en-GB"/>
              <a:t>8.6</a:t>
            </a:r>
          </a:p>
        </p:txBody>
      </p:sp>
    </p:spTree>
    <p:extLst>
      <p:ext uri="{BB962C8B-B14F-4D97-AF65-F5344CB8AC3E}">
        <p14:creationId xmlns:p14="http://schemas.microsoft.com/office/powerpoint/2010/main" val="280165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2042"/>
                                        </p:tgtEl>
                                        <p:attrNameLst>
                                          <p:attrName>style.visibility</p:attrName>
                                        </p:attrNameLst>
                                      </p:cBhvr>
                                      <p:to>
                                        <p:strVal val="visible"/>
                                      </p:to>
                                    </p:set>
                                    <p:animEffect transition="in" filter="blinds(horizontal)">
                                      <p:cBhvr>
                                        <p:cTn id="7" dur="500"/>
                                        <p:tgtEl>
                                          <p:spTgt spid="17204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168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grpId="0" nodeType="clickEffect">
                                  <p:stCondLst>
                                    <p:cond delay="0"/>
                                  </p:stCondLst>
                                  <p:childTnLst>
                                    <p:set>
                                      <p:cBhvr>
                                        <p:cTn id="15" dur="1" fill="hold">
                                          <p:stCondLst>
                                            <p:cond delay="0"/>
                                          </p:stCondLst>
                                        </p:cTn>
                                        <p:tgtEl>
                                          <p:spTgt spid="71692"/>
                                        </p:tgtEl>
                                        <p:attrNameLst>
                                          <p:attrName>style.visibility</p:attrName>
                                        </p:attrNameLst>
                                      </p:cBhvr>
                                      <p:to>
                                        <p:strVal val="visible"/>
                                      </p:to>
                                    </p:set>
                                    <p:anim calcmode="lin" valueType="num">
                                      <p:cBhvr>
                                        <p:cTn id="16" dur="500" fill="hold"/>
                                        <p:tgtEl>
                                          <p:spTgt spid="71692"/>
                                        </p:tgtEl>
                                        <p:attrNameLst>
                                          <p:attrName>ppt_w</p:attrName>
                                        </p:attrNameLst>
                                      </p:cBhvr>
                                      <p:tavLst>
                                        <p:tav tm="0">
                                          <p:val>
                                            <p:fltVal val="0"/>
                                          </p:val>
                                        </p:tav>
                                        <p:tav tm="100000">
                                          <p:val>
                                            <p:strVal val="#ppt_w"/>
                                          </p:val>
                                        </p:tav>
                                      </p:tavLst>
                                    </p:anim>
                                    <p:anim calcmode="lin" valueType="num">
                                      <p:cBhvr>
                                        <p:cTn id="17" dur="500" fill="hold"/>
                                        <p:tgtEl>
                                          <p:spTgt spid="71692"/>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71690"/>
                                        </p:tgtEl>
                                        <p:attrNameLst>
                                          <p:attrName>style.visibility</p:attrName>
                                        </p:attrNameLst>
                                      </p:cBhvr>
                                      <p:to>
                                        <p:strVal val="visible"/>
                                      </p:to>
                                    </p:set>
                                    <p:anim calcmode="lin" valueType="num">
                                      <p:cBhvr>
                                        <p:cTn id="22" dur="500" fill="hold"/>
                                        <p:tgtEl>
                                          <p:spTgt spid="71690"/>
                                        </p:tgtEl>
                                        <p:attrNameLst>
                                          <p:attrName>ppt_w</p:attrName>
                                        </p:attrNameLst>
                                      </p:cBhvr>
                                      <p:tavLst>
                                        <p:tav tm="0">
                                          <p:val>
                                            <p:fltVal val="0"/>
                                          </p:val>
                                        </p:tav>
                                        <p:tav tm="100000">
                                          <p:val>
                                            <p:strVal val="#ppt_w"/>
                                          </p:val>
                                        </p:tav>
                                      </p:tavLst>
                                    </p:anim>
                                    <p:anim calcmode="lin" valueType="num">
                                      <p:cBhvr>
                                        <p:cTn id="23" dur="500" fill="hold"/>
                                        <p:tgtEl>
                                          <p:spTgt spid="71690"/>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71691"/>
                                        </p:tgtEl>
                                        <p:attrNameLst>
                                          <p:attrName>style.visibility</p:attrName>
                                        </p:attrNameLst>
                                      </p:cBhvr>
                                      <p:to>
                                        <p:strVal val="visible"/>
                                      </p:to>
                                    </p:set>
                                    <p:anim calcmode="lin" valueType="num">
                                      <p:cBhvr>
                                        <p:cTn id="28" dur="500" fill="hold"/>
                                        <p:tgtEl>
                                          <p:spTgt spid="71691"/>
                                        </p:tgtEl>
                                        <p:attrNameLst>
                                          <p:attrName>ppt_w</p:attrName>
                                        </p:attrNameLst>
                                      </p:cBhvr>
                                      <p:tavLst>
                                        <p:tav tm="0">
                                          <p:val>
                                            <p:fltVal val="0"/>
                                          </p:val>
                                        </p:tav>
                                        <p:tav tm="100000">
                                          <p:val>
                                            <p:strVal val="#ppt_w"/>
                                          </p:val>
                                        </p:tav>
                                      </p:tavLst>
                                    </p:anim>
                                    <p:anim calcmode="lin" valueType="num">
                                      <p:cBhvr>
                                        <p:cTn id="29" dur="500" fill="hold"/>
                                        <p:tgtEl>
                                          <p:spTgt spid="71691"/>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71690"/>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71691"/>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71692"/>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7168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5" presetClass="entr" presetSubtype="0" fill="hold" nodeType="clickEffect">
                                  <p:stCondLst>
                                    <p:cond delay="0"/>
                                  </p:stCondLst>
                                  <p:childTnLst>
                                    <p:set>
                                      <p:cBhvr>
                                        <p:cTn id="43" dur="1" fill="hold">
                                          <p:stCondLst>
                                            <p:cond delay="0"/>
                                          </p:stCondLst>
                                        </p:cTn>
                                        <p:tgtEl>
                                          <p:spTgt spid="172041"/>
                                        </p:tgtEl>
                                        <p:attrNameLst>
                                          <p:attrName>style.visibility</p:attrName>
                                        </p:attrNameLst>
                                      </p:cBhvr>
                                      <p:to>
                                        <p:strVal val="visible"/>
                                      </p:to>
                                    </p:set>
                                    <p:anim calcmode="lin" valueType="num">
                                      <p:cBhvr>
                                        <p:cTn id="44" dur="1000" fill="hold"/>
                                        <p:tgtEl>
                                          <p:spTgt spid="172041"/>
                                        </p:tgtEl>
                                        <p:attrNameLst>
                                          <p:attrName>ppt_w</p:attrName>
                                        </p:attrNameLst>
                                      </p:cBhvr>
                                      <p:tavLst>
                                        <p:tav tm="0">
                                          <p:val>
                                            <p:fltVal val="0"/>
                                          </p:val>
                                        </p:tav>
                                        <p:tav tm="100000">
                                          <p:val>
                                            <p:strVal val="#ppt_w"/>
                                          </p:val>
                                        </p:tav>
                                      </p:tavLst>
                                    </p:anim>
                                    <p:anim calcmode="lin" valueType="num">
                                      <p:cBhvr>
                                        <p:cTn id="45" dur="1000" fill="hold"/>
                                        <p:tgtEl>
                                          <p:spTgt spid="172041"/>
                                        </p:tgtEl>
                                        <p:attrNameLst>
                                          <p:attrName>ppt_h</p:attrName>
                                        </p:attrNameLst>
                                      </p:cBhvr>
                                      <p:tavLst>
                                        <p:tav tm="0">
                                          <p:val>
                                            <p:fltVal val="0"/>
                                          </p:val>
                                        </p:tav>
                                        <p:tav tm="100000">
                                          <p:val>
                                            <p:strVal val="#ppt_h"/>
                                          </p:val>
                                        </p:tav>
                                      </p:tavLst>
                                    </p:anim>
                                    <p:anim calcmode="lin" valueType="num">
                                      <p:cBhvr>
                                        <p:cTn id="46" dur="1000" fill="hold"/>
                                        <p:tgtEl>
                                          <p:spTgt spid="172041"/>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172041"/>
                                        </p:tgtEl>
                                        <p:attrNameLst>
                                          <p:attrName>ppt_y</p:attrName>
                                        </p:attrNameLst>
                                      </p:cBhvr>
                                      <p:tavLst>
                                        <p:tav tm="0" fmla="#ppt_y+(sin(-2*pi*(1-$))*-#ppt_x+cos(-2*pi*(1-$))*(1-#ppt_y))*(1-$)">
                                          <p:val>
                                            <p:fltVal val="0"/>
                                          </p:val>
                                        </p:tav>
                                        <p:tav tm="100000">
                                          <p:val>
                                            <p:fltVal val="1"/>
                                          </p:val>
                                        </p:tav>
                                      </p:tavLst>
                                    </p:anim>
                                  </p:childTnLst>
                                </p:cTn>
                              </p:par>
                              <p:par>
                                <p:cTn id="48" presetID="3" presetClass="exit" presetSubtype="10" fill="hold" nodeType="withEffect">
                                  <p:stCondLst>
                                    <p:cond delay="0"/>
                                  </p:stCondLst>
                                  <p:childTnLst>
                                    <p:animEffect transition="out" filter="blinds(horizontal)">
                                      <p:cBhvr>
                                        <p:cTn id="49" dur="500"/>
                                        <p:tgtEl>
                                          <p:spTgt spid="172042"/>
                                        </p:tgtEl>
                                      </p:cBhvr>
                                    </p:animEffect>
                                    <p:set>
                                      <p:cBhvr>
                                        <p:cTn id="50" dur="1" fill="hold">
                                          <p:stCondLst>
                                            <p:cond delay="499"/>
                                          </p:stCondLst>
                                        </p:cTn>
                                        <p:tgtEl>
                                          <p:spTgt spid="17204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17204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172040"/>
                                        </p:tgtEl>
                                        <p:attrNameLst>
                                          <p:attrName>style.visibility</p:attrName>
                                        </p:attrNameLst>
                                      </p:cBhvr>
                                      <p:to>
                                        <p:strVal val="visible"/>
                                      </p:to>
                                    </p:set>
                                    <p:animEffect transition="in" filter="checkerboard(across)">
                                      <p:cBhvr>
                                        <p:cTn id="59" dur="500"/>
                                        <p:tgtEl>
                                          <p:spTgt spid="172040"/>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172041"/>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grpId="0" nodeType="clickEffect">
                                  <p:stCondLst>
                                    <p:cond delay="0"/>
                                  </p:stCondLst>
                                  <p:childTnLst>
                                    <p:set>
                                      <p:cBhvr>
                                        <p:cTn id="67" dur="1" fill="hold">
                                          <p:stCondLst>
                                            <p:cond delay="0"/>
                                          </p:stCondLst>
                                        </p:cTn>
                                        <p:tgtEl>
                                          <p:spTgt spid="71696"/>
                                        </p:tgtEl>
                                        <p:attrNameLst>
                                          <p:attrName>style.visibility</p:attrName>
                                        </p:attrNameLst>
                                      </p:cBhvr>
                                      <p:to>
                                        <p:strVal val="visible"/>
                                      </p:to>
                                    </p:set>
                                    <p:animEffect transition="in" filter="checkerboard(across)">
                                      <p:cBhvr>
                                        <p:cTn id="68" dur="500"/>
                                        <p:tgtEl>
                                          <p:spTgt spid="716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40" grpId="0" animBg="1"/>
      <p:bldP spid="71688" grpId="0" animBg="1"/>
      <p:bldP spid="71688" grpId="1" animBg="1"/>
      <p:bldP spid="71690" grpId="0" animBg="1"/>
      <p:bldP spid="71690" grpId="1" animBg="1"/>
      <p:bldP spid="71691" grpId="0" animBg="1"/>
      <p:bldP spid="71691" grpId="1" animBg="1"/>
      <p:bldP spid="71692" grpId="0" animBg="1"/>
      <p:bldP spid="71692" grpId="1" animBg="1"/>
      <p:bldP spid="7169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title" idx="4294967295"/>
          </p:nvPr>
        </p:nvSpPr>
        <p:spPr>
          <a:xfrm>
            <a:off x="1370013" y="301625"/>
            <a:ext cx="7313612" cy="966788"/>
          </a:xfrm>
        </p:spPr>
        <p:txBody>
          <a:bodyPr/>
          <a:lstStyle/>
          <a:p>
            <a:pPr algn="ctr" eaLnBrk="1" hangingPunct="1"/>
            <a:r>
              <a:rPr lang="en-GB" sz="3200" smtClean="0"/>
              <a:t>Composer un texte</a:t>
            </a:r>
            <a:br>
              <a:rPr lang="en-GB" sz="3200" smtClean="0"/>
            </a:br>
            <a:r>
              <a:rPr lang="en-GB" sz="2000" smtClean="0"/>
              <a:t>(en le formattant)</a:t>
            </a:r>
          </a:p>
        </p:txBody>
      </p:sp>
      <p:pic>
        <p:nvPicPr>
          <p:cNvPr id="70659" name="Picture 5"/>
          <p:cNvPicPr>
            <a:picLocks noChangeAspect="1" noChangeArrowheads="1"/>
          </p:cNvPicPr>
          <p:nvPr/>
        </p:nvPicPr>
        <p:blipFill>
          <a:blip r:embed="rId3"/>
          <a:srcRect l="3171" t="23338" r="22066" b="13570"/>
          <a:stretch>
            <a:fillRect/>
          </a:stretch>
        </p:blipFill>
        <p:spPr bwMode="auto">
          <a:xfrm>
            <a:off x="1042988" y="1700213"/>
            <a:ext cx="7488237" cy="3703637"/>
          </a:xfrm>
          <a:prstGeom prst="rect">
            <a:avLst/>
          </a:prstGeom>
          <a:noFill/>
          <a:ln w="38100">
            <a:noFill/>
            <a:miter lim="800000"/>
            <a:headEnd/>
            <a:tailEnd/>
          </a:ln>
        </p:spPr>
      </p:pic>
      <p:pic>
        <p:nvPicPr>
          <p:cNvPr id="174086" name="Picture 6"/>
          <p:cNvPicPr>
            <a:picLocks noChangeAspect="1" noChangeArrowheads="1"/>
          </p:cNvPicPr>
          <p:nvPr/>
        </p:nvPicPr>
        <p:blipFill>
          <a:blip r:embed="rId4"/>
          <a:srcRect/>
          <a:stretch>
            <a:fillRect/>
          </a:stretch>
        </p:blipFill>
        <p:spPr bwMode="auto">
          <a:xfrm>
            <a:off x="1263650" y="4868863"/>
            <a:ext cx="7556500" cy="1644650"/>
          </a:xfrm>
          <a:prstGeom prst="rect">
            <a:avLst/>
          </a:prstGeom>
          <a:noFill/>
          <a:ln w="38100">
            <a:noFill/>
            <a:miter lim="800000"/>
            <a:headEnd/>
            <a:tailEnd/>
          </a:ln>
        </p:spPr>
      </p:pic>
      <p:sp>
        <p:nvSpPr>
          <p:cNvPr id="174090" name="Rectangle 10"/>
          <p:cNvSpPr>
            <a:spLocks noChangeArrowheads="1"/>
          </p:cNvSpPr>
          <p:nvPr/>
        </p:nvSpPr>
        <p:spPr bwMode="auto">
          <a:xfrm>
            <a:off x="2627313" y="5387975"/>
            <a:ext cx="1081087" cy="215900"/>
          </a:xfrm>
          <a:prstGeom prst="rect">
            <a:avLst/>
          </a:prstGeom>
          <a:noFill/>
          <a:ln w="38100">
            <a:solidFill>
              <a:srgbClr val="FF0000"/>
            </a:solidFill>
            <a:miter lim="800000"/>
            <a:headEnd/>
            <a:tailEnd/>
          </a:ln>
        </p:spPr>
        <p:txBody>
          <a:bodyPr wrap="none" anchor="ctr"/>
          <a:lstStyle/>
          <a:p>
            <a:endParaRPr lang="fr-FR"/>
          </a:p>
        </p:txBody>
      </p:sp>
      <p:sp>
        <p:nvSpPr>
          <p:cNvPr id="174091" name="Rectangle 11"/>
          <p:cNvSpPr>
            <a:spLocks noChangeArrowheads="1"/>
          </p:cNvSpPr>
          <p:nvPr/>
        </p:nvSpPr>
        <p:spPr bwMode="auto">
          <a:xfrm>
            <a:off x="3059113" y="4221163"/>
            <a:ext cx="649287" cy="287337"/>
          </a:xfrm>
          <a:prstGeom prst="rect">
            <a:avLst/>
          </a:prstGeom>
          <a:noFill/>
          <a:ln w="38100">
            <a:solidFill>
              <a:srgbClr val="FF0000"/>
            </a:solidFill>
            <a:miter lim="800000"/>
            <a:headEnd/>
            <a:tailEnd/>
          </a:ln>
        </p:spPr>
        <p:txBody>
          <a:bodyPr wrap="none" anchor="ctr"/>
          <a:lstStyle/>
          <a:p>
            <a:endParaRPr lang="fr-FR"/>
          </a:p>
        </p:txBody>
      </p:sp>
      <p:sp>
        <p:nvSpPr>
          <p:cNvPr id="174092" name="Rectangle 12"/>
          <p:cNvSpPr>
            <a:spLocks noChangeArrowheads="1"/>
          </p:cNvSpPr>
          <p:nvPr/>
        </p:nvSpPr>
        <p:spPr bwMode="auto">
          <a:xfrm>
            <a:off x="3986213" y="4508500"/>
            <a:ext cx="863600" cy="215900"/>
          </a:xfrm>
          <a:prstGeom prst="rect">
            <a:avLst/>
          </a:prstGeom>
          <a:noFill/>
          <a:ln w="38100">
            <a:solidFill>
              <a:srgbClr val="FF0000"/>
            </a:solidFill>
            <a:miter lim="800000"/>
            <a:headEnd/>
            <a:tailEnd/>
          </a:ln>
        </p:spPr>
        <p:txBody>
          <a:bodyPr wrap="none" anchor="ctr"/>
          <a:lstStyle/>
          <a:p>
            <a:endParaRPr lang="fr-FR"/>
          </a:p>
        </p:txBody>
      </p:sp>
      <p:sp>
        <p:nvSpPr>
          <p:cNvPr id="72713" name="Rectangle 9"/>
          <p:cNvSpPr>
            <a:spLocks noChangeArrowheads="1"/>
          </p:cNvSpPr>
          <p:nvPr/>
        </p:nvSpPr>
        <p:spPr bwMode="auto">
          <a:xfrm>
            <a:off x="755650" y="4149725"/>
            <a:ext cx="8208963" cy="2519363"/>
          </a:xfrm>
          <a:prstGeom prst="rect">
            <a:avLst/>
          </a:prstGeom>
          <a:solidFill>
            <a:schemeClr val="bg1"/>
          </a:solidFill>
          <a:ln w="38100">
            <a:noFill/>
            <a:miter lim="800000"/>
            <a:headEnd/>
            <a:tailEnd/>
          </a:ln>
        </p:spPr>
        <p:txBody>
          <a:bodyPr wrap="none" anchor="ctr"/>
          <a:lstStyle/>
          <a:p>
            <a:endParaRPr lang="fr-FR"/>
          </a:p>
        </p:txBody>
      </p:sp>
      <p:sp>
        <p:nvSpPr>
          <p:cNvPr id="72714" name="Oval 10"/>
          <p:cNvSpPr>
            <a:spLocks noChangeArrowheads="1"/>
          </p:cNvSpPr>
          <p:nvPr/>
        </p:nvSpPr>
        <p:spPr bwMode="auto">
          <a:xfrm>
            <a:off x="5013325" y="3744913"/>
            <a:ext cx="936625" cy="404812"/>
          </a:xfrm>
          <a:prstGeom prst="ellipse">
            <a:avLst/>
          </a:prstGeom>
          <a:noFill/>
          <a:ln w="38100">
            <a:solidFill>
              <a:srgbClr val="FF0000"/>
            </a:solidFill>
            <a:round/>
            <a:headEnd/>
            <a:tailEnd/>
          </a:ln>
        </p:spPr>
        <p:txBody>
          <a:bodyPr wrap="none" anchor="ctr"/>
          <a:lstStyle/>
          <a:p>
            <a:endParaRPr lang="fr-FR"/>
          </a:p>
        </p:txBody>
      </p:sp>
    </p:spTree>
    <p:extLst>
      <p:ext uri="{BB962C8B-B14F-4D97-AF65-F5344CB8AC3E}">
        <p14:creationId xmlns:p14="http://schemas.microsoft.com/office/powerpoint/2010/main" val="413766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27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727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27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174086"/>
                                        </p:tgtEl>
                                        <p:attrNameLst>
                                          <p:attrName>style.visibility</p:attrName>
                                        </p:attrNameLst>
                                      </p:cBhvr>
                                      <p:to>
                                        <p:strVal val="visible"/>
                                      </p:to>
                                    </p:set>
                                    <p:anim calcmode="lin" valueType="num">
                                      <p:cBhvr>
                                        <p:cTn id="23" dur="1000" fill="hold"/>
                                        <p:tgtEl>
                                          <p:spTgt spid="174086"/>
                                        </p:tgtEl>
                                        <p:attrNameLst>
                                          <p:attrName>ppt_w</p:attrName>
                                        </p:attrNameLst>
                                      </p:cBhvr>
                                      <p:tavLst>
                                        <p:tav tm="0">
                                          <p:val>
                                            <p:fltVal val="0"/>
                                          </p:val>
                                        </p:tav>
                                        <p:tav tm="100000">
                                          <p:val>
                                            <p:strVal val="#ppt_w"/>
                                          </p:val>
                                        </p:tav>
                                      </p:tavLst>
                                    </p:anim>
                                    <p:anim calcmode="lin" valueType="num">
                                      <p:cBhvr>
                                        <p:cTn id="24" dur="1000" fill="hold"/>
                                        <p:tgtEl>
                                          <p:spTgt spid="174086"/>
                                        </p:tgtEl>
                                        <p:attrNameLst>
                                          <p:attrName>ppt_h</p:attrName>
                                        </p:attrNameLst>
                                      </p:cBhvr>
                                      <p:tavLst>
                                        <p:tav tm="0">
                                          <p:val>
                                            <p:fltVal val="0"/>
                                          </p:val>
                                        </p:tav>
                                        <p:tav tm="100000">
                                          <p:val>
                                            <p:strVal val="#ppt_h"/>
                                          </p:val>
                                        </p:tav>
                                      </p:tavLst>
                                    </p:anim>
                                    <p:anim calcmode="lin" valueType="num">
                                      <p:cBhvr>
                                        <p:cTn id="25" dur="1000" fill="hold"/>
                                        <p:tgtEl>
                                          <p:spTgt spid="174086"/>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7408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74091"/>
                                        </p:tgtEl>
                                        <p:attrNameLst>
                                          <p:attrName>style.visibility</p:attrName>
                                        </p:attrNameLst>
                                      </p:cBhvr>
                                      <p:to>
                                        <p:strVal val="visible"/>
                                      </p:to>
                                    </p:set>
                                    <p:animEffect transition="in" filter="checkerboard(across)">
                                      <p:cBhvr>
                                        <p:cTn id="31" dur="500"/>
                                        <p:tgtEl>
                                          <p:spTgt spid="174091"/>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74090"/>
                                        </p:tgtEl>
                                        <p:attrNameLst>
                                          <p:attrName>style.visibility</p:attrName>
                                        </p:attrNameLst>
                                      </p:cBhvr>
                                      <p:to>
                                        <p:strVal val="visible"/>
                                      </p:to>
                                    </p:set>
                                    <p:animEffect transition="in" filter="checkerboard(across)">
                                      <p:cBhvr>
                                        <p:cTn id="34" dur="500"/>
                                        <p:tgtEl>
                                          <p:spTgt spid="174090"/>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74092"/>
                                        </p:tgtEl>
                                        <p:attrNameLst>
                                          <p:attrName>style.visibility</p:attrName>
                                        </p:attrNameLst>
                                      </p:cBhvr>
                                      <p:to>
                                        <p:strVal val="visible"/>
                                      </p:to>
                                    </p:set>
                                    <p:animEffect transition="in" filter="checkerboard(across)">
                                      <p:cBhvr>
                                        <p:cTn id="37" dur="500"/>
                                        <p:tgtEl>
                                          <p:spTgt spid="174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0" grpId="0" animBg="1"/>
      <p:bldP spid="174091" grpId="0" animBg="1"/>
      <p:bldP spid="174092" grpId="0" animBg="1"/>
      <p:bldP spid="72713" grpId="0" animBg="1"/>
      <p:bldP spid="72713" grpId="1" animBg="1"/>
      <p:bldP spid="72714" grpId="0" animBg="1"/>
      <p:bldP spid="72714"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4"/>
          <p:cNvSpPr>
            <a:spLocks noGrp="1" noChangeArrowheads="1"/>
          </p:cNvSpPr>
          <p:nvPr>
            <p:ph type="title" idx="4294967295"/>
          </p:nvPr>
        </p:nvSpPr>
        <p:spPr>
          <a:xfrm>
            <a:off x="1403350" y="333375"/>
            <a:ext cx="7313613" cy="792163"/>
          </a:xfrm>
        </p:spPr>
        <p:txBody>
          <a:bodyPr/>
          <a:lstStyle/>
          <a:p>
            <a:pPr algn="ctr" eaLnBrk="1" hangingPunct="1"/>
            <a:r>
              <a:rPr lang="en-GB" sz="3200" smtClean="0"/>
              <a:t>Calcul de la moyenne</a:t>
            </a:r>
            <a:br>
              <a:rPr lang="en-GB" sz="3200" smtClean="0"/>
            </a:br>
            <a:r>
              <a:rPr lang="en-GB" sz="2000" smtClean="0"/>
              <a:t>comment faire avec un nombre de notes non connu lors de l’écriture du programme</a:t>
            </a:r>
          </a:p>
        </p:txBody>
      </p:sp>
      <p:pic>
        <p:nvPicPr>
          <p:cNvPr id="71683" name="Picture 5"/>
          <p:cNvPicPr>
            <a:picLocks noChangeAspect="1" noChangeArrowheads="1"/>
          </p:cNvPicPr>
          <p:nvPr/>
        </p:nvPicPr>
        <p:blipFill>
          <a:blip r:embed="rId3"/>
          <a:srcRect l="3955" t="18765" r="18338" b="12978"/>
          <a:stretch>
            <a:fillRect/>
          </a:stretch>
        </p:blipFill>
        <p:spPr bwMode="auto">
          <a:xfrm>
            <a:off x="971550" y="1574800"/>
            <a:ext cx="6696075" cy="4878388"/>
          </a:xfrm>
          <a:prstGeom prst="rect">
            <a:avLst/>
          </a:prstGeom>
          <a:noFill/>
          <a:ln w="38100">
            <a:noFill/>
            <a:miter lim="800000"/>
            <a:headEnd/>
            <a:tailEnd/>
          </a:ln>
        </p:spPr>
      </p:pic>
      <p:pic>
        <p:nvPicPr>
          <p:cNvPr id="177158" name="Picture 6"/>
          <p:cNvPicPr>
            <a:picLocks noChangeAspect="1" noChangeArrowheads="1"/>
          </p:cNvPicPr>
          <p:nvPr/>
        </p:nvPicPr>
        <p:blipFill>
          <a:blip r:embed="rId4"/>
          <a:srcRect/>
          <a:stretch>
            <a:fillRect/>
          </a:stretch>
        </p:blipFill>
        <p:spPr bwMode="auto">
          <a:xfrm>
            <a:off x="3092450" y="5311775"/>
            <a:ext cx="5616575" cy="1443038"/>
          </a:xfrm>
          <a:prstGeom prst="rect">
            <a:avLst/>
          </a:prstGeom>
          <a:noFill/>
          <a:ln w="38100">
            <a:noFill/>
            <a:miter lim="800000"/>
            <a:headEnd/>
            <a:tailEnd/>
          </a:ln>
        </p:spPr>
      </p:pic>
      <p:sp>
        <p:nvSpPr>
          <p:cNvPr id="177161" name="Rectangle 9"/>
          <p:cNvSpPr>
            <a:spLocks noChangeArrowheads="1"/>
          </p:cNvSpPr>
          <p:nvPr/>
        </p:nvSpPr>
        <p:spPr bwMode="auto">
          <a:xfrm>
            <a:off x="3736975" y="5032375"/>
            <a:ext cx="935038" cy="287338"/>
          </a:xfrm>
          <a:prstGeom prst="rect">
            <a:avLst/>
          </a:prstGeom>
          <a:noFill/>
          <a:ln w="38100">
            <a:solidFill>
              <a:srgbClr val="FF0000"/>
            </a:solidFill>
            <a:miter lim="800000"/>
            <a:headEnd/>
            <a:tailEnd/>
          </a:ln>
        </p:spPr>
        <p:txBody>
          <a:bodyPr wrap="none" anchor="ctr"/>
          <a:lstStyle/>
          <a:p>
            <a:endParaRPr lang="fr-FR"/>
          </a:p>
        </p:txBody>
      </p:sp>
      <p:sp>
        <p:nvSpPr>
          <p:cNvPr id="177162" name="Rectangle 10"/>
          <p:cNvSpPr>
            <a:spLocks noChangeArrowheads="1"/>
          </p:cNvSpPr>
          <p:nvPr/>
        </p:nvSpPr>
        <p:spPr bwMode="auto">
          <a:xfrm>
            <a:off x="6967538" y="5876925"/>
            <a:ext cx="503237" cy="287338"/>
          </a:xfrm>
          <a:prstGeom prst="rect">
            <a:avLst/>
          </a:prstGeom>
          <a:noFill/>
          <a:ln w="38100">
            <a:solidFill>
              <a:srgbClr val="FF0000"/>
            </a:solidFill>
            <a:miter lim="800000"/>
            <a:headEnd/>
            <a:tailEnd/>
          </a:ln>
        </p:spPr>
        <p:txBody>
          <a:bodyPr wrap="none" anchor="ctr"/>
          <a:lstStyle/>
          <a:p>
            <a:endParaRPr lang="fr-FR"/>
          </a:p>
        </p:txBody>
      </p:sp>
    </p:spTree>
    <p:extLst>
      <p:ext uri="{BB962C8B-B14F-4D97-AF65-F5344CB8AC3E}">
        <p14:creationId xmlns:p14="http://schemas.microsoft.com/office/powerpoint/2010/main" val="87984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77158"/>
                                        </p:tgtEl>
                                        <p:attrNameLst>
                                          <p:attrName>style.visibility</p:attrName>
                                        </p:attrNameLst>
                                      </p:cBhvr>
                                      <p:to>
                                        <p:strVal val="visible"/>
                                      </p:to>
                                    </p:set>
                                    <p:anim calcmode="lin" valueType="num">
                                      <p:cBhvr>
                                        <p:cTn id="7" dur="1000" fill="hold"/>
                                        <p:tgtEl>
                                          <p:spTgt spid="177158"/>
                                        </p:tgtEl>
                                        <p:attrNameLst>
                                          <p:attrName>ppt_w</p:attrName>
                                        </p:attrNameLst>
                                      </p:cBhvr>
                                      <p:tavLst>
                                        <p:tav tm="0">
                                          <p:val>
                                            <p:fltVal val="0"/>
                                          </p:val>
                                        </p:tav>
                                        <p:tav tm="100000">
                                          <p:val>
                                            <p:strVal val="#ppt_w"/>
                                          </p:val>
                                        </p:tav>
                                      </p:tavLst>
                                    </p:anim>
                                    <p:anim calcmode="lin" valueType="num">
                                      <p:cBhvr>
                                        <p:cTn id="8" dur="1000" fill="hold"/>
                                        <p:tgtEl>
                                          <p:spTgt spid="177158"/>
                                        </p:tgtEl>
                                        <p:attrNameLst>
                                          <p:attrName>ppt_h</p:attrName>
                                        </p:attrNameLst>
                                      </p:cBhvr>
                                      <p:tavLst>
                                        <p:tav tm="0">
                                          <p:val>
                                            <p:fltVal val="0"/>
                                          </p:val>
                                        </p:tav>
                                        <p:tav tm="100000">
                                          <p:val>
                                            <p:strVal val="#ppt_h"/>
                                          </p:val>
                                        </p:tav>
                                      </p:tavLst>
                                    </p:anim>
                                    <p:anim calcmode="lin" valueType="num">
                                      <p:cBhvr>
                                        <p:cTn id="9" dur="1000" fill="hold"/>
                                        <p:tgtEl>
                                          <p:spTgt spid="17715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715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77161"/>
                                        </p:tgtEl>
                                        <p:attrNameLst>
                                          <p:attrName>style.visibility</p:attrName>
                                        </p:attrNameLst>
                                      </p:cBhvr>
                                      <p:to>
                                        <p:strVal val="visible"/>
                                      </p:to>
                                    </p:set>
                                    <p:animEffect transition="in" filter="checkerboard(across)">
                                      <p:cBhvr>
                                        <p:cTn id="15" dur="500"/>
                                        <p:tgtEl>
                                          <p:spTgt spid="177161"/>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77162"/>
                                        </p:tgtEl>
                                        <p:attrNameLst>
                                          <p:attrName>style.visibility</p:attrName>
                                        </p:attrNameLst>
                                      </p:cBhvr>
                                      <p:to>
                                        <p:strVal val="visible"/>
                                      </p:to>
                                    </p:set>
                                    <p:animEffect transition="in" filter="checkerboard(across)">
                                      <p:cBhvr>
                                        <p:cTn id="18" dur="500"/>
                                        <p:tgtEl>
                                          <p:spTgt spid="17716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77161"/>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77162"/>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771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61" grpId="0" animBg="1"/>
      <p:bldP spid="177161" grpId="1" animBg="1"/>
      <p:bldP spid="177162" grpId="0" animBg="1"/>
      <p:bldP spid="177162"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1370013" y="301625"/>
            <a:ext cx="7313612" cy="750888"/>
          </a:xfrm>
        </p:spPr>
        <p:txBody>
          <a:bodyPr/>
          <a:lstStyle/>
          <a:p>
            <a:pPr algn="ctr" eaLnBrk="1" hangingPunct="1"/>
            <a:r>
              <a:rPr lang="en-GB" smtClean="0"/>
              <a:t>Ouvrir, lire et fermer un fichier</a:t>
            </a:r>
          </a:p>
        </p:txBody>
      </p:sp>
      <p:sp>
        <p:nvSpPr>
          <p:cNvPr id="72707" name="Rectangle 3"/>
          <p:cNvSpPr>
            <a:spLocks noGrp="1" noChangeArrowheads="1"/>
          </p:cNvSpPr>
          <p:nvPr>
            <p:ph type="body" idx="4294967295"/>
          </p:nvPr>
        </p:nvSpPr>
        <p:spPr>
          <a:xfrm>
            <a:off x="1187450" y="1827213"/>
            <a:ext cx="7777163" cy="4770437"/>
          </a:xfrm>
        </p:spPr>
        <p:txBody>
          <a:bodyPr/>
          <a:lstStyle/>
          <a:p>
            <a:pPr eaLnBrk="1" hangingPunct="1">
              <a:lnSpc>
                <a:spcPct val="90000"/>
              </a:lnSpc>
            </a:pPr>
            <a:r>
              <a:rPr lang="en-GB" sz="2500" dirty="0" err="1" smtClean="0">
                <a:cs typeface="Courier New" pitchFamily="49" charset="0"/>
              </a:rPr>
              <a:t>Ouverture</a:t>
            </a:r>
            <a:r>
              <a:rPr lang="en-GB" sz="2500" dirty="0" smtClean="0">
                <a:cs typeface="Courier New" pitchFamily="49" charset="0"/>
              </a:rPr>
              <a:t> du </a:t>
            </a:r>
            <a:r>
              <a:rPr lang="en-GB" sz="2500" dirty="0" err="1" smtClean="0">
                <a:cs typeface="Courier New" pitchFamily="49" charset="0"/>
              </a:rPr>
              <a:t>fichier</a:t>
            </a:r>
            <a:endParaRPr lang="en-GB" sz="2500" dirty="0" smtClean="0">
              <a:cs typeface="Courier New" pitchFamily="49" charset="0"/>
            </a:endParaRPr>
          </a:p>
          <a:p>
            <a:pPr lvl="1" eaLnBrk="1" hangingPunct="1">
              <a:lnSpc>
                <a:spcPct val="90000"/>
              </a:lnSpc>
            </a:pPr>
            <a:r>
              <a:rPr lang="en-GB" sz="2100" dirty="0" smtClean="0">
                <a:latin typeface="Courier New" pitchFamily="49" charset="0"/>
                <a:cs typeface="Courier New" pitchFamily="49" charset="0"/>
              </a:rPr>
              <a:t>set canal [</a:t>
            </a:r>
            <a:r>
              <a:rPr lang="en-GB" sz="2100" b="1" dirty="0" smtClean="0">
                <a:latin typeface="Courier New" pitchFamily="49" charset="0"/>
                <a:cs typeface="Courier New" pitchFamily="49" charset="0"/>
              </a:rPr>
              <a:t>open</a:t>
            </a:r>
            <a:r>
              <a:rPr lang="en-GB" sz="2100" dirty="0" smtClean="0">
                <a:latin typeface="Courier New" pitchFamily="49" charset="0"/>
                <a:cs typeface="Courier New" pitchFamily="49" charset="0"/>
              </a:rPr>
              <a:t> </a:t>
            </a:r>
            <a:r>
              <a:rPr lang="en-GB" sz="2400" dirty="0">
                <a:latin typeface="Courier New" pitchFamily="49" charset="0"/>
                <a:cs typeface="Courier New" pitchFamily="49" charset="0"/>
              </a:rPr>
              <a:t>"</a:t>
            </a:r>
            <a:r>
              <a:rPr lang="en-GB" sz="2100" dirty="0" smtClean="0">
                <a:latin typeface="Courier New" pitchFamily="49" charset="0"/>
                <a:cs typeface="Courier New" pitchFamily="49" charset="0"/>
              </a:rPr>
              <a:t>/</a:t>
            </a:r>
            <a:r>
              <a:rPr lang="en-GB" sz="2100" dirty="0" err="1" smtClean="0">
                <a:latin typeface="Courier New" pitchFamily="49" charset="0"/>
                <a:cs typeface="Courier New" pitchFamily="49" charset="0"/>
              </a:rPr>
              <a:t>truc</a:t>
            </a:r>
            <a:r>
              <a:rPr lang="en-GB" sz="2100" dirty="0" smtClean="0">
                <a:latin typeface="Courier New" pitchFamily="49" charset="0"/>
                <a:cs typeface="Courier New" pitchFamily="49" charset="0"/>
              </a:rPr>
              <a:t>/</a:t>
            </a:r>
            <a:r>
              <a:rPr lang="en-GB" sz="2100" dirty="0" err="1" smtClean="0">
                <a:latin typeface="Courier New" pitchFamily="49" charset="0"/>
                <a:cs typeface="Courier New" pitchFamily="49" charset="0"/>
              </a:rPr>
              <a:t>machin</a:t>
            </a:r>
            <a:r>
              <a:rPr lang="en-GB" sz="2400" dirty="0">
                <a:latin typeface="Courier New" pitchFamily="49" charset="0"/>
                <a:cs typeface="Courier New" pitchFamily="49" charset="0"/>
              </a:rPr>
              <a:t>"</a:t>
            </a:r>
            <a:r>
              <a:rPr lang="en-GB" sz="2100" dirty="0" smtClean="0">
                <a:latin typeface="Courier New" pitchFamily="49" charset="0"/>
                <a:cs typeface="Courier New" pitchFamily="49" charset="0"/>
              </a:rPr>
              <a:t> </a:t>
            </a:r>
            <a:r>
              <a:rPr lang="en-GB" sz="2400" dirty="0">
                <a:latin typeface="Courier New" pitchFamily="49" charset="0"/>
                <a:cs typeface="Courier New" pitchFamily="49" charset="0"/>
              </a:rPr>
              <a:t>"</a:t>
            </a:r>
            <a:r>
              <a:rPr lang="en-GB" sz="2100" dirty="0" smtClean="0">
                <a:latin typeface="Courier New" pitchFamily="49" charset="0"/>
                <a:cs typeface="Courier New" pitchFamily="49" charset="0"/>
              </a:rPr>
              <a:t>r</a:t>
            </a:r>
            <a:r>
              <a:rPr lang="en-GB" sz="2400" dirty="0">
                <a:latin typeface="Courier New" pitchFamily="49" charset="0"/>
                <a:cs typeface="Courier New" pitchFamily="49" charset="0"/>
              </a:rPr>
              <a:t>"</a:t>
            </a:r>
            <a:r>
              <a:rPr lang="en-GB" sz="2100" dirty="0" smtClean="0">
                <a:latin typeface="Courier New" pitchFamily="49" charset="0"/>
                <a:cs typeface="Courier New" pitchFamily="49" charset="0"/>
              </a:rPr>
              <a:t>]</a:t>
            </a:r>
            <a:r>
              <a:rPr lang="en-GB" sz="2100" dirty="0" smtClean="0"/>
              <a:t> </a:t>
            </a:r>
          </a:p>
          <a:p>
            <a:pPr eaLnBrk="1" hangingPunct="1">
              <a:lnSpc>
                <a:spcPct val="90000"/>
              </a:lnSpc>
            </a:pPr>
            <a:r>
              <a:rPr lang="en-GB" sz="2500" dirty="0" smtClean="0">
                <a:cs typeface="Courier New" pitchFamily="49" charset="0"/>
              </a:rPr>
              <a:t>Lecture </a:t>
            </a:r>
            <a:r>
              <a:rPr lang="en-GB" sz="2500" dirty="0" err="1" smtClean="0">
                <a:cs typeface="Courier New" pitchFamily="49" charset="0"/>
              </a:rPr>
              <a:t>ligne</a:t>
            </a:r>
            <a:r>
              <a:rPr lang="en-GB" sz="2500" dirty="0" smtClean="0">
                <a:cs typeface="Courier New" pitchFamily="49" charset="0"/>
              </a:rPr>
              <a:t> par </a:t>
            </a:r>
            <a:r>
              <a:rPr lang="en-GB" sz="2500" dirty="0" err="1" smtClean="0">
                <a:cs typeface="Courier New" pitchFamily="49" charset="0"/>
              </a:rPr>
              <a:t>ligne</a:t>
            </a:r>
            <a:endParaRPr lang="en-GB" sz="2500" dirty="0" smtClean="0">
              <a:cs typeface="Courier New" pitchFamily="49" charset="0"/>
            </a:endParaRPr>
          </a:p>
          <a:p>
            <a:pPr lvl="1" eaLnBrk="1" hangingPunct="1">
              <a:lnSpc>
                <a:spcPct val="90000"/>
              </a:lnSpc>
            </a:pPr>
            <a:r>
              <a:rPr lang="en-GB" sz="2100" dirty="0" smtClean="0">
                <a:latin typeface="Courier New" pitchFamily="49" charset="0"/>
                <a:cs typeface="Courier New" pitchFamily="49" charset="0"/>
              </a:rPr>
              <a:t>while {[</a:t>
            </a:r>
            <a:r>
              <a:rPr lang="en-GB" sz="2100" b="1" dirty="0" smtClean="0">
                <a:latin typeface="Courier New" pitchFamily="49" charset="0"/>
                <a:cs typeface="Courier New" pitchFamily="49" charset="0"/>
              </a:rPr>
              <a:t>gets</a:t>
            </a:r>
            <a:r>
              <a:rPr lang="en-GB" sz="2100" dirty="0" smtClean="0">
                <a:latin typeface="Courier New" pitchFamily="49" charset="0"/>
                <a:cs typeface="Courier New" pitchFamily="49" charset="0"/>
              </a:rPr>
              <a:t> $canal </a:t>
            </a:r>
            <a:r>
              <a:rPr lang="en-GB" sz="2100" dirty="0" err="1" smtClean="0">
                <a:latin typeface="Courier New" pitchFamily="49" charset="0"/>
                <a:cs typeface="Courier New" pitchFamily="49" charset="0"/>
              </a:rPr>
              <a:t>Ligne</a:t>
            </a:r>
            <a:r>
              <a:rPr lang="en-GB" sz="2100" dirty="0" smtClean="0">
                <a:latin typeface="Courier New" pitchFamily="49" charset="0"/>
                <a:cs typeface="Courier New" pitchFamily="49" charset="0"/>
              </a:rPr>
              <a:t>]&gt;=0} {…}</a:t>
            </a:r>
            <a:endParaRPr lang="en-GB" sz="1400" dirty="0" smtClean="0"/>
          </a:p>
          <a:p>
            <a:pPr eaLnBrk="1" hangingPunct="1">
              <a:lnSpc>
                <a:spcPct val="90000"/>
              </a:lnSpc>
            </a:pPr>
            <a:r>
              <a:rPr lang="en-GB" sz="2500" dirty="0" smtClean="0">
                <a:cs typeface="Courier New" pitchFamily="49" charset="0"/>
              </a:rPr>
              <a:t>Lecture </a:t>
            </a:r>
            <a:r>
              <a:rPr lang="en-GB" sz="2500" dirty="0" err="1" smtClean="0">
                <a:cs typeface="Courier New" pitchFamily="49" charset="0"/>
              </a:rPr>
              <a:t>en</a:t>
            </a:r>
            <a:r>
              <a:rPr lang="en-GB" sz="2500" dirty="0" smtClean="0">
                <a:cs typeface="Courier New" pitchFamily="49" charset="0"/>
              </a:rPr>
              <a:t> </a:t>
            </a:r>
            <a:r>
              <a:rPr lang="en-GB" sz="2500" dirty="0" err="1" smtClean="0">
                <a:cs typeface="Courier New" pitchFamily="49" charset="0"/>
              </a:rPr>
              <a:t>une</a:t>
            </a:r>
            <a:r>
              <a:rPr lang="en-GB" sz="2500" dirty="0" smtClean="0">
                <a:cs typeface="Courier New" pitchFamily="49" charset="0"/>
              </a:rPr>
              <a:t> </a:t>
            </a:r>
            <a:r>
              <a:rPr lang="en-GB" sz="2500" dirty="0" err="1" smtClean="0">
                <a:cs typeface="Courier New" pitchFamily="49" charset="0"/>
              </a:rPr>
              <a:t>fois</a:t>
            </a:r>
            <a:endParaRPr lang="en-GB" sz="2500" dirty="0" smtClean="0">
              <a:cs typeface="Courier New" pitchFamily="49" charset="0"/>
            </a:endParaRPr>
          </a:p>
          <a:p>
            <a:pPr lvl="1" eaLnBrk="1" hangingPunct="1">
              <a:lnSpc>
                <a:spcPct val="90000"/>
              </a:lnSpc>
            </a:pPr>
            <a:r>
              <a:rPr lang="en-GB" sz="2100" dirty="0" smtClean="0">
                <a:latin typeface="Courier New" pitchFamily="49" charset="0"/>
                <a:cs typeface="Courier New" pitchFamily="49" charset="0"/>
              </a:rPr>
              <a:t>set T [</a:t>
            </a:r>
            <a:r>
              <a:rPr lang="en-GB" sz="2100" b="1" dirty="0" smtClean="0">
                <a:latin typeface="Courier New" pitchFamily="49" charset="0"/>
                <a:cs typeface="Courier New" pitchFamily="49" charset="0"/>
              </a:rPr>
              <a:t>read</a:t>
            </a:r>
            <a:r>
              <a:rPr lang="en-GB" sz="2100" dirty="0" smtClean="0">
                <a:latin typeface="Courier New" pitchFamily="49" charset="0"/>
                <a:cs typeface="Courier New" pitchFamily="49" charset="0"/>
              </a:rPr>
              <a:t> –</a:t>
            </a:r>
            <a:r>
              <a:rPr lang="en-GB" sz="2100" dirty="0" err="1" smtClean="0">
                <a:latin typeface="Courier New" pitchFamily="49" charset="0"/>
                <a:cs typeface="Courier New" pitchFamily="49" charset="0"/>
              </a:rPr>
              <a:t>nonewline</a:t>
            </a:r>
            <a:r>
              <a:rPr lang="en-GB" sz="2100" dirty="0" smtClean="0">
                <a:latin typeface="Courier New" pitchFamily="49" charset="0"/>
                <a:cs typeface="Courier New" pitchFamily="49" charset="0"/>
              </a:rPr>
              <a:t> $canal]</a:t>
            </a:r>
          </a:p>
          <a:p>
            <a:pPr eaLnBrk="1" hangingPunct="1">
              <a:lnSpc>
                <a:spcPct val="90000"/>
              </a:lnSpc>
            </a:pPr>
            <a:r>
              <a:rPr lang="en-GB" sz="2500" b="1" dirty="0" err="1" smtClean="0">
                <a:latin typeface="Courier New" pitchFamily="49" charset="0"/>
                <a:cs typeface="Courier New" pitchFamily="49" charset="0"/>
              </a:rPr>
              <a:t>Fermeture</a:t>
            </a:r>
            <a:r>
              <a:rPr lang="en-GB" sz="2500" b="1" dirty="0" smtClean="0">
                <a:latin typeface="Courier New" pitchFamily="49" charset="0"/>
                <a:cs typeface="Courier New" pitchFamily="49" charset="0"/>
              </a:rPr>
              <a:t> du </a:t>
            </a:r>
            <a:r>
              <a:rPr lang="en-GB" sz="2500" b="1" dirty="0" err="1" smtClean="0">
                <a:latin typeface="Courier New" pitchFamily="49" charset="0"/>
                <a:cs typeface="Courier New" pitchFamily="49" charset="0"/>
              </a:rPr>
              <a:t>fichier</a:t>
            </a:r>
            <a:r>
              <a:rPr lang="en-GB" sz="2500" b="1" dirty="0" smtClean="0">
                <a:latin typeface="Courier New" pitchFamily="49" charset="0"/>
                <a:cs typeface="Courier New" pitchFamily="49" charset="0"/>
              </a:rPr>
              <a:t> </a:t>
            </a:r>
          </a:p>
          <a:p>
            <a:pPr lvl="1" eaLnBrk="1" hangingPunct="1">
              <a:lnSpc>
                <a:spcPct val="90000"/>
              </a:lnSpc>
            </a:pPr>
            <a:r>
              <a:rPr lang="en-GB" sz="2100" b="1" dirty="0" smtClean="0">
                <a:latin typeface="Courier New" pitchFamily="49" charset="0"/>
                <a:cs typeface="Courier New" pitchFamily="49" charset="0"/>
              </a:rPr>
              <a:t>close</a:t>
            </a:r>
            <a:r>
              <a:rPr lang="en-GB" sz="2100" dirty="0" smtClean="0">
                <a:latin typeface="Courier New" pitchFamily="49" charset="0"/>
                <a:cs typeface="Courier New" pitchFamily="49" charset="0"/>
              </a:rPr>
              <a:t> $canal</a:t>
            </a:r>
          </a:p>
          <a:p>
            <a:pPr eaLnBrk="1" hangingPunct="1">
              <a:lnSpc>
                <a:spcPct val="90000"/>
              </a:lnSpc>
            </a:pPr>
            <a:endParaRPr lang="en-GB" sz="2500" dirty="0" smtClean="0">
              <a:latin typeface="Courier New" pitchFamily="49" charset="0"/>
              <a:cs typeface="Courier New" pitchFamily="49" charset="0"/>
            </a:endParaRPr>
          </a:p>
          <a:p>
            <a:pPr eaLnBrk="1" hangingPunct="1">
              <a:lnSpc>
                <a:spcPct val="90000"/>
              </a:lnSpc>
            </a:pPr>
            <a:endParaRPr lang="en-GB" sz="2500" dirty="0" smtClean="0"/>
          </a:p>
          <a:p>
            <a:pPr eaLnBrk="1" hangingPunct="1">
              <a:lnSpc>
                <a:spcPct val="90000"/>
              </a:lnSpc>
            </a:pPr>
            <a:r>
              <a:rPr lang="en-GB" sz="1800" dirty="0" err="1" smtClean="0"/>
              <a:t>foreach</a:t>
            </a:r>
            <a:r>
              <a:rPr lang="en-GB" sz="1800" dirty="0" smtClean="0"/>
              <a:t> </a:t>
            </a:r>
            <a:r>
              <a:rPr lang="en-GB" sz="1800" dirty="0" err="1" smtClean="0"/>
              <a:t>Ligne</a:t>
            </a:r>
            <a:r>
              <a:rPr lang="en-GB" sz="1800" dirty="0" smtClean="0"/>
              <a:t> [</a:t>
            </a:r>
            <a:r>
              <a:rPr lang="en-GB" sz="1800" dirty="0" err="1" smtClean="0"/>
              <a:t>LinesFromFile</a:t>
            </a:r>
            <a:r>
              <a:rPr lang="en-GB" sz="1800" dirty="0" smtClean="0"/>
              <a:t> “/</a:t>
            </a:r>
            <a:r>
              <a:rPr lang="en-GB" sz="1800" dirty="0" err="1" smtClean="0"/>
              <a:t>truc</a:t>
            </a:r>
            <a:r>
              <a:rPr lang="en-GB" sz="1800" dirty="0" smtClean="0"/>
              <a:t>/</a:t>
            </a:r>
            <a:r>
              <a:rPr lang="en-GB" sz="1800" dirty="0" err="1" smtClean="0"/>
              <a:t>machin</a:t>
            </a:r>
            <a:r>
              <a:rPr lang="en-GB" sz="1800" dirty="0" smtClean="0"/>
              <a:t>”] {…}</a:t>
            </a:r>
          </a:p>
          <a:p>
            <a:pPr eaLnBrk="1" hangingPunct="1">
              <a:lnSpc>
                <a:spcPct val="90000"/>
              </a:lnSpc>
            </a:pPr>
            <a:r>
              <a:rPr lang="en-GB" sz="1800" dirty="0" smtClean="0"/>
              <a:t>set </a:t>
            </a:r>
            <a:r>
              <a:rPr lang="en-GB" sz="1800" dirty="0" err="1" smtClean="0"/>
              <a:t>Texte</a:t>
            </a:r>
            <a:r>
              <a:rPr lang="en-GB" sz="1800" dirty="0" smtClean="0"/>
              <a:t> [</a:t>
            </a:r>
            <a:r>
              <a:rPr lang="en-GB" sz="1800" dirty="0" err="1" smtClean="0"/>
              <a:t>TextFromFile</a:t>
            </a:r>
            <a:r>
              <a:rPr lang="en-GB" sz="1800" dirty="0" smtClean="0"/>
              <a:t> “/</a:t>
            </a:r>
            <a:r>
              <a:rPr lang="en-GB" sz="1800" dirty="0" err="1" smtClean="0"/>
              <a:t>truc</a:t>
            </a:r>
            <a:r>
              <a:rPr lang="en-GB" sz="1800" dirty="0" smtClean="0"/>
              <a:t>/</a:t>
            </a:r>
            <a:r>
              <a:rPr lang="en-GB" sz="1800" dirty="0" err="1" smtClean="0"/>
              <a:t>machin</a:t>
            </a:r>
            <a:r>
              <a:rPr lang="en-GB" sz="1800" dirty="0" smtClean="0"/>
              <a:t>”] </a:t>
            </a:r>
          </a:p>
        </p:txBody>
      </p:sp>
    </p:spTree>
    <p:extLst>
      <p:ext uri="{BB962C8B-B14F-4D97-AF65-F5344CB8AC3E}">
        <p14:creationId xmlns:p14="http://schemas.microsoft.com/office/powerpoint/2010/main" val="2609515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P-notesAvecGets"/>
          <p:cNvPicPr>
            <a:picLocks noChangeAspect="1" noChangeArrowheads="1"/>
          </p:cNvPicPr>
          <p:nvPr/>
        </p:nvPicPr>
        <p:blipFill>
          <a:blip r:embed="rId3"/>
          <a:srcRect l="2338" t="10825" r="35875" b="27795"/>
          <a:stretch>
            <a:fillRect/>
          </a:stretch>
        </p:blipFill>
        <p:spPr bwMode="auto">
          <a:xfrm>
            <a:off x="1042988" y="1196975"/>
            <a:ext cx="7705725" cy="5392738"/>
          </a:xfrm>
          <a:prstGeom prst="rect">
            <a:avLst/>
          </a:prstGeom>
          <a:noFill/>
          <a:ln w="9525">
            <a:noFill/>
            <a:miter lim="800000"/>
            <a:headEnd/>
            <a:tailEnd/>
          </a:ln>
        </p:spPr>
      </p:pic>
      <p:sp>
        <p:nvSpPr>
          <p:cNvPr id="73731" name="Rectangle 4"/>
          <p:cNvSpPr>
            <a:spLocks noGrp="1" noChangeArrowheads="1"/>
          </p:cNvSpPr>
          <p:nvPr>
            <p:ph type="title" idx="4294967295"/>
          </p:nvPr>
        </p:nvSpPr>
        <p:spPr>
          <a:xfrm>
            <a:off x="1370013" y="301625"/>
            <a:ext cx="7313612" cy="823913"/>
          </a:xfrm>
        </p:spPr>
        <p:txBody>
          <a:bodyPr/>
          <a:lstStyle/>
          <a:p>
            <a:pPr algn="ctr" eaLnBrk="1" hangingPunct="1"/>
            <a:r>
              <a:rPr lang="en-GB" sz="3200" smtClean="0"/>
              <a:t>Ouvrir, lire et fermer un fichier </a:t>
            </a:r>
            <a:br>
              <a:rPr lang="en-GB" sz="3200" smtClean="0"/>
            </a:br>
            <a:r>
              <a:rPr lang="en-GB" sz="2400" smtClean="0"/>
              <a:t>(avec open gets close)</a:t>
            </a:r>
          </a:p>
        </p:txBody>
      </p:sp>
      <p:sp>
        <p:nvSpPr>
          <p:cNvPr id="181255" name="Rectangle 7"/>
          <p:cNvSpPr>
            <a:spLocks noChangeArrowheads="1"/>
          </p:cNvSpPr>
          <p:nvPr/>
        </p:nvSpPr>
        <p:spPr bwMode="auto">
          <a:xfrm>
            <a:off x="971550" y="2317750"/>
            <a:ext cx="5688013" cy="287338"/>
          </a:xfrm>
          <a:prstGeom prst="rect">
            <a:avLst/>
          </a:prstGeom>
          <a:solidFill>
            <a:schemeClr val="bg1"/>
          </a:solidFill>
          <a:ln w="38100">
            <a:noFill/>
            <a:miter lim="800000"/>
            <a:headEnd/>
            <a:tailEnd/>
          </a:ln>
        </p:spPr>
        <p:txBody>
          <a:bodyPr wrap="none" anchor="ctr"/>
          <a:lstStyle/>
          <a:p>
            <a:endParaRPr lang="fr-FR"/>
          </a:p>
        </p:txBody>
      </p:sp>
      <p:sp>
        <p:nvSpPr>
          <p:cNvPr id="181256" name="Rectangle 8"/>
          <p:cNvSpPr>
            <a:spLocks noChangeArrowheads="1"/>
          </p:cNvSpPr>
          <p:nvPr/>
        </p:nvSpPr>
        <p:spPr bwMode="auto">
          <a:xfrm>
            <a:off x="971550" y="2565400"/>
            <a:ext cx="3744913" cy="431800"/>
          </a:xfrm>
          <a:prstGeom prst="rect">
            <a:avLst/>
          </a:prstGeom>
          <a:noFill/>
          <a:ln w="38100">
            <a:solidFill>
              <a:srgbClr val="FF0000"/>
            </a:solidFill>
            <a:miter lim="800000"/>
            <a:headEnd/>
            <a:tailEnd/>
          </a:ln>
        </p:spPr>
        <p:txBody>
          <a:bodyPr wrap="none" anchor="ctr"/>
          <a:lstStyle/>
          <a:p>
            <a:endParaRPr lang="fr-FR"/>
          </a:p>
        </p:txBody>
      </p:sp>
      <p:sp>
        <p:nvSpPr>
          <p:cNvPr id="181257" name="Rectangle 9"/>
          <p:cNvSpPr>
            <a:spLocks noChangeArrowheads="1"/>
          </p:cNvSpPr>
          <p:nvPr/>
        </p:nvSpPr>
        <p:spPr bwMode="auto">
          <a:xfrm>
            <a:off x="971550" y="6021388"/>
            <a:ext cx="1009650" cy="260350"/>
          </a:xfrm>
          <a:prstGeom prst="rect">
            <a:avLst/>
          </a:prstGeom>
          <a:noFill/>
          <a:ln w="38100">
            <a:solidFill>
              <a:srgbClr val="FF0000"/>
            </a:solidFill>
            <a:miter lim="800000"/>
            <a:headEnd/>
            <a:tailEnd/>
          </a:ln>
        </p:spPr>
        <p:txBody>
          <a:bodyPr wrap="none" anchor="ctr"/>
          <a:lstStyle/>
          <a:p>
            <a:endParaRPr lang="fr-FR"/>
          </a:p>
        </p:txBody>
      </p:sp>
    </p:spTree>
    <p:extLst>
      <p:ext uri="{BB962C8B-B14F-4D97-AF65-F5344CB8AC3E}">
        <p14:creationId xmlns:p14="http://schemas.microsoft.com/office/powerpoint/2010/main" val="27373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12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xit" presetSubtype="10" fill="hold" grpId="1" nodeType="clickEffect">
                                  <p:stCondLst>
                                    <p:cond delay="0"/>
                                  </p:stCondLst>
                                  <p:childTnLst>
                                    <p:animEffect transition="out" filter="checkerboard(across)">
                                      <p:cBhvr>
                                        <p:cTn id="10" dur="500"/>
                                        <p:tgtEl>
                                          <p:spTgt spid="181255"/>
                                        </p:tgtEl>
                                      </p:cBhvr>
                                    </p:animEffect>
                                    <p:set>
                                      <p:cBhvr>
                                        <p:cTn id="11" dur="1" fill="hold">
                                          <p:stCondLst>
                                            <p:cond delay="499"/>
                                          </p:stCondLst>
                                        </p:cTn>
                                        <p:tgtEl>
                                          <p:spTgt spid="181255"/>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18125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812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5" grpId="0" animBg="1"/>
      <p:bldP spid="181255" grpId="1" animBg="1"/>
      <p:bldP spid="181256" grpId="0" animBg="1"/>
      <p:bldP spid="18125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755650" y="301625"/>
            <a:ext cx="8280400" cy="1039813"/>
          </a:xfrm>
        </p:spPr>
        <p:txBody>
          <a:bodyPr/>
          <a:lstStyle/>
          <a:p>
            <a:pPr algn="ctr" eaLnBrk="1" hangingPunct="1"/>
            <a:r>
              <a:rPr lang="en-GB" sz="3200" smtClean="0"/>
              <a:t>Ouvrir, lire et fermer un fichier</a:t>
            </a:r>
            <a:br>
              <a:rPr lang="en-GB" sz="3200" smtClean="0"/>
            </a:br>
            <a:r>
              <a:rPr lang="en-GB" sz="2400" smtClean="0"/>
              <a:t>(petits outils)</a:t>
            </a:r>
          </a:p>
        </p:txBody>
      </p:sp>
      <p:pic>
        <p:nvPicPr>
          <p:cNvPr id="74755" name="Picture 3"/>
          <p:cNvPicPr>
            <a:picLocks noChangeAspect="1" noChangeArrowheads="1"/>
          </p:cNvPicPr>
          <p:nvPr/>
        </p:nvPicPr>
        <p:blipFill>
          <a:blip r:embed="rId3"/>
          <a:srcRect l="5360" t="29605" r="8130" b="9338"/>
          <a:stretch>
            <a:fillRect/>
          </a:stretch>
        </p:blipFill>
        <p:spPr bwMode="auto">
          <a:xfrm>
            <a:off x="1187450" y="1844675"/>
            <a:ext cx="7777163" cy="3910013"/>
          </a:xfrm>
          <a:prstGeom prst="rect">
            <a:avLst/>
          </a:prstGeom>
          <a:noFill/>
          <a:ln w="38100">
            <a:noFill/>
            <a:miter lim="800000"/>
            <a:headEnd/>
            <a:tailEnd/>
          </a:ln>
        </p:spPr>
      </p:pic>
    </p:spTree>
    <p:extLst>
      <p:ext uri="{BB962C8B-B14F-4D97-AF65-F5344CB8AC3E}">
        <p14:creationId xmlns:p14="http://schemas.microsoft.com/office/powerpoint/2010/main" val="11420384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a:xfrm>
            <a:off x="1370013" y="301625"/>
            <a:ext cx="7313612" cy="1039813"/>
          </a:xfrm>
        </p:spPr>
        <p:txBody>
          <a:bodyPr/>
          <a:lstStyle/>
          <a:p>
            <a:pPr algn="ctr" eaLnBrk="1" hangingPunct="1"/>
            <a:r>
              <a:rPr lang="en-GB" sz="3200" smtClean="0"/>
              <a:t>Ecrire dans un fichier</a:t>
            </a:r>
            <a:br>
              <a:rPr lang="en-GB" sz="3200" smtClean="0"/>
            </a:br>
            <a:r>
              <a:rPr lang="en-GB" sz="2400" smtClean="0"/>
              <a:t>(open puts close)</a:t>
            </a:r>
          </a:p>
        </p:txBody>
      </p:sp>
      <p:sp>
        <p:nvSpPr>
          <p:cNvPr id="75779" name="Rectangle 3"/>
          <p:cNvSpPr>
            <a:spLocks noGrp="1" noChangeArrowheads="1"/>
          </p:cNvSpPr>
          <p:nvPr>
            <p:ph type="body" idx="4294967295"/>
          </p:nvPr>
        </p:nvSpPr>
        <p:spPr/>
        <p:txBody>
          <a:bodyPr/>
          <a:lstStyle/>
          <a:p>
            <a:pPr eaLnBrk="1" hangingPunct="1"/>
            <a:r>
              <a:rPr lang="en-GB" sz="2500" dirty="0" smtClean="0">
                <a:latin typeface="Courier New" pitchFamily="49" charset="0"/>
                <a:cs typeface="Courier New" pitchFamily="49" charset="0"/>
              </a:rPr>
              <a:t>set canal [</a:t>
            </a:r>
            <a:r>
              <a:rPr lang="en-GB" sz="2500" b="1" dirty="0" smtClean="0">
                <a:latin typeface="Courier New" pitchFamily="49" charset="0"/>
                <a:cs typeface="Courier New" pitchFamily="49" charset="0"/>
              </a:rPr>
              <a:t>open</a:t>
            </a:r>
            <a:r>
              <a:rPr lang="en-GB" sz="2500" dirty="0" smtClean="0">
                <a:latin typeface="Courier New" pitchFamily="49" charset="0"/>
                <a:cs typeface="Courier New" pitchFamily="49" charset="0"/>
              </a:rPr>
              <a:t> </a:t>
            </a:r>
            <a:r>
              <a:rPr lang="en-GB" sz="2500" dirty="0">
                <a:latin typeface="Courier New" pitchFamily="49" charset="0"/>
                <a:cs typeface="Courier New" pitchFamily="49" charset="0"/>
              </a:rPr>
              <a:t>"/</a:t>
            </a:r>
            <a:r>
              <a:rPr lang="en-GB" sz="2500" dirty="0" err="1">
                <a:latin typeface="Courier New" pitchFamily="49" charset="0"/>
                <a:cs typeface="Courier New" pitchFamily="49" charset="0"/>
              </a:rPr>
              <a:t>truc</a:t>
            </a:r>
            <a:r>
              <a:rPr lang="en-GB" sz="2500" dirty="0">
                <a:latin typeface="Courier New" pitchFamily="49" charset="0"/>
                <a:cs typeface="Courier New" pitchFamily="49" charset="0"/>
              </a:rPr>
              <a:t>/</a:t>
            </a:r>
            <a:r>
              <a:rPr lang="en-GB" sz="2500" dirty="0" err="1">
                <a:latin typeface="Courier New" pitchFamily="49" charset="0"/>
                <a:cs typeface="Courier New" pitchFamily="49" charset="0"/>
              </a:rPr>
              <a:t>machin</a:t>
            </a:r>
            <a:r>
              <a:rPr lang="en-GB" sz="2500" dirty="0">
                <a:latin typeface="Courier New" pitchFamily="49" charset="0"/>
                <a:cs typeface="Courier New" pitchFamily="49" charset="0"/>
              </a:rPr>
              <a:t>" "</a:t>
            </a:r>
            <a:r>
              <a:rPr lang="en-GB" sz="2500" dirty="0" smtClean="0">
                <a:latin typeface="Courier New" pitchFamily="49" charset="0"/>
                <a:cs typeface="Courier New" pitchFamily="49" charset="0"/>
              </a:rPr>
              <a:t>w</a:t>
            </a:r>
            <a:r>
              <a:rPr lang="en-GB" sz="2500" dirty="0">
                <a:latin typeface="Courier New" pitchFamily="49" charset="0"/>
                <a:cs typeface="Courier New" pitchFamily="49" charset="0"/>
              </a:rPr>
              <a:t>"]</a:t>
            </a:r>
            <a:r>
              <a:rPr lang="en-GB" sz="2500" dirty="0" smtClean="0"/>
              <a:t> </a:t>
            </a:r>
          </a:p>
          <a:p>
            <a:pPr lvl="1" eaLnBrk="1" hangingPunct="1"/>
            <a:r>
              <a:rPr lang="en-GB" sz="2100" dirty="0" smtClean="0"/>
              <a:t> avec </a:t>
            </a:r>
            <a:r>
              <a:rPr lang="en-GB" sz="2400" dirty="0">
                <a:latin typeface="Courier New" pitchFamily="49" charset="0"/>
                <a:cs typeface="Courier New" pitchFamily="49" charset="0"/>
              </a:rPr>
              <a:t>"</a:t>
            </a:r>
            <a:r>
              <a:rPr lang="en-GB" sz="2100" dirty="0" smtClean="0"/>
              <a:t>w</a:t>
            </a:r>
            <a:r>
              <a:rPr lang="en-GB" sz="2400" dirty="0">
                <a:latin typeface="Courier New" pitchFamily="49" charset="0"/>
                <a:cs typeface="Courier New" pitchFamily="49" charset="0"/>
              </a:rPr>
              <a:t>"</a:t>
            </a:r>
            <a:r>
              <a:rPr lang="en-GB" sz="2100" dirty="0" smtClean="0"/>
              <a:t> </a:t>
            </a:r>
            <a:r>
              <a:rPr lang="en-GB" sz="2100" dirty="0" err="1" smtClean="0"/>
              <a:t>comme</a:t>
            </a:r>
            <a:r>
              <a:rPr lang="en-GB" sz="2100" dirty="0" smtClean="0"/>
              <a:t> write </a:t>
            </a:r>
          </a:p>
          <a:p>
            <a:pPr lvl="1" eaLnBrk="1" hangingPunct="1"/>
            <a:r>
              <a:rPr lang="en-GB" sz="2100" dirty="0" smtClean="0"/>
              <a:t> </a:t>
            </a:r>
            <a:r>
              <a:rPr lang="en-GB" sz="2100" dirty="0" err="1" smtClean="0"/>
              <a:t>ou</a:t>
            </a:r>
            <a:r>
              <a:rPr lang="en-GB" sz="2100" dirty="0" smtClean="0"/>
              <a:t> </a:t>
            </a:r>
            <a:r>
              <a:rPr lang="en-GB" sz="2400" dirty="0">
                <a:latin typeface="Courier New" pitchFamily="49" charset="0"/>
                <a:cs typeface="Courier New" pitchFamily="49" charset="0"/>
              </a:rPr>
              <a:t>"</a:t>
            </a:r>
            <a:r>
              <a:rPr lang="en-GB" sz="2100" dirty="0" smtClean="0"/>
              <a:t>a</a:t>
            </a:r>
            <a:r>
              <a:rPr lang="en-GB" sz="2400" dirty="0">
                <a:latin typeface="Courier New" pitchFamily="49" charset="0"/>
                <a:cs typeface="Courier New" pitchFamily="49" charset="0"/>
              </a:rPr>
              <a:t>"</a:t>
            </a:r>
            <a:r>
              <a:rPr lang="en-GB" sz="2100" dirty="0" smtClean="0"/>
              <a:t> </a:t>
            </a:r>
            <a:r>
              <a:rPr lang="en-GB" sz="2100" dirty="0" err="1" smtClean="0"/>
              <a:t>comme</a:t>
            </a:r>
            <a:r>
              <a:rPr lang="en-GB" sz="2100" dirty="0" smtClean="0"/>
              <a:t> append</a:t>
            </a:r>
          </a:p>
          <a:p>
            <a:pPr eaLnBrk="1" hangingPunct="1"/>
            <a:r>
              <a:rPr lang="en-GB" sz="2500" b="1" dirty="0" smtClean="0">
                <a:latin typeface="Courier New" pitchFamily="49" charset="0"/>
                <a:cs typeface="Courier New" pitchFamily="49" charset="0"/>
              </a:rPr>
              <a:t>puts</a:t>
            </a:r>
            <a:r>
              <a:rPr lang="en-GB" sz="2500" dirty="0" smtClean="0">
                <a:latin typeface="Courier New" pitchFamily="49" charset="0"/>
                <a:cs typeface="Courier New" pitchFamily="49" charset="0"/>
              </a:rPr>
              <a:t> $canal $</a:t>
            </a:r>
            <a:r>
              <a:rPr lang="en-GB" sz="2500" dirty="0" err="1" smtClean="0">
                <a:latin typeface="Courier New" pitchFamily="49" charset="0"/>
                <a:cs typeface="Courier New" pitchFamily="49" charset="0"/>
              </a:rPr>
              <a:t>Ligne</a:t>
            </a:r>
            <a:r>
              <a:rPr lang="en-GB" sz="2500" dirty="0" smtClean="0"/>
              <a:t>  </a:t>
            </a:r>
            <a:r>
              <a:rPr lang="en-GB" sz="1800" dirty="0" smtClean="0"/>
              <a:t> (</a:t>
            </a:r>
            <a:r>
              <a:rPr lang="en-GB" sz="1800" dirty="0" err="1" smtClean="0"/>
              <a:t>dans</a:t>
            </a:r>
            <a:r>
              <a:rPr lang="en-GB" sz="1800" dirty="0" smtClean="0"/>
              <a:t> </a:t>
            </a:r>
            <a:r>
              <a:rPr lang="en-GB" sz="1800" dirty="0" err="1" smtClean="0"/>
              <a:t>une</a:t>
            </a:r>
            <a:r>
              <a:rPr lang="en-GB" sz="1800" dirty="0" smtClean="0"/>
              <a:t> boucle)</a:t>
            </a:r>
          </a:p>
          <a:p>
            <a:pPr eaLnBrk="1" hangingPunct="1"/>
            <a:r>
              <a:rPr lang="en-GB" sz="2500" b="1" dirty="0" smtClean="0">
                <a:latin typeface="Courier New" pitchFamily="49" charset="0"/>
                <a:cs typeface="Courier New" pitchFamily="49" charset="0"/>
              </a:rPr>
              <a:t>puts</a:t>
            </a:r>
            <a:r>
              <a:rPr lang="en-GB" sz="2500" dirty="0" smtClean="0">
                <a:latin typeface="Courier New" pitchFamily="49" charset="0"/>
                <a:cs typeface="Courier New" pitchFamily="49" charset="0"/>
              </a:rPr>
              <a:t> $canal $</a:t>
            </a:r>
            <a:r>
              <a:rPr lang="en-GB" sz="2500" dirty="0" err="1" smtClean="0">
                <a:latin typeface="Courier New" pitchFamily="49" charset="0"/>
                <a:cs typeface="Courier New" pitchFamily="49" charset="0"/>
              </a:rPr>
              <a:t>Texte</a:t>
            </a:r>
            <a:r>
              <a:rPr lang="en-GB" sz="2500" dirty="0" smtClean="0"/>
              <a:t> </a:t>
            </a:r>
            <a:r>
              <a:rPr lang="en-GB" sz="1800" dirty="0" smtClean="0"/>
              <a:t>  (… </a:t>
            </a:r>
            <a:r>
              <a:rPr lang="en-GB" sz="1800" dirty="0" err="1" smtClean="0"/>
              <a:t>ou</a:t>
            </a:r>
            <a:r>
              <a:rPr lang="en-GB" sz="1800" dirty="0" smtClean="0"/>
              <a:t> </a:t>
            </a:r>
            <a:r>
              <a:rPr lang="en-GB" sz="1800" dirty="0" err="1" smtClean="0"/>
              <a:t>en</a:t>
            </a:r>
            <a:r>
              <a:rPr lang="en-GB" sz="1800" dirty="0" smtClean="0"/>
              <a:t> </a:t>
            </a:r>
            <a:r>
              <a:rPr lang="en-GB" sz="1800" dirty="0" err="1" smtClean="0"/>
              <a:t>une</a:t>
            </a:r>
            <a:r>
              <a:rPr lang="en-GB" sz="1800" dirty="0" smtClean="0"/>
              <a:t> </a:t>
            </a:r>
            <a:r>
              <a:rPr lang="en-GB" sz="1800" dirty="0" err="1" smtClean="0"/>
              <a:t>fois</a:t>
            </a:r>
            <a:r>
              <a:rPr lang="en-GB" sz="1800" dirty="0" smtClean="0"/>
              <a:t>)</a:t>
            </a:r>
            <a:r>
              <a:rPr lang="en-GB" sz="2500" dirty="0" smtClean="0"/>
              <a:t> </a:t>
            </a:r>
          </a:p>
          <a:p>
            <a:pPr eaLnBrk="1" hangingPunct="1"/>
            <a:r>
              <a:rPr lang="en-GB" sz="2500" b="1" dirty="0" smtClean="0">
                <a:latin typeface="Courier New" pitchFamily="49" charset="0"/>
                <a:cs typeface="Courier New" pitchFamily="49" charset="0"/>
              </a:rPr>
              <a:t>close</a:t>
            </a:r>
            <a:r>
              <a:rPr lang="en-GB" sz="2500" dirty="0" smtClean="0">
                <a:latin typeface="Courier New" pitchFamily="49" charset="0"/>
                <a:cs typeface="Courier New" pitchFamily="49" charset="0"/>
              </a:rPr>
              <a:t> $canal</a:t>
            </a:r>
          </a:p>
          <a:p>
            <a:pPr eaLnBrk="1" hangingPunct="1"/>
            <a:endParaRPr lang="en-GB" sz="2500" dirty="0" smtClean="0"/>
          </a:p>
          <a:p>
            <a:pPr eaLnBrk="1" hangingPunct="1"/>
            <a:r>
              <a:rPr lang="en-GB" sz="1800" dirty="0" err="1" smtClean="0">
                <a:latin typeface="Courier New" pitchFamily="49" charset="0"/>
                <a:cs typeface="Courier New" pitchFamily="49" charset="0"/>
              </a:rPr>
              <a:t>LinesToFile</a:t>
            </a:r>
            <a:r>
              <a:rPr lang="en-GB" sz="1800" dirty="0" smtClean="0">
                <a:latin typeface="Courier New" pitchFamily="49" charset="0"/>
                <a:cs typeface="Courier New" pitchFamily="49" charset="0"/>
              </a:rPr>
              <a:t> $</a:t>
            </a:r>
            <a:r>
              <a:rPr lang="en-GB" sz="1800" dirty="0" err="1" smtClean="0">
                <a:latin typeface="Courier New" pitchFamily="49" charset="0"/>
                <a:cs typeface="Courier New" pitchFamily="49" charset="0"/>
              </a:rPr>
              <a:t>Lignes</a:t>
            </a:r>
            <a:r>
              <a:rPr lang="en-GB" sz="1800" dirty="0" smtClean="0">
                <a:latin typeface="Courier New" pitchFamily="49" charset="0"/>
                <a:cs typeface="Courier New" pitchFamily="49" charset="0"/>
              </a:rPr>
              <a:t> $</a:t>
            </a:r>
            <a:r>
              <a:rPr lang="en-GB" sz="1800" dirty="0" err="1" smtClean="0">
                <a:latin typeface="Courier New" pitchFamily="49" charset="0"/>
                <a:cs typeface="Courier New" pitchFamily="49" charset="0"/>
              </a:rPr>
              <a:t>Fichier</a:t>
            </a:r>
            <a:endParaRPr lang="en-GB" sz="1800" dirty="0" smtClean="0">
              <a:latin typeface="Courier New" pitchFamily="49" charset="0"/>
              <a:cs typeface="Courier New" pitchFamily="49" charset="0"/>
            </a:endParaRPr>
          </a:p>
          <a:p>
            <a:pPr eaLnBrk="1" hangingPunct="1"/>
            <a:r>
              <a:rPr lang="en-GB" sz="1800" dirty="0" err="1" smtClean="0">
                <a:latin typeface="Courier New" pitchFamily="49" charset="0"/>
                <a:cs typeface="Courier New" pitchFamily="49" charset="0"/>
              </a:rPr>
              <a:t>TextToFile</a:t>
            </a:r>
            <a:r>
              <a:rPr lang="en-GB" sz="1800" dirty="0" smtClean="0">
                <a:latin typeface="Courier New" pitchFamily="49" charset="0"/>
                <a:cs typeface="Courier New" pitchFamily="49" charset="0"/>
              </a:rPr>
              <a:t>  $</a:t>
            </a:r>
            <a:r>
              <a:rPr lang="en-GB" sz="1800" dirty="0" err="1" smtClean="0">
                <a:latin typeface="Courier New" pitchFamily="49" charset="0"/>
                <a:cs typeface="Courier New" pitchFamily="49" charset="0"/>
              </a:rPr>
              <a:t>Texte</a:t>
            </a:r>
            <a:r>
              <a:rPr lang="en-GB" sz="1800" dirty="0" smtClean="0">
                <a:latin typeface="Courier New" pitchFamily="49" charset="0"/>
                <a:cs typeface="Courier New" pitchFamily="49" charset="0"/>
              </a:rPr>
              <a:t>  $</a:t>
            </a:r>
            <a:r>
              <a:rPr lang="en-GB" sz="1800" dirty="0" err="1" smtClean="0">
                <a:latin typeface="Courier New" pitchFamily="49" charset="0"/>
                <a:cs typeface="Courier New" pitchFamily="49" charset="0"/>
              </a:rPr>
              <a:t>Fichier</a:t>
            </a:r>
            <a:endParaRPr lang="en-GB" sz="1800" dirty="0" smtClean="0">
              <a:latin typeface="Courier New" pitchFamily="49" charset="0"/>
              <a:cs typeface="Courier New" pitchFamily="49" charset="0"/>
            </a:endParaRPr>
          </a:p>
        </p:txBody>
      </p:sp>
    </p:spTree>
    <p:extLst>
      <p:ext uri="{BB962C8B-B14F-4D97-AF65-F5344CB8AC3E}">
        <p14:creationId xmlns:p14="http://schemas.microsoft.com/office/powerpoint/2010/main" val="6130794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755650" y="301625"/>
            <a:ext cx="7848600" cy="1039813"/>
          </a:xfrm>
        </p:spPr>
        <p:txBody>
          <a:bodyPr/>
          <a:lstStyle/>
          <a:p>
            <a:pPr algn="ctr" eaLnBrk="1" hangingPunct="1"/>
            <a:r>
              <a:rPr lang="en-GB" sz="3200" smtClean="0"/>
              <a:t> Ecrire dans un fichier</a:t>
            </a:r>
            <a:br>
              <a:rPr lang="en-GB" sz="3200" smtClean="0"/>
            </a:br>
            <a:r>
              <a:rPr lang="en-GB" sz="3200" smtClean="0"/>
              <a:t>(petits outils)</a:t>
            </a:r>
          </a:p>
        </p:txBody>
      </p:sp>
      <p:pic>
        <p:nvPicPr>
          <p:cNvPr id="76803" name="Picture 3"/>
          <p:cNvPicPr>
            <a:picLocks noChangeAspect="1" noChangeArrowheads="1"/>
          </p:cNvPicPr>
          <p:nvPr/>
        </p:nvPicPr>
        <p:blipFill>
          <a:blip r:embed="rId3"/>
          <a:srcRect l="4095" t="29585" r="35052" b="7613"/>
          <a:stretch>
            <a:fillRect/>
          </a:stretch>
        </p:blipFill>
        <p:spPr bwMode="auto">
          <a:xfrm>
            <a:off x="1331913" y="1700213"/>
            <a:ext cx="6624637" cy="4651375"/>
          </a:xfrm>
          <a:prstGeom prst="rect">
            <a:avLst/>
          </a:prstGeom>
          <a:noFill/>
          <a:ln w="38100">
            <a:noFill/>
            <a:miter lim="800000"/>
            <a:headEnd/>
            <a:tailEnd/>
          </a:ln>
        </p:spPr>
      </p:pic>
    </p:spTree>
    <p:extLst>
      <p:ext uri="{BB962C8B-B14F-4D97-AF65-F5344CB8AC3E}">
        <p14:creationId xmlns:p14="http://schemas.microsoft.com/office/powerpoint/2010/main" val="17319074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971550" y="115888"/>
            <a:ext cx="7993063" cy="1225550"/>
          </a:xfrm>
        </p:spPr>
        <p:txBody>
          <a:bodyPr/>
          <a:lstStyle/>
          <a:p>
            <a:pPr algn="ctr" eaLnBrk="1" hangingPunct="1"/>
            <a:r>
              <a:rPr lang="en-GB" sz="3200" dirty="0" err="1" smtClean="0"/>
              <a:t>manuel</a:t>
            </a:r>
            <a:r>
              <a:rPr lang="en-GB" sz="3200" dirty="0" smtClean="0"/>
              <a:t>  </a:t>
            </a:r>
            <a:r>
              <a:rPr lang="en-GB" sz="3200" dirty="0" err="1" smtClean="0"/>
              <a:t>tcl</a:t>
            </a:r>
            <a:r>
              <a:rPr lang="en-GB" sz="2800" dirty="0" smtClean="0"/>
              <a:t>  8.6</a:t>
            </a:r>
            <a:r>
              <a:rPr lang="en-GB" sz="3200" dirty="0" smtClean="0"/>
              <a:t/>
            </a:r>
            <a:br>
              <a:rPr lang="en-GB" sz="3200" dirty="0" smtClean="0"/>
            </a:br>
            <a:r>
              <a:rPr lang="en-GB" sz="2800" dirty="0" smtClean="0"/>
              <a:t> http://www.tcl.tk/man/tcl/TclCmd/contents.htm</a:t>
            </a:r>
          </a:p>
        </p:txBody>
      </p:sp>
      <p:pic>
        <p:nvPicPr>
          <p:cNvPr id="20483" name="Picture 5"/>
          <p:cNvPicPr>
            <a:picLocks noChangeAspect="1" noChangeArrowheads="1"/>
          </p:cNvPicPr>
          <p:nvPr/>
        </p:nvPicPr>
        <p:blipFill>
          <a:blip r:embed="rId3"/>
          <a:srcRect t="15569" r="11295" b="5110"/>
          <a:stretch>
            <a:fillRect/>
          </a:stretch>
        </p:blipFill>
        <p:spPr bwMode="auto">
          <a:xfrm>
            <a:off x="1908175" y="1552575"/>
            <a:ext cx="5832475" cy="5127625"/>
          </a:xfrm>
          <a:prstGeom prst="rect">
            <a:avLst/>
          </a:prstGeom>
          <a:noFill/>
          <a:ln w="38100">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5"/>
          <p:cNvSpPr>
            <a:spLocks noGrp="1" noChangeArrowheads="1"/>
          </p:cNvSpPr>
          <p:nvPr>
            <p:ph type="title"/>
          </p:nvPr>
        </p:nvSpPr>
        <p:spPr>
          <a:xfrm>
            <a:off x="1042988" y="333375"/>
            <a:ext cx="7313612" cy="823913"/>
          </a:xfrm>
        </p:spPr>
        <p:txBody>
          <a:bodyPr/>
          <a:lstStyle/>
          <a:p>
            <a:pPr algn="ctr" eaLnBrk="1" hangingPunct="1"/>
            <a:r>
              <a:rPr lang="en-GB" dirty="0" smtClean="0"/>
              <a:t>http://lbgi.fr/~ripp</a:t>
            </a: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920" y="1261810"/>
            <a:ext cx="7884368" cy="5435286"/>
          </a:xfrm>
          <a:prstGeom prst="rect">
            <a:avLst/>
          </a:prstGeom>
        </p:spPr>
      </p:pic>
    </p:spTree>
    <p:extLst>
      <p:ext uri="{BB962C8B-B14F-4D97-AF65-F5344CB8AC3E}">
        <p14:creationId xmlns:p14="http://schemas.microsoft.com/office/powerpoint/2010/main" val="3635358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sz="3200" dirty="0" err="1" smtClean="0"/>
              <a:t>ssh</a:t>
            </a:r>
            <a:r>
              <a:rPr lang="en-GB" sz="3200" dirty="0" smtClean="0"/>
              <a:t/>
            </a:r>
            <a:br>
              <a:rPr lang="en-GB" sz="3200" dirty="0" smtClean="0"/>
            </a:br>
            <a:r>
              <a:rPr lang="en-GB" sz="3200" dirty="0" smtClean="0"/>
              <a:t>Passage en mode console au </a:t>
            </a:r>
            <a:r>
              <a:rPr lang="en-GB" sz="3200" dirty="0" err="1" smtClean="0"/>
              <a:t>lbgi</a:t>
            </a:r>
            <a:endParaRPr lang="en-GB" sz="3200" dirty="0" smtClean="0"/>
          </a:p>
        </p:txBody>
      </p:sp>
      <p:sp>
        <p:nvSpPr>
          <p:cNvPr id="26627" name="Rectangle 3"/>
          <p:cNvSpPr>
            <a:spLocks noGrp="1" noChangeArrowheads="1"/>
          </p:cNvSpPr>
          <p:nvPr>
            <p:ph type="body" idx="1"/>
          </p:nvPr>
        </p:nvSpPr>
        <p:spPr>
          <a:xfrm>
            <a:off x="685800" y="1981200"/>
            <a:ext cx="7772400" cy="4327525"/>
          </a:xfrm>
        </p:spPr>
        <p:txBody>
          <a:bodyPr/>
          <a:lstStyle/>
          <a:p>
            <a:pPr eaLnBrk="1" hangingPunct="1"/>
            <a:r>
              <a:rPr lang="en-GB" sz="1900" dirty="0" err="1" smtClean="0">
                <a:solidFill>
                  <a:srgbClr val="99CCCC"/>
                </a:solidFill>
                <a:latin typeface="Courier New" pitchFamily="49" charset="0"/>
                <a:cs typeface="Courier New" pitchFamily="49" charset="0"/>
              </a:rPr>
              <a:t>mon_pc</a:t>
            </a:r>
            <a:r>
              <a:rPr lang="en-GB" sz="1900" dirty="0" smtClean="0">
                <a:solidFill>
                  <a:srgbClr val="99CCCC"/>
                </a:solidFill>
                <a:latin typeface="Courier New" pitchFamily="49" charset="0"/>
                <a:cs typeface="Courier New" pitchFamily="49" charset="0"/>
              </a:rPr>
              <a:t>_&gt;</a:t>
            </a:r>
            <a:r>
              <a:rPr lang="en-GB" dirty="0" smtClean="0"/>
              <a:t> </a:t>
            </a:r>
            <a:r>
              <a:rPr lang="en-GB" sz="2000" b="1" dirty="0" err="1" smtClean="0">
                <a:latin typeface="Courier New" pitchFamily="49" charset="0"/>
                <a:cs typeface="Courier New" pitchFamily="49" charset="0"/>
              </a:rPr>
              <a:t>ssh</a:t>
            </a:r>
            <a:r>
              <a:rPr lang="en-GB" sz="2000" b="1" dirty="0" smtClean="0">
                <a:latin typeface="Courier New" pitchFamily="49" charset="0"/>
                <a:cs typeface="Courier New" pitchFamily="49" charset="0"/>
              </a:rPr>
              <a:t> –X </a:t>
            </a:r>
            <a:r>
              <a:rPr lang="en-GB" sz="2000" b="1" dirty="0" err="1" smtClean="0">
                <a:latin typeface="Courier New" pitchFamily="49" charset="0"/>
                <a:cs typeface="Courier New" pitchFamily="49" charset="0"/>
              </a:rPr>
              <a:t>ripp@ssh.lbgi.fr</a:t>
            </a:r>
            <a:endParaRPr lang="en-GB" sz="2000" b="1" dirty="0" smtClean="0">
              <a:latin typeface="Courier New" pitchFamily="49" charset="0"/>
              <a:cs typeface="Courier New" pitchFamily="49" charset="0"/>
            </a:endParaRPr>
          </a:p>
          <a:p>
            <a:pPr eaLnBrk="1" hangingPunct="1"/>
            <a:r>
              <a:rPr lang="en-GB" sz="1900" dirty="0" err="1" smtClean="0">
                <a:solidFill>
                  <a:srgbClr val="99CCCC"/>
                </a:solidFill>
                <a:latin typeface="Courier New" pitchFamily="49" charset="0"/>
                <a:cs typeface="Courier New" pitchFamily="49" charset="0"/>
              </a:rPr>
              <a:t>lbgi_ripp</a:t>
            </a:r>
            <a:r>
              <a:rPr lang="en-GB" sz="1900" dirty="0" smtClean="0">
                <a:solidFill>
                  <a:srgbClr val="99CCCC"/>
                </a:solidFill>
                <a:latin typeface="Courier New" pitchFamily="49" charset="0"/>
                <a:cs typeface="Courier New" pitchFamily="49" charset="0"/>
              </a:rPr>
              <a:t>_&gt;</a:t>
            </a:r>
            <a:r>
              <a:rPr lang="en-GB" dirty="0" smtClean="0"/>
              <a:t> </a:t>
            </a:r>
            <a:r>
              <a:rPr lang="en-GB" sz="2000" b="1" dirty="0" err="1" smtClean="0">
                <a:latin typeface="Courier New" pitchFamily="49" charset="0"/>
                <a:cs typeface="Courier New" pitchFamily="49" charset="0"/>
              </a:rPr>
              <a:t>ssh</a:t>
            </a:r>
            <a:r>
              <a:rPr lang="en-GB" sz="2000" b="1" dirty="0" smtClean="0">
                <a:latin typeface="Courier New" pitchFamily="49" charset="0"/>
                <a:cs typeface="Courier New" pitchFamily="49" charset="0"/>
              </a:rPr>
              <a:t> –X </a:t>
            </a:r>
            <a:r>
              <a:rPr lang="en-GB" sz="2000" b="1" dirty="0" err="1" smtClean="0">
                <a:latin typeface="Courier New" pitchFamily="49" charset="0"/>
                <a:cs typeface="Courier New" pitchFamily="49" charset="0"/>
              </a:rPr>
              <a:t>ena</a:t>
            </a:r>
            <a:endParaRPr lang="en-GB" sz="2000" b="1" dirty="0" smtClean="0">
              <a:latin typeface="Courier New" pitchFamily="49" charset="0"/>
              <a:cs typeface="Courier New" pitchFamily="49" charset="0"/>
            </a:endParaRPr>
          </a:p>
          <a:p>
            <a:pPr eaLnBrk="1" hangingPunct="1"/>
            <a:r>
              <a:rPr lang="en-GB" sz="1900" dirty="0" err="1" smtClean="0">
                <a:solidFill>
                  <a:srgbClr val="99CCCC"/>
                </a:solidFill>
                <a:latin typeface="Courier New" pitchFamily="49" charset="0"/>
                <a:cs typeface="Courier New" pitchFamily="49" charset="0"/>
              </a:rPr>
              <a:t>ena_ripp</a:t>
            </a:r>
            <a:r>
              <a:rPr lang="en-GB" sz="1900" dirty="0" smtClean="0">
                <a:solidFill>
                  <a:srgbClr val="99CCCC"/>
                </a:solidFill>
                <a:latin typeface="Courier New" pitchFamily="49" charset="0"/>
                <a:cs typeface="Courier New" pitchFamily="49" charset="0"/>
              </a:rPr>
              <a:t>_&gt;</a:t>
            </a:r>
            <a:r>
              <a:rPr lang="en-GB" dirty="0" smtClean="0"/>
              <a:t> </a:t>
            </a:r>
            <a:r>
              <a:rPr lang="en-GB" sz="2000" b="1" dirty="0" err="1" smtClean="0">
                <a:latin typeface="Courier New" pitchFamily="49" charset="0"/>
                <a:cs typeface="Courier New" pitchFamily="49" charset="0"/>
              </a:rPr>
              <a:t>pwd</a:t>
            </a:r>
            <a:endParaRPr lang="en-GB" sz="2000" b="1" dirty="0" smtClean="0">
              <a:latin typeface="Courier New" pitchFamily="49" charset="0"/>
              <a:cs typeface="Courier New" pitchFamily="49" charset="0"/>
            </a:endParaRPr>
          </a:p>
          <a:p>
            <a:pPr eaLnBrk="1" hangingPunct="1">
              <a:buFont typeface="Wingdings" pitchFamily="2" charset="2"/>
              <a:buNone/>
            </a:pPr>
            <a:r>
              <a:rPr lang="en-GB" sz="2000" b="1" dirty="0" smtClean="0">
                <a:solidFill>
                  <a:schemeClr val="tx2"/>
                </a:solidFill>
                <a:latin typeface="Courier New" pitchFamily="49" charset="0"/>
                <a:cs typeface="Courier New" pitchFamily="49" charset="0"/>
              </a:rPr>
              <a:t>  /home/</a:t>
            </a:r>
            <a:r>
              <a:rPr lang="en-GB" sz="2000" b="1" dirty="0" err="1" smtClean="0">
                <a:solidFill>
                  <a:schemeClr val="tx2"/>
                </a:solidFill>
                <a:latin typeface="Courier New" pitchFamily="49" charset="0"/>
                <a:cs typeface="Courier New" pitchFamily="49" charset="0"/>
              </a:rPr>
              <a:t>ripp</a:t>
            </a:r>
            <a:r>
              <a:rPr lang="en-GB" sz="2000" b="1" dirty="0" smtClean="0">
                <a:solidFill>
                  <a:schemeClr val="tx2"/>
                </a:solidFill>
                <a:latin typeface="Courier New" pitchFamily="49" charset="0"/>
                <a:cs typeface="Courier New" pitchFamily="49" charset="0"/>
              </a:rPr>
              <a:t>      (en fait /</a:t>
            </a:r>
            <a:r>
              <a:rPr lang="en-GB" sz="2000" b="1" dirty="0" err="1" smtClean="0">
                <a:solidFill>
                  <a:schemeClr val="tx2"/>
                </a:solidFill>
                <a:latin typeface="Courier New" pitchFamily="49" charset="0"/>
                <a:cs typeface="Courier New" pitchFamily="49" charset="0"/>
              </a:rPr>
              <a:t>maison/ripp</a:t>
            </a:r>
            <a:r>
              <a:rPr lang="en-GB" sz="2000" b="1" dirty="0" smtClean="0">
                <a:solidFill>
                  <a:schemeClr val="tx2"/>
                </a:solidFill>
                <a:latin typeface="Courier New" pitchFamily="49" charset="0"/>
                <a:cs typeface="Courier New" pitchFamily="49" charset="0"/>
              </a:rPr>
              <a:t>)</a:t>
            </a:r>
          </a:p>
          <a:p>
            <a:pPr eaLnBrk="1" hangingPunct="1"/>
            <a:r>
              <a:rPr lang="en-GB" sz="1900" dirty="0" err="1" smtClean="0">
                <a:solidFill>
                  <a:srgbClr val="99CCCC"/>
                </a:solidFill>
                <a:latin typeface="Courier New" pitchFamily="49" charset="0"/>
                <a:cs typeface="Courier New" pitchFamily="49" charset="0"/>
              </a:rPr>
              <a:t>ena_ripp</a:t>
            </a:r>
            <a:r>
              <a:rPr lang="en-GB" sz="1900" dirty="0" smtClean="0">
                <a:solidFill>
                  <a:srgbClr val="99CCCC"/>
                </a:solidFill>
                <a:latin typeface="Courier New" pitchFamily="49" charset="0"/>
                <a:cs typeface="Courier New" pitchFamily="49" charset="0"/>
              </a:rPr>
              <a:t>_&gt;</a:t>
            </a:r>
            <a:r>
              <a:rPr lang="en-GB" dirty="0" smtClean="0"/>
              <a:t> </a:t>
            </a:r>
            <a:r>
              <a:rPr lang="en-GB" sz="2000" b="1" dirty="0" err="1" smtClean="0">
                <a:latin typeface="Courier New" pitchFamily="49" charset="0"/>
                <a:cs typeface="Courier New" pitchFamily="49" charset="0"/>
              </a:rPr>
              <a:t>cd</a:t>
            </a:r>
            <a:r>
              <a:rPr lang="en-GB" sz="2000" b="1" dirty="0" smtClean="0">
                <a:latin typeface="Courier New" pitchFamily="49" charset="0"/>
                <a:cs typeface="Courier New" pitchFamily="49" charset="0"/>
              </a:rPr>
              <a:t> www/</a:t>
            </a:r>
            <a:r>
              <a:rPr lang="en-GB" sz="2000" b="1" dirty="0" err="1" smtClean="0">
                <a:latin typeface="Courier New" pitchFamily="49" charset="0"/>
                <a:cs typeface="Courier New" pitchFamily="49" charset="0"/>
              </a:rPr>
              <a:t>PublicDirectory/TclRipp</a:t>
            </a:r>
            <a:endParaRPr lang="en-GB" sz="2000" b="1" dirty="0" smtClean="0">
              <a:latin typeface="Courier New" pitchFamily="49" charset="0"/>
              <a:cs typeface="Courier New" pitchFamily="49" charset="0"/>
            </a:endParaRPr>
          </a:p>
          <a:p>
            <a:pPr eaLnBrk="1" hangingPunct="1"/>
            <a:r>
              <a:rPr lang="en-GB" sz="1900" dirty="0" err="1" smtClean="0">
                <a:solidFill>
                  <a:srgbClr val="99CCCC"/>
                </a:solidFill>
                <a:latin typeface="Courier New" pitchFamily="49" charset="0"/>
                <a:cs typeface="Courier New" pitchFamily="49" charset="0"/>
              </a:rPr>
              <a:t>ena_TclRipp</a:t>
            </a:r>
            <a:r>
              <a:rPr lang="en-GB" sz="1900" dirty="0" smtClean="0">
                <a:solidFill>
                  <a:srgbClr val="99CCCC"/>
                </a:solidFill>
                <a:latin typeface="Courier New" pitchFamily="49" charset="0"/>
                <a:cs typeface="Courier New" pitchFamily="49" charset="0"/>
              </a:rPr>
              <a:t>_&gt;</a:t>
            </a:r>
            <a:r>
              <a:rPr lang="en-GB" dirty="0" smtClean="0"/>
              <a:t> </a:t>
            </a:r>
            <a:r>
              <a:rPr lang="en-GB" sz="2000" b="1" dirty="0" err="1" smtClean="0">
                <a:latin typeface="Courier New" pitchFamily="49" charset="0"/>
                <a:cs typeface="Courier New" pitchFamily="49" charset="0"/>
              </a:rPr>
              <a:t>ls</a:t>
            </a:r>
            <a:r>
              <a:rPr lang="en-GB" sz="2000" b="1" dirty="0" smtClean="0">
                <a:latin typeface="Courier New" pitchFamily="49" charset="0"/>
                <a:cs typeface="Courier New" pitchFamily="49" charset="0"/>
              </a:rPr>
              <a:t> A*.</a:t>
            </a:r>
            <a:r>
              <a:rPr lang="en-GB" sz="2000" b="1" dirty="0" err="1" smtClean="0">
                <a:latin typeface="Courier New" pitchFamily="49" charset="0"/>
                <a:cs typeface="Courier New" pitchFamily="49" charset="0"/>
              </a:rPr>
              <a:t>tcl</a:t>
            </a:r>
            <a:endParaRPr lang="pt-BR" sz="2000" b="1" dirty="0" smtClean="0">
              <a:latin typeface="Courier New" pitchFamily="49" charset="0"/>
              <a:cs typeface="Courier New" pitchFamily="49" charset="0"/>
            </a:endParaRPr>
          </a:p>
          <a:p>
            <a:pPr eaLnBrk="1" hangingPunct="1">
              <a:buFont typeface="Wingdings" pitchFamily="2" charset="2"/>
              <a:buNone/>
            </a:pPr>
            <a:r>
              <a:rPr lang="pt-BR" sz="2000" dirty="0" smtClean="0">
                <a:solidFill>
                  <a:schemeClr val="tx2"/>
                </a:solidFill>
                <a:latin typeface="Courier New" pitchFamily="49" charset="0"/>
                <a:cs typeface="Courier New" pitchFamily="49" charset="0"/>
              </a:rPr>
              <a:t>  </a:t>
            </a:r>
            <a:r>
              <a:rPr lang="pt-BR" sz="2000" b="1" dirty="0" smtClean="0">
                <a:solidFill>
                  <a:schemeClr val="tx2"/>
                </a:solidFill>
                <a:latin typeface="Courier New" pitchFamily="49" charset="0"/>
                <a:cs typeface="Courier New" pitchFamily="49" charset="0"/>
              </a:rPr>
              <a:t>A1.tcl  A2.tcl  A3.tcl  A4.tcl</a:t>
            </a:r>
          </a:p>
          <a:p>
            <a:pPr eaLnBrk="1" hangingPunct="1"/>
            <a:r>
              <a:rPr lang="en-GB" sz="1900" dirty="0" err="1" smtClean="0">
                <a:solidFill>
                  <a:srgbClr val="99CCCC"/>
                </a:solidFill>
                <a:latin typeface="Courier New" pitchFamily="49" charset="0"/>
                <a:cs typeface="Courier New" pitchFamily="49" charset="0"/>
              </a:rPr>
              <a:t>ena_TclRipp</a:t>
            </a:r>
            <a:r>
              <a:rPr lang="en-GB" sz="1900" dirty="0" smtClean="0">
                <a:solidFill>
                  <a:srgbClr val="99CCCC"/>
                </a:solidFill>
                <a:latin typeface="Courier New" pitchFamily="49" charset="0"/>
                <a:cs typeface="Courier New" pitchFamily="49" charset="0"/>
              </a:rPr>
              <a:t>_&gt;</a:t>
            </a:r>
            <a:r>
              <a:rPr lang="en-GB" sz="1900" dirty="0" smtClean="0">
                <a:latin typeface="Courier New" pitchFamily="49" charset="0"/>
                <a:cs typeface="Courier New" pitchFamily="49" charset="0"/>
              </a:rPr>
              <a:t> </a:t>
            </a:r>
            <a:r>
              <a:rPr lang="en-GB" sz="2000" b="1" dirty="0" err="1" smtClean="0">
                <a:latin typeface="Courier New" pitchFamily="49" charset="0"/>
                <a:cs typeface="Courier New" pitchFamily="49" charset="0"/>
              </a:rPr>
              <a:t>gedit</a:t>
            </a:r>
            <a:r>
              <a:rPr lang="en-GB" sz="2000" b="1" dirty="0" smtClean="0">
                <a:latin typeface="Courier New" pitchFamily="49" charset="0"/>
                <a:cs typeface="Courier New" pitchFamily="49" charset="0"/>
              </a:rPr>
              <a:t> </a:t>
            </a:r>
            <a:r>
              <a:rPr lang="en-GB" sz="2000" b="1" dirty="0" err="1" smtClean="0">
                <a:latin typeface="Courier New" pitchFamily="49" charset="0"/>
                <a:cs typeface="Courier New" pitchFamily="49" charset="0"/>
              </a:rPr>
              <a:t>CarnetAdresse.txt</a:t>
            </a:r>
            <a:endParaRPr lang="en-GB" sz="2000" b="1" dirty="0" smtClean="0">
              <a:latin typeface="Courier New" pitchFamily="49" charset="0"/>
              <a:cs typeface="Courier New" pitchFamily="49" charset="0"/>
            </a:endParaRPr>
          </a:p>
        </p:txBody>
      </p:sp>
      <p:pic>
        <p:nvPicPr>
          <p:cNvPr id="26628" name="Picture 4"/>
          <p:cNvPicPr>
            <a:picLocks noChangeAspect="1" noChangeArrowheads="1"/>
          </p:cNvPicPr>
          <p:nvPr/>
        </p:nvPicPr>
        <p:blipFill>
          <a:blip r:embed="rId3"/>
          <a:srcRect t="53444" r="35260" b="6828"/>
          <a:stretch>
            <a:fillRect/>
          </a:stretch>
        </p:blipFill>
        <p:spPr bwMode="auto">
          <a:xfrm>
            <a:off x="2357422" y="2643182"/>
            <a:ext cx="6480175" cy="2982913"/>
          </a:xfrm>
          <a:prstGeom prst="rect">
            <a:avLst/>
          </a:prstGeom>
          <a:noFill/>
          <a:ln w="2540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662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6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443038" y="985838"/>
            <a:ext cx="7239000" cy="787400"/>
          </a:xfrm>
        </p:spPr>
        <p:txBody>
          <a:bodyPr/>
          <a:lstStyle/>
          <a:p>
            <a:pPr algn="ctr" eaLnBrk="1" hangingPunct="1"/>
            <a:r>
              <a:rPr lang="en-GB" dirty="0" err="1" smtClean="0"/>
              <a:t>Programmation</a:t>
            </a:r>
            <a:r>
              <a:rPr lang="en-GB" dirty="0" smtClean="0"/>
              <a:t/>
            </a:r>
            <a:br>
              <a:rPr lang="en-GB" dirty="0" smtClean="0"/>
            </a:br>
            <a:r>
              <a:rPr lang="en-GB" sz="2800" dirty="0" err="1" smtClean="0"/>
              <a:t>deuxième</a:t>
            </a:r>
            <a:r>
              <a:rPr lang="en-GB" sz="2800" dirty="0" smtClean="0"/>
              <a:t> </a:t>
            </a:r>
            <a:r>
              <a:rPr lang="en-GB" sz="2800" dirty="0" err="1" smtClean="0"/>
              <a:t>partie</a:t>
            </a:r>
            <a:endParaRPr lang="en-GB" sz="2800" dirty="0" smtClean="0"/>
          </a:p>
        </p:txBody>
      </p:sp>
      <p:sp>
        <p:nvSpPr>
          <p:cNvPr id="3075" name="Rectangle 3"/>
          <p:cNvSpPr>
            <a:spLocks noGrp="1" noChangeArrowheads="1"/>
          </p:cNvSpPr>
          <p:nvPr>
            <p:ph type="subTitle" idx="1"/>
          </p:nvPr>
        </p:nvSpPr>
        <p:spPr>
          <a:xfrm>
            <a:off x="1443038" y="3427413"/>
            <a:ext cx="7239000" cy="3241675"/>
          </a:xfrm>
        </p:spPr>
        <p:txBody>
          <a:bodyPr/>
          <a:lstStyle/>
          <a:p>
            <a:pPr algn="r" eaLnBrk="1" hangingPunct="1"/>
            <a:r>
              <a:rPr lang="en-GB" i="1" dirty="0" smtClean="0"/>
              <a:t>Raymond </a:t>
            </a:r>
            <a:r>
              <a:rPr lang="en-GB" i="1" dirty="0" err="1" smtClean="0"/>
              <a:t>Ripp</a:t>
            </a:r>
            <a:endParaRPr lang="en-GB" i="1" dirty="0" smtClean="0"/>
          </a:p>
          <a:p>
            <a:pPr algn="r" eaLnBrk="1" hangingPunct="1"/>
            <a:endParaRPr lang="en-GB" sz="1800" dirty="0" smtClean="0"/>
          </a:p>
          <a:p>
            <a:pPr algn="r" eaLnBrk="1" hangingPunct="1"/>
            <a:r>
              <a:rPr lang="en-GB" sz="1800" dirty="0" smtClean="0"/>
              <a:t>11 </a:t>
            </a:r>
            <a:r>
              <a:rPr lang="en-GB" sz="1800" dirty="0" err="1" smtClean="0"/>
              <a:t>avril</a:t>
            </a:r>
            <a:r>
              <a:rPr lang="en-GB" sz="1800" dirty="0" smtClean="0"/>
              <a:t> 2017</a:t>
            </a:r>
          </a:p>
          <a:p>
            <a:pPr algn="r" eaLnBrk="1" hangingPunct="1"/>
            <a:endParaRPr lang="en-GB" sz="1800" dirty="0" smtClean="0"/>
          </a:p>
          <a:p>
            <a:pPr algn="r" eaLnBrk="1" hangingPunct="1"/>
            <a:endParaRPr lang="en-GB" sz="1800" dirty="0" smtClean="0"/>
          </a:p>
          <a:p>
            <a:pPr algn="r" eaLnBrk="1" hangingPunct="1"/>
            <a:endParaRPr lang="en-GB" sz="1800" dirty="0" smtClean="0"/>
          </a:p>
          <a:p>
            <a:pPr algn="r" eaLnBrk="1" hangingPunct="1"/>
            <a:endParaRPr lang="en-GB" sz="1800" dirty="0" smtClean="0"/>
          </a:p>
          <a:p>
            <a:pPr algn="r" eaLnBrk="1" hangingPunct="1"/>
            <a:endParaRPr lang="en-GB" sz="1800" dirty="0" smtClean="0"/>
          </a:p>
          <a:p>
            <a:pPr algn="r" eaLnBrk="1" hangingPunct="1"/>
            <a:endParaRPr lang="en-GB" sz="800" dirty="0" smtClean="0"/>
          </a:p>
        </p:txBody>
      </p:sp>
      <p:sp>
        <p:nvSpPr>
          <p:cNvPr id="2053" name="Text Box 5"/>
          <p:cNvSpPr txBox="1">
            <a:spLocks noChangeArrowheads="1"/>
          </p:cNvSpPr>
          <p:nvPr/>
        </p:nvSpPr>
        <p:spPr bwMode="auto">
          <a:xfrm>
            <a:off x="1331913" y="2708275"/>
            <a:ext cx="3003579" cy="1477328"/>
          </a:xfrm>
          <a:prstGeom prst="rect">
            <a:avLst/>
          </a:prstGeom>
          <a:noFill/>
          <a:ln w="15875">
            <a:noFill/>
            <a:miter lim="800000"/>
            <a:headEnd/>
            <a:tailEnd/>
          </a:ln>
        </p:spPr>
        <p:txBody>
          <a:bodyPr wrap="none">
            <a:spAutoFit/>
          </a:bodyPr>
          <a:lstStyle/>
          <a:p>
            <a:pPr>
              <a:buFontTx/>
              <a:buChar char="•"/>
            </a:pPr>
            <a:r>
              <a:rPr lang="en-GB" dirty="0"/>
              <a:t> </a:t>
            </a:r>
            <a:r>
              <a:rPr lang="en-GB" dirty="0" smtClean="0"/>
              <a:t>Les </a:t>
            </a:r>
            <a:r>
              <a:rPr lang="en-GB" dirty="0" err="1" smtClean="0"/>
              <a:t>commandes</a:t>
            </a:r>
            <a:r>
              <a:rPr lang="en-GB" dirty="0" smtClean="0"/>
              <a:t> de </a:t>
            </a:r>
            <a:r>
              <a:rPr lang="en-GB" dirty="0" err="1" smtClean="0"/>
              <a:t>Tcl</a:t>
            </a:r>
            <a:endParaRPr lang="en-GB" dirty="0" smtClean="0"/>
          </a:p>
          <a:p>
            <a:pPr>
              <a:buFontTx/>
              <a:buChar char="•"/>
            </a:pPr>
            <a:endParaRPr lang="en-GB" dirty="0" smtClean="0"/>
          </a:p>
          <a:p>
            <a:pPr>
              <a:buFontTx/>
              <a:buChar char="•"/>
            </a:pPr>
            <a:r>
              <a:rPr lang="en-GB" dirty="0"/>
              <a:t> </a:t>
            </a:r>
            <a:r>
              <a:rPr lang="en-GB" dirty="0" smtClean="0"/>
              <a:t>Les </a:t>
            </a:r>
            <a:r>
              <a:rPr lang="en-GB" dirty="0" err="1" smtClean="0"/>
              <a:t>bonnes</a:t>
            </a:r>
            <a:r>
              <a:rPr lang="en-GB" dirty="0" smtClean="0"/>
              <a:t> </a:t>
            </a:r>
            <a:r>
              <a:rPr lang="en-GB" dirty="0" err="1" smtClean="0"/>
              <a:t>pratiques</a:t>
            </a:r>
            <a:endParaRPr lang="en-GB" dirty="0" smtClean="0"/>
          </a:p>
          <a:p>
            <a:pPr>
              <a:buFontTx/>
              <a:buChar char="•"/>
            </a:pPr>
            <a:endParaRPr lang="en-GB" dirty="0"/>
          </a:p>
          <a:p>
            <a:pPr>
              <a:buFontTx/>
              <a:buChar char="•"/>
            </a:pPr>
            <a:r>
              <a:rPr lang="en-GB" dirty="0" smtClean="0"/>
              <a:t> </a:t>
            </a:r>
            <a:r>
              <a:rPr lang="en-GB" dirty="0" err="1" smtClean="0"/>
              <a:t>Exemples</a:t>
            </a:r>
            <a:endParaRPr lang="en-GB" dirty="0"/>
          </a:p>
        </p:txBody>
      </p:sp>
    </p:spTree>
    <p:extLst>
      <p:ext uri="{BB962C8B-B14F-4D97-AF65-F5344CB8AC3E}">
        <p14:creationId xmlns:p14="http://schemas.microsoft.com/office/powerpoint/2010/main" val="387499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1370013" y="301625"/>
            <a:ext cx="7313612" cy="966788"/>
          </a:xfrm>
        </p:spPr>
        <p:txBody>
          <a:bodyPr/>
          <a:lstStyle/>
          <a:p>
            <a:pPr algn="ctr" eaLnBrk="1" hangingPunct="1"/>
            <a:r>
              <a:rPr lang="en-GB" sz="3200" smtClean="0"/>
              <a:t>Tcl, aperçu général</a:t>
            </a:r>
            <a:br>
              <a:rPr lang="en-GB" sz="3200" smtClean="0"/>
            </a:br>
            <a:r>
              <a:rPr lang="en-GB" sz="3200" smtClean="0"/>
              <a:t> des commandes les plus utilisées</a:t>
            </a:r>
          </a:p>
        </p:txBody>
      </p:sp>
      <p:sp>
        <p:nvSpPr>
          <p:cNvPr id="21507" name="Text Box 5"/>
          <p:cNvSpPr txBox="1">
            <a:spLocks noChangeArrowheads="1"/>
          </p:cNvSpPr>
          <p:nvPr/>
        </p:nvSpPr>
        <p:spPr bwMode="auto">
          <a:xfrm>
            <a:off x="1187450" y="1700213"/>
            <a:ext cx="1030288" cy="5035550"/>
          </a:xfrm>
          <a:prstGeom prst="rect">
            <a:avLst/>
          </a:prstGeom>
          <a:noFill/>
          <a:ln w="15875">
            <a:noFill/>
            <a:miter lim="800000"/>
            <a:headEnd/>
            <a:tailEnd/>
          </a:ln>
        </p:spPr>
        <p:txBody>
          <a:bodyPr>
            <a:spAutoFit/>
          </a:bodyPr>
          <a:lstStyle/>
          <a:p>
            <a:r>
              <a:rPr lang="en-GB"/>
              <a:t>set</a:t>
            </a:r>
          </a:p>
          <a:p>
            <a:endParaRPr lang="en-GB"/>
          </a:p>
          <a:p>
            <a:r>
              <a:rPr lang="en-GB"/>
              <a:t>expr</a:t>
            </a:r>
          </a:p>
          <a:p>
            <a:r>
              <a:rPr lang="en-GB"/>
              <a:t>incr</a:t>
            </a:r>
          </a:p>
          <a:p>
            <a:endParaRPr lang="en-GB"/>
          </a:p>
          <a:p>
            <a:r>
              <a:rPr lang="en-GB"/>
              <a:t>puts</a:t>
            </a:r>
          </a:p>
          <a:p>
            <a:r>
              <a:rPr lang="en-GB"/>
              <a:t>gets</a:t>
            </a:r>
          </a:p>
          <a:p>
            <a:r>
              <a:rPr lang="en-GB"/>
              <a:t>scan</a:t>
            </a:r>
          </a:p>
          <a:p>
            <a:r>
              <a:rPr lang="en-GB"/>
              <a:t>format</a:t>
            </a:r>
          </a:p>
          <a:p>
            <a:r>
              <a:rPr lang="en-GB"/>
              <a:t>parray</a:t>
            </a:r>
          </a:p>
          <a:p>
            <a:endParaRPr lang="en-GB"/>
          </a:p>
          <a:p>
            <a:r>
              <a:rPr lang="en-GB"/>
              <a:t>string</a:t>
            </a:r>
          </a:p>
          <a:p>
            <a:r>
              <a:rPr lang="en-GB"/>
              <a:t>append</a:t>
            </a:r>
          </a:p>
          <a:p>
            <a:r>
              <a:rPr lang="en-GB"/>
              <a:t>regexp</a:t>
            </a:r>
          </a:p>
          <a:p>
            <a:r>
              <a:rPr lang="en-GB"/>
              <a:t>regsub</a:t>
            </a:r>
          </a:p>
          <a:p>
            <a:r>
              <a:rPr lang="en-GB"/>
              <a:t>split</a:t>
            </a:r>
          </a:p>
          <a:p>
            <a:endParaRPr lang="en-GB"/>
          </a:p>
          <a:p>
            <a:endParaRPr lang="en-GB"/>
          </a:p>
        </p:txBody>
      </p:sp>
      <p:sp>
        <p:nvSpPr>
          <p:cNvPr id="21508" name="Text Box 6"/>
          <p:cNvSpPr txBox="1">
            <a:spLocks noChangeArrowheads="1"/>
          </p:cNvSpPr>
          <p:nvPr/>
        </p:nvSpPr>
        <p:spPr bwMode="auto">
          <a:xfrm>
            <a:off x="3208338" y="1700213"/>
            <a:ext cx="1093787" cy="4760912"/>
          </a:xfrm>
          <a:prstGeom prst="rect">
            <a:avLst/>
          </a:prstGeom>
          <a:noFill/>
          <a:ln w="15875">
            <a:noFill/>
            <a:miter lim="800000"/>
            <a:headEnd/>
            <a:tailEnd/>
          </a:ln>
        </p:spPr>
        <p:txBody>
          <a:bodyPr wrap="none">
            <a:spAutoFit/>
          </a:bodyPr>
          <a:lstStyle/>
          <a:p>
            <a:r>
              <a:rPr lang="en-GB"/>
              <a:t>lappend</a:t>
            </a:r>
          </a:p>
          <a:p>
            <a:r>
              <a:rPr lang="en-GB"/>
              <a:t>lassign</a:t>
            </a:r>
          </a:p>
          <a:p>
            <a:r>
              <a:rPr lang="en-GB"/>
              <a:t>lindex</a:t>
            </a:r>
          </a:p>
          <a:p>
            <a:r>
              <a:rPr lang="en-GB"/>
              <a:t>linsert</a:t>
            </a:r>
          </a:p>
          <a:p>
            <a:r>
              <a:rPr lang="en-GB"/>
              <a:t>list</a:t>
            </a:r>
          </a:p>
          <a:p>
            <a:r>
              <a:rPr lang="en-GB"/>
              <a:t>llength</a:t>
            </a:r>
          </a:p>
          <a:p>
            <a:r>
              <a:rPr lang="en-GB"/>
              <a:t>lrange</a:t>
            </a:r>
          </a:p>
          <a:p>
            <a:r>
              <a:rPr lang="en-GB"/>
              <a:t>lrepeat</a:t>
            </a:r>
          </a:p>
          <a:p>
            <a:r>
              <a:rPr lang="en-GB"/>
              <a:t>lreplace</a:t>
            </a:r>
          </a:p>
          <a:p>
            <a:r>
              <a:rPr lang="en-GB"/>
              <a:t>lsearch</a:t>
            </a:r>
          </a:p>
          <a:p>
            <a:r>
              <a:rPr lang="en-GB"/>
              <a:t>lset</a:t>
            </a:r>
          </a:p>
          <a:p>
            <a:r>
              <a:rPr lang="en-GB"/>
              <a:t>lsort</a:t>
            </a:r>
          </a:p>
          <a:p>
            <a:r>
              <a:rPr lang="en-GB"/>
              <a:t>concat</a:t>
            </a:r>
          </a:p>
          <a:p>
            <a:r>
              <a:rPr lang="en-GB"/>
              <a:t>join</a:t>
            </a:r>
          </a:p>
          <a:p>
            <a:endParaRPr lang="en-GB"/>
          </a:p>
          <a:p>
            <a:r>
              <a:rPr lang="en-GB"/>
              <a:t>array</a:t>
            </a:r>
          </a:p>
          <a:p>
            <a:endParaRPr lang="en-GB"/>
          </a:p>
        </p:txBody>
      </p:sp>
      <p:sp>
        <p:nvSpPr>
          <p:cNvPr id="21509" name="Text Box 7"/>
          <p:cNvSpPr txBox="1">
            <a:spLocks noChangeArrowheads="1"/>
          </p:cNvSpPr>
          <p:nvPr/>
        </p:nvSpPr>
        <p:spPr bwMode="auto">
          <a:xfrm>
            <a:off x="5294313" y="1700213"/>
            <a:ext cx="1165225" cy="5035550"/>
          </a:xfrm>
          <a:prstGeom prst="rect">
            <a:avLst/>
          </a:prstGeom>
          <a:noFill/>
          <a:ln w="15875">
            <a:noFill/>
            <a:miter lim="800000"/>
            <a:headEnd/>
            <a:tailEnd/>
          </a:ln>
        </p:spPr>
        <p:txBody>
          <a:bodyPr wrap="none">
            <a:spAutoFit/>
          </a:bodyPr>
          <a:lstStyle/>
          <a:p>
            <a:r>
              <a:rPr lang="en-GB"/>
              <a:t>file</a:t>
            </a:r>
          </a:p>
          <a:p>
            <a:r>
              <a:rPr lang="en-GB"/>
              <a:t>puts </a:t>
            </a:r>
          </a:p>
          <a:p>
            <a:r>
              <a:rPr lang="en-GB"/>
              <a:t>gets</a:t>
            </a:r>
          </a:p>
          <a:p>
            <a:r>
              <a:rPr lang="en-GB"/>
              <a:t>open</a:t>
            </a:r>
          </a:p>
          <a:p>
            <a:r>
              <a:rPr lang="en-GB"/>
              <a:t>close</a:t>
            </a:r>
          </a:p>
          <a:p>
            <a:r>
              <a:rPr lang="en-GB"/>
              <a:t>read</a:t>
            </a:r>
          </a:p>
          <a:p>
            <a:r>
              <a:rPr lang="en-GB"/>
              <a:t>glob</a:t>
            </a:r>
          </a:p>
          <a:p>
            <a:endParaRPr lang="en-GB"/>
          </a:p>
          <a:p>
            <a:r>
              <a:rPr lang="en-GB"/>
              <a:t>exit</a:t>
            </a:r>
          </a:p>
          <a:p>
            <a:r>
              <a:rPr lang="en-GB"/>
              <a:t>return</a:t>
            </a:r>
          </a:p>
          <a:p>
            <a:r>
              <a:rPr lang="en-GB"/>
              <a:t>break</a:t>
            </a:r>
          </a:p>
          <a:p>
            <a:r>
              <a:rPr lang="en-GB"/>
              <a:t>continue</a:t>
            </a:r>
          </a:p>
          <a:p>
            <a:endParaRPr lang="en-GB"/>
          </a:p>
          <a:p>
            <a:r>
              <a:rPr lang="en-GB"/>
              <a:t>if</a:t>
            </a:r>
          </a:p>
          <a:p>
            <a:r>
              <a:rPr lang="en-GB"/>
              <a:t>while</a:t>
            </a:r>
          </a:p>
          <a:p>
            <a:r>
              <a:rPr lang="en-GB"/>
              <a:t>for</a:t>
            </a:r>
          </a:p>
          <a:p>
            <a:r>
              <a:rPr lang="en-GB"/>
              <a:t>foreach</a:t>
            </a:r>
          </a:p>
          <a:p>
            <a:r>
              <a:rPr lang="en-GB"/>
              <a:t>switch</a:t>
            </a:r>
          </a:p>
        </p:txBody>
      </p:sp>
      <p:sp>
        <p:nvSpPr>
          <p:cNvPr id="21510" name="Text Box 8"/>
          <p:cNvSpPr txBox="1">
            <a:spLocks noChangeArrowheads="1"/>
          </p:cNvSpPr>
          <p:nvPr/>
        </p:nvSpPr>
        <p:spPr bwMode="auto">
          <a:xfrm>
            <a:off x="7451725" y="1700213"/>
            <a:ext cx="938213" cy="4486275"/>
          </a:xfrm>
          <a:prstGeom prst="rect">
            <a:avLst/>
          </a:prstGeom>
          <a:noFill/>
          <a:ln w="15875">
            <a:noFill/>
            <a:miter lim="800000"/>
            <a:headEnd/>
            <a:tailEnd/>
          </a:ln>
        </p:spPr>
        <p:txBody>
          <a:bodyPr wrap="none">
            <a:spAutoFit/>
          </a:bodyPr>
          <a:lstStyle/>
          <a:p>
            <a:r>
              <a:rPr lang="en-GB"/>
              <a:t>proc</a:t>
            </a:r>
          </a:p>
          <a:p>
            <a:r>
              <a:rPr lang="en-GB"/>
              <a:t>source</a:t>
            </a:r>
          </a:p>
          <a:p>
            <a:endParaRPr lang="en-GB"/>
          </a:p>
          <a:p>
            <a:r>
              <a:rPr lang="en-GB"/>
              <a:t>catch</a:t>
            </a:r>
          </a:p>
          <a:p>
            <a:r>
              <a:rPr lang="en-GB"/>
              <a:t>exec</a:t>
            </a:r>
          </a:p>
          <a:p>
            <a:r>
              <a:rPr lang="en-GB"/>
              <a:t>cd</a:t>
            </a:r>
          </a:p>
          <a:p>
            <a:r>
              <a:rPr lang="en-GB"/>
              <a:t>pwd</a:t>
            </a:r>
          </a:p>
          <a:p>
            <a:r>
              <a:rPr lang="en-GB"/>
              <a:t>pid</a:t>
            </a:r>
          </a:p>
          <a:p>
            <a:r>
              <a:rPr lang="en-GB"/>
              <a:t>time</a:t>
            </a:r>
          </a:p>
          <a:p>
            <a:r>
              <a:rPr lang="en-GB"/>
              <a:t>clock</a:t>
            </a:r>
          </a:p>
          <a:p>
            <a:endParaRPr lang="en-GB"/>
          </a:p>
          <a:p>
            <a:r>
              <a:rPr lang="en-GB"/>
              <a:t>eval</a:t>
            </a:r>
          </a:p>
          <a:p>
            <a:r>
              <a:rPr lang="en-GB"/>
              <a:t>global</a:t>
            </a:r>
          </a:p>
          <a:p>
            <a:r>
              <a:rPr lang="en-GB"/>
              <a:t>unset</a:t>
            </a:r>
          </a:p>
          <a:p>
            <a:r>
              <a:rPr lang="en-GB"/>
              <a:t>upvar</a:t>
            </a:r>
          </a:p>
          <a:p>
            <a:endParaRPr lang="en-GB"/>
          </a:p>
        </p:txBody>
      </p:sp>
      <p:sp>
        <p:nvSpPr>
          <p:cNvPr id="63497" name="Rectangle 9"/>
          <p:cNvSpPr>
            <a:spLocks noChangeArrowheads="1"/>
          </p:cNvSpPr>
          <p:nvPr/>
        </p:nvSpPr>
        <p:spPr bwMode="auto">
          <a:xfrm>
            <a:off x="1187450" y="2205038"/>
            <a:ext cx="720725" cy="719137"/>
          </a:xfrm>
          <a:prstGeom prst="rect">
            <a:avLst/>
          </a:prstGeom>
          <a:noFill/>
          <a:ln w="15875">
            <a:solidFill>
              <a:srgbClr val="99CCCC"/>
            </a:solidFill>
            <a:miter lim="800000"/>
            <a:headEnd/>
            <a:tailEnd/>
          </a:ln>
        </p:spPr>
        <p:txBody>
          <a:bodyPr wrap="none" anchor="ctr"/>
          <a:lstStyle/>
          <a:p>
            <a:endParaRPr lang="fr-FR"/>
          </a:p>
        </p:txBody>
      </p:sp>
      <p:sp>
        <p:nvSpPr>
          <p:cNvPr id="63498" name="Text Box 10"/>
          <p:cNvSpPr txBox="1">
            <a:spLocks noChangeArrowheads="1"/>
          </p:cNvSpPr>
          <p:nvPr/>
        </p:nvSpPr>
        <p:spPr bwMode="auto">
          <a:xfrm>
            <a:off x="1870075" y="2349500"/>
            <a:ext cx="830263" cy="366713"/>
          </a:xfrm>
          <a:prstGeom prst="rect">
            <a:avLst/>
          </a:prstGeom>
          <a:noFill/>
          <a:ln w="15875">
            <a:noFill/>
            <a:miter lim="800000"/>
            <a:headEnd/>
            <a:tailEnd/>
          </a:ln>
        </p:spPr>
        <p:txBody>
          <a:bodyPr wrap="none">
            <a:spAutoFit/>
          </a:bodyPr>
          <a:lstStyle/>
          <a:p>
            <a:r>
              <a:rPr lang="en-GB">
                <a:solidFill>
                  <a:srgbClr val="006666"/>
                </a:solidFill>
              </a:rPr>
              <a:t>calcul</a:t>
            </a:r>
          </a:p>
        </p:txBody>
      </p:sp>
      <p:sp>
        <p:nvSpPr>
          <p:cNvPr id="63500" name="Rectangle 12"/>
          <p:cNvSpPr>
            <a:spLocks noChangeArrowheads="1"/>
          </p:cNvSpPr>
          <p:nvPr/>
        </p:nvSpPr>
        <p:spPr bwMode="auto">
          <a:xfrm>
            <a:off x="1187450" y="3141663"/>
            <a:ext cx="1081088" cy="3095625"/>
          </a:xfrm>
          <a:prstGeom prst="rect">
            <a:avLst/>
          </a:prstGeom>
          <a:noFill/>
          <a:ln w="15875">
            <a:solidFill>
              <a:srgbClr val="99CCCC"/>
            </a:solidFill>
            <a:miter lim="800000"/>
            <a:headEnd/>
            <a:tailEnd/>
          </a:ln>
        </p:spPr>
        <p:txBody>
          <a:bodyPr wrap="none" anchor="ctr"/>
          <a:lstStyle/>
          <a:p>
            <a:endParaRPr lang="fr-FR"/>
          </a:p>
        </p:txBody>
      </p:sp>
      <p:sp>
        <p:nvSpPr>
          <p:cNvPr id="63501" name="Text Box 13"/>
          <p:cNvSpPr txBox="1">
            <a:spLocks noChangeArrowheads="1"/>
          </p:cNvSpPr>
          <p:nvPr/>
        </p:nvSpPr>
        <p:spPr bwMode="auto">
          <a:xfrm>
            <a:off x="395288" y="4365625"/>
            <a:ext cx="773112" cy="366713"/>
          </a:xfrm>
          <a:prstGeom prst="rect">
            <a:avLst/>
          </a:prstGeom>
          <a:noFill/>
          <a:ln w="15875">
            <a:noFill/>
            <a:miter lim="800000"/>
            <a:headEnd/>
            <a:tailEnd/>
          </a:ln>
        </p:spPr>
        <p:txBody>
          <a:bodyPr wrap="none">
            <a:spAutoFit/>
          </a:bodyPr>
          <a:lstStyle/>
          <a:p>
            <a:r>
              <a:rPr lang="en-GB">
                <a:solidFill>
                  <a:srgbClr val="006666"/>
                </a:solidFill>
              </a:rPr>
              <a:t>texte</a:t>
            </a:r>
          </a:p>
        </p:txBody>
      </p:sp>
      <p:sp>
        <p:nvSpPr>
          <p:cNvPr id="63502" name="Rectangle 14"/>
          <p:cNvSpPr>
            <a:spLocks noChangeArrowheads="1"/>
          </p:cNvSpPr>
          <p:nvPr/>
        </p:nvSpPr>
        <p:spPr bwMode="auto">
          <a:xfrm>
            <a:off x="3203575" y="1700213"/>
            <a:ext cx="1081088" cy="3960812"/>
          </a:xfrm>
          <a:prstGeom prst="rect">
            <a:avLst/>
          </a:prstGeom>
          <a:noFill/>
          <a:ln w="15875">
            <a:solidFill>
              <a:srgbClr val="99CCCC"/>
            </a:solidFill>
            <a:miter lim="800000"/>
            <a:headEnd/>
            <a:tailEnd/>
          </a:ln>
        </p:spPr>
        <p:txBody>
          <a:bodyPr wrap="none" anchor="ctr"/>
          <a:lstStyle/>
          <a:p>
            <a:endParaRPr lang="fr-FR"/>
          </a:p>
        </p:txBody>
      </p:sp>
      <p:sp>
        <p:nvSpPr>
          <p:cNvPr id="63503" name="Text Box 15"/>
          <p:cNvSpPr txBox="1">
            <a:spLocks noChangeArrowheads="1"/>
          </p:cNvSpPr>
          <p:nvPr/>
        </p:nvSpPr>
        <p:spPr bwMode="auto">
          <a:xfrm>
            <a:off x="4246563" y="3500438"/>
            <a:ext cx="776287" cy="366712"/>
          </a:xfrm>
          <a:prstGeom prst="rect">
            <a:avLst/>
          </a:prstGeom>
          <a:noFill/>
          <a:ln w="15875">
            <a:noFill/>
            <a:miter lim="800000"/>
            <a:headEnd/>
            <a:tailEnd/>
          </a:ln>
        </p:spPr>
        <p:txBody>
          <a:bodyPr wrap="none">
            <a:spAutoFit/>
          </a:bodyPr>
          <a:lstStyle/>
          <a:p>
            <a:r>
              <a:rPr lang="en-GB">
                <a:solidFill>
                  <a:srgbClr val="006666"/>
                </a:solidFill>
              </a:rPr>
              <a:t>listes</a:t>
            </a:r>
          </a:p>
        </p:txBody>
      </p:sp>
      <p:sp>
        <p:nvSpPr>
          <p:cNvPr id="63504" name="Rectangle 16"/>
          <p:cNvSpPr>
            <a:spLocks noChangeArrowheads="1"/>
          </p:cNvSpPr>
          <p:nvPr/>
        </p:nvSpPr>
        <p:spPr bwMode="auto">
          <a:xfrm>
            <a:off x="5292725" y="1700213"/>
            <a:ext cx="792163" cy="2016125"/>
          </a:xfrm>
          <a:prstGeom prst="rect">
            <a:avLst/>
          </a:prstGeom>
          <a:noFill/>
          <a:ln w="15875">
            <a:solidFill>
              <a:srgbClr val="99CCCC"/>
            </a:solidFill>
            <a:miter lim="800000"/>
            <a:headEnd/>
            <a:tailEnd/>
          </a:ln>
        </p:spPr>
        <p:txBody>
          <a:bodyPr wrap="none" anchor="ctr"/>
          <a:lstStyle/>
          <a:p>
            <a:endParaRPr lang="fr-FR"/>
          </a:p>
        </p:txBody>
      </p:sp>
      <p:sp>
        <p:nvSpPr>
          <p:cNvPr id="63505" name="Text Box 17"/>
          <p:cNvSpPr txBox="1">
            <a:spLocks noChangeArrowheads="1"/>
          </p:cNvSpPr>
          <p:nvPr/>
        </p:nvSpPr>
        <p:spPr bwMode="auto">
          <a:xfrm>
            <a:off x="6056313" y="2281238"/>
            <a:ext cx="1008062" cy="366712"/>
          </a:xfrm>
          <a:prstGeom prst="rect">
            <a:avLst/>
          </a:prstGeom>
          <a:noFill/>
          <a:ln w="15875">
            <a:noFill/>
            <a:miter lim="800000"/>
            <a:headEnd/>
            <a:tailEnd/>
          </a:ln>
        </p:spPr>
        <p:txBody>
          <a:bodyPr wrap="none">
            <a:spAutoFit/>
          </a:bodyPr>
          <a:lstStyle/>
          <a:p>
            <a:r>
              <a:rPr lang="en-GB">
                <a:solidFill>
                  <a:srgbClr val="006666"/>
                </a:solidFill>
              </a:rPr>
              <a:t>fichiers</a:t>
            </a:r>
          </a:p>
        </p:txBody>
      </p:sp>
      <p:sp>
        <p:nvSpPr>
          <p:cNvPr id="63506" name="Rectangle 18"/>
          <p:cNvSpPr>
            <a:spLocks noChangeArrowheads="1"/>
          </p:cNvSpPr>
          <p:nvPr/>
        </p:nvSpPr>
        <p:spPr bwMode="auto">
          <a:xfrm>
            <a:off x="5292725" y="3860800"/>
            <a:ext cx="1223963" cy="2879725"/>
          </a:xfrm>
          <a:prstGeom prst="rect">
            <a:avLst/>
          </a:prstGeom>
          <a:noFill/>
          <a:ln w="15875">
            <a:solidFill>
              <a:srgbClr val="99CCCC"/>
            </a:solidFill>
            <a:miter lim="800000"/>
            <a:headEnd/>
            <a:tailEnd/>
          </a:ln>
        </p:spPr>
        <p:txBody>
          <a:bodyPr wrap="none" anchor="ctr"/>
          <a:lstStyle/>
          <a:p>
            <a:endParaRPr lang="fr-FR"/>
          </a:p>
        </p:txBody>
      </p:sp>
      <p:sp>
        <p:nvSpPr>
          <p:cNvPr id="63507" name="Text Box 19"/>
          <p:cNvSpPr txBox="1">
            <a:spLocks noChangeArrowheads="1"/>
          </p:cNvSpPr>
          <p:nvPr/>
        </p:nvSpPr>
        <p:spPr bwMode="auto">
          <a:xfrm>
            <a:off x="6394450" y="6092825"/>
            <a:ext cx="1273175" cy="366713"/>
          </a:xfrm>
          <a:prstGeom prst="rect">
            <a:avLst/>
          </a:prstGeom>
          <a:noFill/>
          <a:ln w="15875">
            <a:noFill/>
            <a:miter lim="800000"/>
            <a:headEnd/>
            <a:tailEnd/>
          </a:ln>
        </p:spPr>
        <p:txBody>
          <a:bodyPr wrap="none">
            <a:spAutoFit/>
          </a:bodyPr>
          <a:lstStyle/>
          <a:p>
            <a:r>
              <a:rPr lang="en-GB">
                <a:solidFill>
                  <a:srgbClr val="006666"/>
                </a:solidFill>
              </a:rPr>
              <a:t> contrôle </a:t>
            </a:r>
          </a:p>
        </p:txBody>
      </p:sp>
      <p:sp>
        <p:nvSpPr>
          <p:cNvPr id="63508" name="Rectangle 20"/>
          <p:cNvSpPr>
            <a:spLocks noChangeArrowheads="1"/>
          </p:cNvSpPr>
          <p:nvPr/>
        </p:nvSpPr>
        <p:spPr bwMode="auto">
          <a:xfrm>
            <a:off x="3203575" y="5805488"/>
            <a:ext cx="1081088" cy="431800"/>
          </a:xfrm>
          <a:prstGeom prst="rect">
            <a:avLst/>
          </a:prstGeom>
          <a:noFill/>
          <a:ln w="15875">
            <a:solidFill>
              <a:srgbClr val="99CCCC"/>
            </a:solidFill>
            <a:miter lim="800000"/>
            <a:headEnd/>
            <a:tailEnd/>
          </a:ln>
        </p:spPr>
        <p:txBody>
          <a:bodyPr wrap="none" anchor="ctr"/>
          <a:lstStyle/>
          <a:p>
            <a:endParaRPr lang="fr-FR"/>
          </a:p>
        </p:txBody>
      </p:sp>
      <p:sp>
        <p:nvSpPr>
          <p:cNvPr id="63509" name="Text Box 21"/>
          <p:cNvSpPr txBox="1">
            <a:spLocks noChangeArrowheads="1"/>
          </p:cNvSpPr>
          <p:nvPr/>
        </p:nvSpPr>
        <p:spPr bwMode="auto">
          <a:xfrm>
            <a:off x="2339975" y="5942013"/>
            <a:ext cx="904875" cy="366712"/>
          </a:xfrm>
          <a:prstGeom prst="rect">
            <a:avLst/>
          </a:prstGeom>
          <a:noFill/>
          <a:ln w="15875">
            <a:noFill/>
            <a:miter lim="800000"/>
            <a:headEnd/>
            <a:tailEnd/>
          </a:ln>
        </p:spPr>
        <p:txBody>
          <a:bodyPr wrap="none">
            <a:spAutoFit/>
          </a:bodyPr>
          <a:lstStyle/>
          <a:p>
            <a:r>
              <a:rPr lang="en-GB">
                <a:solidFill>
                  <a:srgbClr val="006666"/>
                </a:solidFill>
              </a:rPr>
              <a:t>arrays</a:t>
            </a:r>
          </a:p>
        </p:txBody>
      </p:sp>
      <p:sp>
        <p:nvSpPr>
          <p:cNvPr id="63510" name="Rectangle 22"/>
          <p:cNvSpPr>
            <a:spLocks noChangeArrowheads="1"/>
          </p:cNvSpPr>
          <p:nvPr/>
        </p:nvSpPr>
        <p:spPr bwMode="auto">
          <a:xfrm>
            <a:off x="7451725" y="1773238"/>
            <a:ext cx="936625" cy="4103687"/>
          </a:xfrm>
          <a:prstGeom prst="rect">
            <a:avLst/>
          </a:prstGeom>
          <a:noFill/>
          <a:ln w="15875">
            <a:solidFill>
              <a:srgbClr val="99CCCC"/>
            </a:solidFill>
            <a:miter lim="800000"/>
            <a:headEnd/>
            <a:tailEnd/>
          </a:ln>
        </p:spPr>
        <p:txBody>
          <a:bodyPr wrap="none" anchor="ctr"/>
          <a:lstStyle/>
          <a:p>
            <a:endParaRPr lang="fr-FR"/>
          </a:p>
        </p:txBody>
      </p:sp>
      <p:sp>
        <p:nvSpPr>
          <p:cNvPr id="63512" name="Text Box 24"/>
          <p:cNvSpPr txBox="1">
            <a:spLocks noChangeArrowheads="1"/>
          </p:cNvSpPr>
          <p:nvPr/>
        </p:nvSpPr>
        <p:spPr bwMode="auto">
          <a:xfrm>
            <a:off x="8112125" y="5805488"/>
            <a:ext cx="708025" cy="366712"/>
          </a:xfrm>
          <a:prstGeom prst="rect">
            <a:avLst/>
          </a:prstGeom>
          <a:noFill/>
          <a:ln w="15875">
            <a:noFill/>
            <a:miter lim="800000"/>
            <a:headEnd/>
            <a:tailEnd/>
          </a:ln>
        </p:spPr>
        <p:txBody>
          <a:bodyPr wrap="none">
            <a:spAutoFit/>
          </a:bodyPr>
          <a:lstStyle/>
          <a:p>
            <a:r>
              <a:rPr lang="en-GB">
                <a:solidFill>
                  <a:srgbClr val="006666"/>
                </a:solidFill>
              </a:rPr>
              <a:t>misc</a:t>
            </a:r>
          </a:p>
        </p:txBody>
      </p:sp>
      <p:sp>
        <p:nvSpPr>
          <p:cNvPr id="63513" name="Rectangle 25"/>
          <p:cNvSpPr>
            <a:spLocks noChangeArrowheads="1"/>
          </p:cNvSpPr>
          <p:nvPr/>
        </p:nvSpPr>
        <p:spPr bwMode="auto">
          <a:xfrm>
            <a:off x="1116013" y="1700213"/>
            <a:ext cx="720725" cy="360362"/>
          </a:xfrm>
          <a:prstGeom prst="rect">
            <a:avLst/>
          </a:prstGeom>
          <a:noFill/>
          <a:ln w="15875">
            <a:solidFill>
              <a:srgbClr val="FF0000"/>
            </a:solidFill>
            <a:miter lim="800000"/>
            <a:headEnd/>
            <a:tailEnd/>
          </a:ln>
        </p:spPr>
        <p:txBody>
          <a:bodyPr wrap="none" anchor="ctr"/>
          <a:lstStyle/>
          <a:p>
            <a:endParaRPr lang="fr-FR"/>
          </a:p>
        </p:txBody>
      </p:sp>
      <p:sp>
        <p:nvSpPr>
          <p:cNvPr id="63514" name="Rectangle 26"/>
          <p:cNvSpPr>
            <a:spLocks noChangeArrowheads="1"/>
          </p:cNvSpPr>
          <p:nvPr/>
        </p:nvSpPr>
        <p:spPr bwMode="auto">
          <a:xfrm>
            <a:off x="1187450" y="5013325"/>
            <a:ext cx="1008063" cy="360363"/>
          </a:xfrm>
          <a:prstGeom prst="rect">
            <a:avLst/>
          </a:prstGeom>
          <a:noFill/>
          <a:ln w="15875">
            <a:solidFill>
              <a:srgbClr val="FF0000"/>
            </a:solidFill>
            <a:miter lim="800000"/>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4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350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5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5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50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350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350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350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350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350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350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5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35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35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35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7" grpId="0" animBg="1"/>
      <p:bldP spid="63498" grpId="0"/>
      <p:bldP spid="63500" grpId="0" animBg="1"/>
      <p:bldP spid="63501" grpId="0"/>
      <p:bldP spid="63502" grpId="0" animBg="1"/>
      <p:bldP spid="63503" grpId="0"/>
      <p:bldP spid="63504" grpId="0" animBg="1"/>
      <p:bldP spid="63505" grpId="0"/>
      <p:bldP spid="63506" grpId="0" animBg="1"/>
      <p:bldP spid="63507" grpId="0"/>
      <p:bldP spid="63508" grpId="0" animBg="1"/>
      <p:bldP spid="63509" grpId="0"/>
      <p:bldP spid="63510" grpId="0" animBg="1"/>
      <p:bldP spid="63512" grpId="0"/>
      <p:bldP spid="63513" grpId="0" animBg="1"/>
      <p:bldP spid="635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304800"/>
            <a:ext cx="7772400" cy="1143000"/>
          </a:xfrm>
        </p:spPr>
        <p:txBody>
          <a:bodyPr/>
          <a:lstStyle/>
          <a:p>
            <a:pPr algn="ctr" eaLnBrk="1" hangingPunct="1"/>
            <a:r>
              <a:rPr lang="en-US" sz="2400" smtClean="0"/>
              <a:t>Texte : création et manipulation </a:t>
            </a:r>
            <a:br>
              <a:rPr lang="en-US" sz="2400" smtClean="0"/>
            </a:br>
            <a:r>
              <a:rPr lang="en-US" sz="2400" smtClean="0"/>
              <a:t>des chaînes de caractères (</a:t>
            </a:r>
            <a:r>
              <a:rPr lang="en-US" sz="2400" i="1" smtClean="0"/>
              <a:t>string</a:t>
            </a:r>
            <a:r>
              <a:rPr lang="en-US" sz="2400" smtClean="0"/>
              <a:t>)</a:t>
            </a:r>
          </a:p>
        </p:txBody>
      </p:sp>
      <p:sp>
        <p:nvSpPr>
          <p:cNvPr id="22531" name="Rectangle 3"/>
          <p:cNvSpPr>
            <a:spLocks noGrp="1" noChangeArrowheads="1"/>
          </p:cNvSpPr>
          <p:nvPr>
            <p:ph type="body" idx="1"/>
          </p:nvPr>
        </p:nvSpPr>
        <p:spPr>
          <a:xfrm>
            <a:off x="1116013" y="1989138"/>
            <a:ext cx="7772400" cy="4572000"/>
          </a:xfrm>
        </p:spPr>
        <p:txBody>
          <a:bodyPr/>
          <a:lstStyle/>
          <a:p>
            <a:pPr eaLnBrk="1" hangingPunct="1"/>
            <a:r>
              <a:rPr lang="en-US" sz="2100" b="1" smtClean="0">
                <a:latin typeface="Courier New" pitchFamily="49" charset="0"/>
              </a:rPr>
              <a:t>set</a:t>
            </a:r>
            <a:r>
              <a:rPr lang="en-US" sz="2100" smtClean="0">
                <a:latin typeface="Courier New" pitchFamily="49" charset="0"/>
              </a:rPr>
              <a:t> J ”Bonjour”</a:t>
            </a:r>
          </a:p>
          <a:p>
            <a:pPr eaLnBrk="1" hangingPunct="1"/>
            <a:r>
              <a:rPr lang="en-US" sz="2100" b="1" smtClean="0">
                <a:latin typeface="Courier New" pitchFamily="49" charset="0"/>
              </a:rPr>
              <a:t>set</a:t>
            </a:r>
            <a:r>
              <a:rPr lang="en-US" sz="2100" smtClean="0">
                <a:latin typeface="Courier New" pitchFamily="49" charset="0"/>
              </a:rPr>
              <a:t> T ”Madame”</a:t>
            </a:r>
          </a:p>
          <a:p>
            <a:pPr eaLnBrk="1" hangingPunct="1"/>
            <a:r>
              <a:rPr lang="en-US" sz="2100" b="1" smtClean="0">
                <a:latin typeface="Courier New" pitchFamily="49" charset="0"/>
              </a:rPr>
              <a:t>set</a:t>
            </a:r>
            <a:r>
              <a:rPr lang="en-US" sz="2100" smtClean="0">
                <a:latin typeface="Courier New" pitchFamily="49" charset="0"/>
              </a:rPr>
              <a:t> S ”Bonsoir $T”</a:t>
            </a:r>
          </a:p>
          <a:p>
            <a:pPr eaLnBrk="1" hangingPunct="1"/>
            <a:r>
              <a:rPr lang="en-US" sz="2100" b="1" smtClean="0">
                <a:latin typeface="Courier New" pitchFamily="49" charset="0"/>
              </a:rPr>
              <a:t>append</a:t>
            </a:r>
            <a:r>
              <a:rPr lang="en-US" sz="2100" smtClean="0">
                <a:latin typeface="Courier New" pitchFamily="49" charset="0"/>
              </a:rPr>
              <a:t> S ” Durand”</a:t>
            </a:r>
            <a:endParaRPr lang="en-US" sz="1700" smtClean="0">
              <a:latin typeface="Courier New" pitchFamily="49" charset="0"/>
            </a:endParaRPr>
          </a:p>
          <a:p>
            <a:pPr eaLnBrk="1" hangingPunct="1"/>
            <a:r>
              <a:rPr lang="en-US" sz="2100" b="1" smtClean="0">
                <a:latin typeface="Courier New" pitchFamily="49" charset="0"/>
              </a:rPr>
              <a:t>set</a:t>
            </a:r>
            <a:r>
              <a:rPr lang="en-US" sz="2100" smtClean="0">
                <a:latin typeface="Courier New" pitchFamily="49" charset="0"/>
              </a:rPr>
              <a:t> Texte ”$S,\nje vous écris …”</a:t>
            </a:r>
          </a:p>
          <a:p>
            <a:pPr eaLnBrk="1" hangingPunct="1"/>
            <a:r>
              <a:rPr lang="en-US" sz="2100" b="1" smtClean="0">
                <a:latin typeface="Courier New" pitchFamily="49" charset="0"/>
              </a:rPr>
              <a:t>set</a:t>
            </a:r>
            <a:r>
              <a:rPr lang="en-US" sz="2100" smtClean="0">
                <a:latin typeface="Courier New" pitchFamily="49" charset="0"/>
              </a:rPr>
              <a:t> X 3.14 </a:t>
            </a:r>
            <a:r>
              <a:rPr lang="en-US" sz="1700" i="1" smtClean="0">
                <a:latin typeface="Courier New" pitchFamily="49" charset="0"/>
              </a:rPr>
              <a:t>(Tcl sait que X est aussi un nombre)</a:t>
            </a:r>
            <a:endParaRPr lang="en-US" sz="2100" smtClean="0">
              <a:latin typeface="Courier New" pitchFamily="49" charset="0"/>
            </a:endParaRPr>
          </a:p>
          <a:p>
            <a:pPr algn="ctr" eaLnBrk="1" hangingPunct="1">
              <a:buFont typeface="Wingdings" pitchFamily="2" charset="2"/>
              <a:buNone/>
            </a:pPr>
            <a:endParaRPr lang="en-US" sz="2100" smtClean="0"/>
          </a:p>
          <a:p>
            <a:pPr algn="ctr" eaLnBrk="1" hangingPunct="1">
              <a:buFont typeface="Wingdings" pitchFamily="2" charset="2"/>
              <a:buNone/>
            </a:pPr>
            <a:r>
              <a:rPr lang="en-US" sz="2100" smtClean="0"/>
              <a:t>Tout est chaîne.</a:t>
            </a:r>
            <a:endParaRPr lang="en-US" sz="2100" smtClean="0">
              <a:latin typeface="Courier New" pitchFamily="49" charset="0"/>
            </a:endParaRPr>
          </a:p>
          <a:p>
            <a:pPr eaLnBrk="1" hangingPunct="1"/>
            <a:endParaRPr lang="en-US" smtClean="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370013" y="301625"/>
            <a:ext cx="7313612" cy="966788"/>
          </a:xfrm>
        </p:spPr>
        <p:txBody>
          <a:bodyPr/>
          <a:lstStyle/>
          <a:p>
            <a:pPr algn="ctr" eaLnBrk="1" hangingPunct="1"/>
            <a:r>
              <a:rPr lang="en-GB" sz="3200" smtClean="0"/>
              <a:t>Tcl, aperçu général</a:t>
            </a:r>
            <a:br>
              <a:rPr lang="en-GB" sz="3200" smtClean="0"/>
            </a:br>
            <a:r>
              <a:rPr lang="en-GB" sz="3200" smtClean="0"/>
              <a:t> des commandes les plus utilisées</a:t>
            </a:r>
          </a:p>
        </p:txBody>
      </p:sp>
      <p:sp>
        <p:nvSpPr>
          <p:cNvPr id="24579" name="Text Box 3"/>
          <p:cNvSpPr txBox="1">
            <a:spLocks noChangeArrowheads="1"/>
          </p:cNvSpPr>
          <p:nvPr/>
        </p:nvSpPr>
        <p:spPr bwMode="auto">
          <a:xfrm>
            <a:off x="1187450" y="1700213"/>
            <a:ext cx="1030288" cy="5035550"/>
          </a:xfrm>
          <a:prstGeom prst="rect">
            <a:avLst/>
          </a:prstGeom>
          <a:noFill/>
          <a:ln w="15875">
            <a:noFill/>
            <a:miter lim="800000"/>
            <a:headEnd/>
            <a:tailEnd/>
          </a:ln>
        </p:spPr>
        <p:txBody>
          <a:bodyPr>
            <a:spAutoFit/>
          </a:bodyPr>
          <a:lstStyle/>
          <a:p>
            <a:r>
              <a:rPr lang="en-GB"/>
              <a:t>set</a:t>
            </a:r>
          </a:p>
          <a:p>
            <a:endParaRPr lang="en-GB"/>
          </a:p>
          <a:p>
            <a:r>
              <a:rPr lang="en-GB"/>
              <a:t>expr</a:t>
            </a:r>
          </a:p>
          <a:p>
            <a:r>
              <a:rPr lang="en-GB"/>
              <a:t>incr</a:t>
            </a:r>
          </a:p>
          <a:p>
            <a:endParaRPr lang="en-GB"/>
          </a:p>
          <a:p>
            <a:r>
              <a:rPr lang="en-GB"/>
              <a:t>puts</a:t>
            </a:r>
          </a:p>
          <a:p>
            <a:r>
              <a:rPr lang="en-GB"/>
              <a:t>gets</a:t>
            </a:r>
          </a:p>
          <a:p>
            <a:r>
              <a:rPr lang="en-GB"/>
              <a:t>scan</a:t>
            </a:r>
          </a:p>
          <a:p>
            <a:r>
              <a:rPr lang="en-GB"/>
              <a:t>format</a:t>
            </a:r>
          </a:p>
          <a:p>
            <a:r>
              <a:rPr lang="en-GB"/>
              <a:t>parray</a:t>
            </a:r>
          </a:p>
          <a:p>
            <a:endParaRPr lang="en-GB"/>
          </a:p>
          <a:p>
            <a:r>
              <a:rPr lang="en-GB"/>
              <a:t>string</a:t>
            </a:r>
          </a:p>
          <a:p>
            <a:r>
              <a:rPr lang="en-GB"/>
              <a:t>append</a:t>
            </a:r>
          </a:p>
          <a:p>
            <a:r>
              <a:rPr lang="en-GB"/>
              <a:t>regexp</a:t>
            </a:r>
          </a:p>
          <a:p>
            <a:r>
              <a:rPr lang="en-GB"/>
              <a:t>regsub</a:t>
            </a:r>
          </a:p>
          <a:p>
            <a:r>
              <a:rPr lang="en-GB"/>
              <a:t>split</a:t>
            </a:r>
          </a:p>
          <a:p>
            <a:endParaRPr lang="en-GB"/>
          </a:p>
          <a:p>
            <a:endParaRPr lang="en-GB"/>
          </a:p>
        </p:txBody>
      </p:sp>
      <p:sp>
        <p:nvSpPr>
          <p:cNvPr id="24580" name="Text Box 4"/>
          <p:cNvSpPr txBox="1">
            <a:spLocks noChangeArrowheads="1"/>
          </p:cNvSpPr>
          <p:nvPr/>
        </p:nvSpPr>
        <p:spPr bwMode="auto">
          <a:xfrm>
            <a:off x="3208338" y="1700213"/>
            <a:ext cx="1093787" cy="4760912"/>
          </a:xfrm>
          <a:prstGeom prst="rect">
            <a:avLst/>
          </a:prstGeom>
          <a:noFill/>
          <a:ln w="15875">
            <a:noFill/>
            <a:miter lim="800000"/>
            <a:headEnd/>
            <a:tailEnd/>
          </a:ln>
        </p:spPr>
        <p:txBody>
          <a:bodyPr wrap="none">
            <a:spAutoFit/>
          </a:bodyPr>
          <a:lstStyle/>
          <a:p>
            <a:r>
              <a:rPr lang="en-GB"/>
              <a:t>lappend</a:t>
            </a:r>
          </a:p>
          <a:p>
            <a:r>
              <a:rPr lang="en-GB"/>
              <a:t>lassign</a:t>
            </a:r>
          </a:p>
          <a:p>
            <a:r>
              <a:rPr lang="en-GB"/>
              <a:t>lindex</a:t>
            </a:r>
          </a:p>
          <a:p>
            <a:r>
              <a:rPr lang="en-GB"/>
              <a:t>linsert</a:t>
            </a:r>
          </a:p>
          <a:p>
            <a:r>
              <a:rPr lang="en-GB"/>
              <a:t>list</a:t>
            </a:r>
          </a:p>
          <a:p>
            <a:r>
              <a:rPr lang="en-GB"/>
              <a:t>llength</a:t>
            </a:r>
          </a:p>
          <a:p>
            <a:r>
              <a:rPr lang="en-GB"/>
              <a:t>lrange</a:t>
            </a:r>
          </a:p>
          <a:p>
            <a:r>
              <a:rPr lang="en-GB"/>
              <a:t>lrepeat</a:t>
            </a:r>
          </a:p>
          <a:p>
            <a:r>
              <a:rPr lang="en-GB"/>
              <a:t>lreplace</a:t>
            </a:r>
          </a:p>
          <a:p>
            <a:r>
              <a:rPr lang="en-GB"/>
              <a:t>lsearch</a:t>
            </a:r>
          </a:p>
          <a:p>
            <a:r>
              <a:rPr lang="en-GB"/>
              <a:t>lset</a:t>
            </a:r>
          </a:p>
          <a:p>
            <a:r>
              <a:rPr lang="en-GB"/>
              <a:t>lsort</a:t>
            </a:r>
          </a:p>
          <a:p>
            <a:r>
              <a:rPr lang="en-GB"/>
              <a:t>concat</a:t>
            </a:r>
          </a:p>
          <a:p>
            <a:r>
              <a:rPr lang="en-GB"/>
              <a:t>join</a:t>
            </a:r>
          </a:p>
          <a:p>
            <a:endParaRPr lang="en-GB"/>
          </a:p>
          <a:p>
            <a:r>
              <a:rPr lang="en-GB"/>
              <a:t>array</a:t>
            </a:r>
          </a:p>
          <a:p>
            <a:endParaRPr lang="en-GB"/>
          </a:p>
        </p:txBody>
      </p:sp>
      <p:sp>
        <p:nvSpPr>
          <p:cNvPr id="24581" name="Text Box 5"/>
          <p:cNvSpPr txBox="1">
            <a:spLocks noChangeArrowheads="1"/>
          </p:cNvSpPr>
          <p:nvPr/>
        </p:nvSpPr>
        <p:spPr bwMode="auto">
          <a:xfrm>
            <a:off x="5294313" y="1700213"/>
            <a:ext cx="1165225" cy="5035550"/>
          </a:xfrm>
          <a:prstGeom prst="rect">
            <a:avLst/>
          </a:prstGeom>
          <a:noFill/>
          <a:ln w="15875">
            <a:noFill/>
            <a:miter lim="800000"/>
            <a:headEnd/>
            <a:tailEnd/>
          </a:ln>
        </p:spPr>
        <p:txBody>
          <a:bodyPr wrap="none">
            <a:spAutoFit/>
          </a:bodyPr>
          <a:lstStyle/>
          <a:p>
            <a:r>
              <a:rPr lang="en-GB"/>
              <a:t>file</a:t>
            </a:r>
          </a:p>
          <a:p>
            <a:r>
              <a:rPr lang="en-GB"/>
              <a:t>puts </a:t>
            </a:r>
          </a:p>
          <a:p>
            <a:r>
              <a:rPr lang="en-GB"/>
              <a:t>gets</a:t>
            </a:r>
          </a:p>
          <a:p>
            <a:r>
              <a:rPr lang="en-GB"/>
              <a:t>open</a:t>
            </a:r>
          </a:p>
          <a:p>
            <a:r>
              <a:rPr lang="en-GB"/>
              <a:t>close</a:t>
            </a:r>
          </a:p>
          <a:p>
            <a:r>
              <a:rPr lang="en-GB"/>
              <a:t>read</a:t>
            </a:r>
          </a:p>
          <a:p>
            <a:r>
              <a:rPr lang="en-GB"/>
              <a:t>glob</a:t>
            </a:r>
          </a:p>
          <a:p>
            <a:endParaRPr lang="en-GB"/>
          </a:p>
          <a:p>
            <a:r>
              <a:rPr lang="en-GB"/>
              <a:t>exit</a:t>
            </a:r>
          </a:p>
          <a:p>
            <a:r>
              <a:rPr lang="en-GB"/>
              <a:t>return</a:t>
            </a:r>
          </a:p>
          <a:p>
            <a:r>
              <a:rPr lang="en-GB"/>
              <a:t>break</a:t>
            </a:r>
          </a:p>
          <a:p>
            <a:r>
              <a:rPr lang="en-GB"/>
              <a:t>continue</a:t>
            </a:r>
          </a:p>
          <a:p>
            <a:endParaRPr lang="en-GB"/>
          </a:p>
          <a:p>
            <a:r>
              <a:rPr lang="en-GB"/>
              <a:t>if</a:t>
            </a:r>
          </a:p>
          <a:p>
            <a:r>
              <a:rPr lang="en-GB"/>
              <a:t>while</a:t>
            </a:r>
          </a:p>
          <a:p>
            <a:r>
              <a:rPr lang="en-GB"/>
              <a:t>for</a:t>
            </a:r>
          </a:p>
          <a:p>
            <a:r>
              <a:rPr lang="en-GB"/>
              <a:t>foreach</a:t>
            </a:r>
          </a:p>
          <a:p>
            <a:r>
              <a:rPr lang="en-GB"/>
              <a:t>switch</a:t>
            </a:r>
          </a:p>
        </p:txBody>
      </p:sp>
      <p:sp>
        <p:nvSpPr>
          <p:cNvPr id="24582" name="Text Box 6"/>
          <p:cNvSpPr txBox="1">
            <a:spLocks noChangeArrowheads="1"/>
          </p:cNvSpPr>
          <p:nvPr/>
        </p:nvSpPr>
        <p:spPr bwMode="auto">
          <a:xfrm>
            <a:off x="7451725" y="1700213"/>
            <a:ext cx="938213" cy="4486275"/>
          </a:xfrm>
          <a:prstGeom prst="rect">
            <a:avLst/>
          </a:prstGeom>
          <a:noFill/>
          <a:ln w="15875">
            <a:noFill/>
            <a:miter lim="800000"/>
            <a:headEnd/>
            <a:tailEnd/>
          </a:ln>
        </p:spPr>
        <p:txBody>
          <a:bodyPr wrap="none">
            <a:spAutoFit/>
          </a:bodyPr>
          <a:lstStyle/>
          <a:p>
            <a:r>
              <a:rPr lang="en-GB"/>
              <a:t>proc</a:t>
            </a:r>
          </a:p>
          <a:p>
            <a:r>
              <a:rPr lang="en-GB"/>
              <a:t>source</a:t>
            </a:r>
          </a:p>
          <a:p>
            <a:endParaRPr lang="en-GB"/>
          </a:p>
          <a:p>
            <a:r>
              <a:rPr lang="en-GB"/>
              <a:t>catch</a:t>
            </a:r>
          </a:p>
          <a:p>
            <a:r>
              <a:rPr lang="en-GB"/>
              <a:t>exec</a:t>
            </a:r>
          </a:p>
          <a:p>
            <a:r>
              <a:rPr lang="en-GB"/>
              <a:t>cd</a:t>
            </a:r>
          </a:p>
          <a:p>
            <a:r>
              <a:rPr lang="en-GB"/>
              <a:t>pwd</a:t>
            </a:r>
          </a:p>
          <a:p>
            <a:r>
              <a:rPr lang="en-GB"/>
              <a:t>pid</a:t>
            </a:r>
          </a:p>
          <a:p>
            <a:r>
              <a:rPr lang="en-GB"/>
              <a:t>time</a:t>
            </a:r>
          </a:p>
          <a:p>
            <a:r>
              <a:rPr lang="en-GB"/>
              <a:t>clock</a:t>
            </a:r>
          </a:p>
          <a:p>
            <a:endParaRPr lang="en-GB"/>
          </a:p>
          <a:p>
            <a:r>
              <a:rPr lang="en-GB"/>
              <a:t>eval</a:t>
            </a:r>
          </a:p>
          <a:p>
            <a:r>
              <a:rPr lang="en-GB"/>
              <a:t>global</a:t>
            </a:r>
          </a:p>
          <a:p>
            <a:r>
              <a:rPr lang="en-GB"/>
              <a:t>unset</a:t>
            </a:r>
          </a:p>
          <a:p>
            <a:r>
              <a:rPr lang="en-GB"/>
              <a:t>upvar</a:t>
            </a:r>
          </a:p>
          <a:p>
            <a:endParaRPr lang="en-GB"/>
          </a:p>
        </p:txBody>
      </p:sp>
      <p:sp>
        <p:nvSpPr>
          <p:cNvPr id="24583" name="Rectangle 7"/>
          <p:cNvSpPr>
            <a:spLocks noChangeArrowheads="1"/>
          </p:cNvSpPr>
          <p:nvPr/>
        </p:nvSpPr>
        <p:spPr bwMode="auto">
          <a:xfrm>
            <a:off x="1187450" y="2205038"/>
            <a:ext cx="720725" cy="719137"/>
          </a:xfrm>
          <a:prstGeom prst="rect">
            <a:avLst/>
          </a:prstGeom>
          <a:noFill/>
          <a:ln w="15875">
            <a:solidFill>
              <a:srgbClr val="99CCCC"/>
            </a:solidFill>
            <a:miter lim="800000"/>
            <a:headEnd/>
            <a:tailEnd/>
          </a:ln>
        </p:spPr>
        <p:txBody>
          <a:bodyPr wrap="none" anchor="ctr"/>
          <a:lstStyle/>
          <a:p>
            <a:endParaRPr lang="fr-FR"/>
          </a:p>
        </p:txBody>
      </p:sp>
      <p:sp>
        <p:nvSpPr>
          <p:cNvPr id="24584" name="Text Box 8"/>
          <p:cNvSpPr txBox="1">
            <a:spLocks noChangeArrowheads="1"/>
          </p:cNvSpPr>
          <p:nvPr/>
        </p:nvSpPr>
        <p:spPr bwMode="auto">
          <a:xfrm>
            <a:off x="1870075" y="2349500"/>
            <a:ext cx="830263" cy="366713"/>
          </a:xfrm>
          <a:prstGeom prst="rect">
            <a:avLst/>
          </a:prstGeom>
          <a:noFill/>
          <a:ln w="15875">
            <a:noFill/>
            <a:miter lim="800000"/>
            <a:headEnd/>
            <a:tailEnd/>
          </a:ln>
        </p:spPr>
        <p:txBody>
          <a:bodyPr wrap="none">
            <a:spAutoFit/>
          </a:bodyPr>
          <a:lstStyle/>
          <a:p>
            <a:r>
              <a:rPr lang="en-GB">
                <a:solidFill>
                  <a:srgbClr val="006666"/>
                </a:solidFill>
              </a:rPr>
              <a:t>calcul</a:t>
            </a:r>
          </a:p>
        </p:txBody>
      </p:sp>
      <p:sp>
        <p:nvSpPr>
          <p:cNvPr id="24585" name="Rectangle 9"/>
          <p:cNvSpPr>
            <a:spLocks noChangeArrowheads="1"/>
          </p:cNvSpPr>
          <p:nvPr/>
        </p:nvSpPr>
        <p:spPr bwMode="auto">
          <a:xfrm>
            <a:off x="1187450" y="3141663"/>
            <a:ext cx="1081088" cy="3095625"/>
          </a:xfrm>
          <a:prstGeom prst="rect">
            <a:avLst/>
          </a:prstGeom>
          <a:noFill/>
          <a:ln w="15875">
            <a:solidFill>
              <a:srgbClr val="99CCCC"/>
            </a:solidFill>
            <a:miter lim="800000"/>
            <a:headEnd/>
            <a:tailEnd/>
          </a:ln>
        </p:spPr>
        <p:txBody>
          <a:bodyPr wrap="none" anchor="ctr"/>
          <a:lstStyle/>
          <a:p>
            <a:endParaRPr lang="fr-FR"/>
          </a:p>
        </p:txBody>
      </p:sp>
      <p:sp>
        <p:nvSpPr>
          <p:cNvPr id="24586" name="Text Box 10"/>
          <p:cNvSpPr txBox="1">
            <a:spLocks noChangeArrowheads="1"/>
          </p:cNvSpPr>
          <p:nvPr/>
        </p:nvSpPr>
        <p:spPr bwMode="auto">
          <a:xfrm>
            <a:off x="395288" y="4365625"/>
            <a:ext cx="773112" cy="366713"/>
          </a:xfrm>
          <a:prstGeom prst="rect">
            <a:avLst/>
          </a:prstGeom>
          <a:noFill/>
          <a:ln w="15875">
            <a:noFill/>
            <a:miter lim="800000"/>
            <a:headEnd/>
            <a:tailEnd/>
          </a:ln>
        </p:spPr>
        <p:txBody>
          <a:bodyPr wrap="none">
            <a:spAutoFit/>
          </a:bodyPr>
          <a:lstStyle/>
          <a:p>
            <a:r>
              <a:rPr lang="en-GB">
                <a:solidFill>
                  <a:srgbClr val="006666"/>
                </a:solidFill>
              </a:rPr>
              <a:t>texte</a:t>
            </a:r>
          </a:p>
        </p:txBody>
      </p:sp>
      <p:sp>
        <p:nvSpPr>
          <p:cNvPr id="24587" name="Rectangle 11"/>
          <p:cNvSpPr>
            <a:spLocks noChangeArrowheads="1"/>
          </p:cNvSpPr>
          <p:nvPr/>
        </p:nvSpPr>
        <p:spPr bwMode="auto">
          <a:xfrm>
            <a:off x="3203575" y="1700213"/>
            <a:ext cx="1081088" cy="3960812"/>
          </a:xfrm>
          <a:prstGeom prst="rect">
            <a:avLst/>
          </a:prstGeom>
          <a:noFill/>
          <a:ln w="15875">
            <a:solidFill>
              <a:srgbClr val="99CCCC"/>
            </a:solidFill>
            <a:miter lim="800000"/>
            <a:headEnd/>
            <a:tailEnd/>
          </a:ln>
        </p:spPr>
        <p:txBody>
          <a:bodyPr wrap="none" anchor="ctr"/>
          <a:lstStyle/>
          <a:p>
            <a:endParaRPr lang="fr-FR"/>
          </a:p>
        </p:txBody>
      </p:sp>
      <p:sp>
        <p:nvSpPr>
          <p:cNvPr id="24588" name="Text Box 12"/>
          <p:cNvSpPr txBox="1">
            <a:spLocks noChangeArrowheads="1"/>
          </p:cNvSpPr>
          <p:nvPr/>
        </p:nvSpPr>
        <p:spPr bwMode="auto">
          <a:xfrm>
            <a:off x="4246563" y="3500438"/>
            <a:ext cx="776287" cy="366712"/>
          </a:xfrm>
          <a:prstGeom prst="rect">
            <a:avLst/>
          </a:prstGeom>
          <a:noFill/>
          <a:ln w="15875">
            <a:noFill/>
            <a:miter lim="800000"/>
            <a:headEnd/>
            <a:tailEnd/>
          </a:ln>
        </p:spPr>
        <p:txBody>
          <a:bodyPr wrap="none">
            <a:spAutoFit/>
          </a:bodyPr>
          <a:lstStyle/>
          <a:p>
            <a:r>
              <a:rPr lang="en-GB">
                <a:solidFill>
                  <a:srgbClr val="006666"/>
                </a:solidFill>
              </a:rPr>
              <a:t>listes</a:t>
            </a:r>
          </a:p>
        </p:txBody>
      </p:sp>
      <p:sp>
        <p:nvSpPr>
          <p:cNvPr id="24589" name="Rectangle 13"/>
          <p:cNvSpPr>
            <a:spLocks noChangeArrowheads="1"/>
          </p:cNvSpPr>
          <p:nvPr/>
        </p:nvSpPr>
        <p:spPr bwMode="auto">
          <a:xfrm>
            <a:off x="5292725" y="1700213"/>
            <a:ext cx="792163" cy="2016125"/>
          </a:xfrm>
          <a:prstGeom prst="rect">
            <a:avLst/>
          </a:prstGeom>
          <a:noFill/>
          <a:ln w="15875">
            <a:solidFill>
              <a:srgbClr val="99CCCC"/>
            </a:solidFill>
            <a:miter lim="800000"/>
            <a:headEnd/>
            <a:tailEnd/>
          </a:ln>
        </p:spPr>
        <p:txBody>
          <a:bodyPr wrap="none" anchor="ctr"/>
          <a:lstStyle/>
          <a:p>
            <a:endParaRPr lang="fr-FR"/>
          </a:p>
        </p:txBody>
      </p:sp>
      <p:sp>
        <p:nvSpPr>
          <p:cNvPr id="24590" name="Text Box 14"/>
          <p:cNvSpPr txBox="1">
            <a:spLocks noChangeArrowheads="1"/>
          </p:cNvSpPr>
          <p:nvPr/>
        </p:nvSpPr>
        <p:spPr bwMode="auto">
          <a:xfrm>
            <a:off x="6056313" y="2281238"/>
            <a:ext cx="1008062" cy="366712"/>
          </a:xfrm>
          <a:prstGeom prst="rect">
            <a:avLst/>
          </a:prstGeom>
          <a:noFill/>
          <a:ln w="15875">
            <a:noFill/>
            <a:miter lim="800000"/>
            <a:headEnd/>
            <a:tailEnd/>
          </a:ln>
        </p:spPr>
        <p:txBody>
          <a:bodyPr wrap="none">
            <a:spAutoFit/>
          </a:bodyPr>
          <a:lstStyle/>
          <a:p>
            <a:r>
              <a:rPr lang="en-GB">
                <a:solidFill>
                  <a:srgbClr val="006666"/>
                </a:solidFill>
              </a:rPr>
              <a:t>fichiers</a:t>
            </a:r>
          </a:p>
        </p:txBody>
      </p:sp>
      <p:sp>
        <p:nvSpPr>
          <p:cNvPr id="24591" name="Rectangle 15"/>
          <p:cNvSpPr>
            <a:spLocks noChangeArrowheads="1"/>
          </p:cNvSpPr>
          <p:nvPr/>
        </p:nvSpPr>
        <p:spPr bwMode="auto">
          <a:xfrm>
            <a:off x="5292725" y="3860800"/>
            <a:ext cx="1223963" cy="2879725"/>
          </a:xfrm>
          <a:prstGeom prst="rect">
            <a:avLst/>
          </a:prstGeom>
          <a:noFill/>
          <a:ln w="15875">
            <a:solidFill>
              <a:srgbClr val="99CCCC"/>
            </a:solidFill>
            <a:miter lim="800000"/>
            <a:headEnd/>
            <a:tailEnd/>
          </a:ln>
        </p:spPr>
        <p:txBody>
          <a:bodyPr wrap="none" anchor="ctr"/>
          <a:lstStyle/>
          <a:p>
            <a:endParaRPr lang="fr-FR"/>
          </a:p>
        </p:txBody>
      </p:sp>
      <p:sp>
        <p:nvSpPr>
          <p:cNvPr id="24592" name="Text Box 16"/>
          <p:cNvSpPr txBox="1">
            <a:spLocks noChangeArrowheads="1"/>
          </p:cNvSpPr>
          <p:nvPr/>
        </p:nvSpPr>
        <p:spPr bwMode="auto">
          <a:xfrm>
            <a:off x="6394450" y="6092825"/>
            <a:ext cx="1273175" cy="366713"/>
          </a:xfrm>
          <a:prstGeom prst="rect">
            <a:avLst/>
          </a:prstGeom>
          <a:noFill/>
          <a:ln w="15875">
            <a:noFill/>
            <a:miter lim="800000"/>
            <a:headEnd/>
            <a:tailEnd/>
          </a:ln>
        </p:spPr>
        <p:txBody>
          <a:bodyPr wrap="none">
            <a:spAutoFit/>
          </a:bodyPr>
          <a:lstStyle/>
          <a:p>
            <a:r>
              <a:rPr lang="en-GB">
                <a:solidFill>
                  <a:srgbClr val="006666"/>
                </a:solidFill>
              </a:rPr>
              <a:t> contrôle </a:t>
            </a:r>
          </a:p>
        </p:txBody>
      </p:sp>
      <p:sp>
        <p:nvSpPr>
          <p:cNvPr id="24593" name="Rectangle 17"/>
          <p:cNvSpPr>
            <a:spLocks noChangeArrowheads="1"/>
          </p:cNvSpPr>
          <p:nvPr/>
        </p:nvSpPr>
        <p:spPr bwMode="auto">
          <a:xfrm>
            <a:off x="3203575" y="5805488"/>
            <a:ext cx="1081088" cy="431800"/>
          </a:xfrm>
          <a:prstGeom prst="rect">
            <a:avLst/>
          </a:prstGeom>
          <a:noFill/>
          <a:ln w="15875">
            <a:solidFill>
              <a:srgbClr val="99CCCC"/>
            </a:solidFill>
            <a:miter lim="800000"/>
            <a:headEnd/>
            <a:tailEnd/>
          </a:ln>
        </p:spPr>
        <p:txBody>
          <a:bodyPr wrap="none" anchor="ctr"/>
          <a:lstStyle/>
          <a:p>
            <a:endParaRPr lang="fr-FR"/>
          </a:p>
        </p:txBody>
      </p:sp>
      <p:sp>
        <p:nvSpPr>
          <p:cNvPr id="24594" name="Text Box 18"/>
          <p:cNvSpPr txBox="1">
            <a:spLocks noChangeArrowheads="1"/>
          </p:cNvSpPr>
          <p:nvPr/>
        </p:nvSpPr>
        <p:spPr bwMode="auto">
          <a:xfrm>
            <a:off x="2339975" y="5942013"/>
            <a:ext cx="904875" cy="366712"/>
          </a:xfrm>
          <a:prstGeom prst="rect">
            <a:avLst/>
          </a:prstGeom>
          <a:noFill/>
          <a:ln w="15875">
            <a:noFill/>
            <a:miter lim="800000"/>
            <a:headEnd/>
            <a:tailEnd/>
          </a:ln>
        </p:spPr>
        <p:txBody>
          <a:bodyPr wrap="none">
            <a:spAutoFit/>
          </a:bodyPr>
          <a:lstStyle/>
          <a:p>
            <a:r>
              <a:rPr lang="en-GB">
                <a:solidFill>
                  <a:srgbClr val="006666"/>
                </a:solidFill>
              </a:rPr>
              <a:t>arrays</a:t>
            </a:r>
          </a:p>
        </p:txBody>
      </p:sp>
      <p:sp>
        <p:nvSpPr>
          <p:cNvPr id="24595" name="Rectangle 19"/>
          <p:cNvSpPr>
            <a:spLocks noChangeArrowheads="1"/>
          </p:cNvSpPr>
          <p:nvPr/>
        </p:nvSpPr>
        <p:spPr bwMode="auto">
          <a:xfrm>
            <a:off x="7451725" y="1773238"/>
            <a:ext cx="936625" cy="4103687"/>
          </a:xfrm>
          <a:prstGeom prst="rect">
            <a:avLst/>
          </a:prstGeom>
          <a:noFill/>
          <a:ln w="15875">
            <a:solidFill>
              <a:srgbClr val="99CCCC"/>
            </a:solidFill>
            <a:miter lim="800000"/>
            <a:headEnd/>
            <a:tailEnd/>
          </a:ln>
        </p:spPr>
        <p:txBody>
          <a:bodyPr wrap="none" anchor="ctr"/>
          <a:lstStyle/>
          <a:p>
            <a:endParaRPr lang="fr-FR"/>
          </a:p>
        </p:txBody>
      </p:sp>
      <p:sp>
        <p:nvSpPr>
          <p:cNvPr id="24596" name="Text Box 20"/>
          <p:cNvSpPr txBox="1">
            <a:spLocks noChangeArrowheads="1"/>
          </p:cNvSpPr>
          <p:nvPr/>
        </p:nvSpPr>
        <p:spPr bwMode="auto">
          <a:xfrm>
            <a:off x="8112125" y="5805488"/>
            <a:ext cx="708025" cy="366712"/>
          </a:xfrm>
          <a:prstGeom prst="rect">
            <a:avLst/>
          </a:prstGeom>
          <a:noFill/>
          <a:ln w="15875">
            <a:noFill/>
            <a:miter lim="800000"/>
            <a:headEnd/>
            <a:tailEnd/>
          </a:ln>
        </p:spPr>
        <p:txBody>
          <a:bodyPr wrap="none">
            <a:spAutoFit/>
          </a:bodyPr>
          <a:lstStyle/>
          <a:p>
            <a:r>
              <a:rPr lang="en-GB">
                <a:solidFill>
                  <a:srgbClr val="006666"/>
                </a:solidFill>
              </a:rPr>
              <a:t>misc</a:t>
            </a:r>
          </a:p>
        </p:txBody>
      </p:sp>
      <p:sp>
        <p:nvSpPr>
          <p:cNvPr id="163861" name="Rectangle 21"/>
          <p:cNvSpPr>
            <a:spLocks noChangeArrowheads="1"/>
          </p:cNvSpPr>
          <p:nvPr/>
        </p:nvSpPr>
        <p:spPr bwMode="auto">
          <a:xfrm>
            <a:off x="1239838" y="4724400"/>
            <a:ext cx="720725" cy="360363"/>
          </a:xfrm>
          <a:prstGeom prst="rect">
            <a:avLst/>
          </a:prstGeom>
          <a:noFill/>
          <a:ln w="15875">
            <a:solidFill>
              <a:srgbClr val="FF0000"/>
            </a:solidFill>
            <a:miter lim="800000"/>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228600"/>
            <a:ext cx="7772400" cy="1143000"/>
          </a:xfrm>
        </p:spPr>
        <p:txBody>
          <a:bodyPr/>
          <a:lstStyle/>
          <a:p>
            <a:pPr algn="ctr" eaLnBrk="1" hangingPunct="1"/>
            <a:r>
              <a:rPr lang="en-US" sz="2800" smtClean="0"/>
              <a:t>Fonctions de traitement </a:t>
            </a:r>
            <a:br>
              <a:rPr lang="en-US" sz="2800" smtClean="0"/>
            </a:br>
            <a:r>
              <a:rPr lang="en-US" sz="2800" smtClean="0"/>
              <a:t>des chaînes de caractères : </a:t>
            </a:r>
            <a:r>
              <a:rPr lang="en-US" sz="2800" i="1" smtClean="0"/>
              <a:t>append</a:t>
            </a:r>
            <a:r>
              <a:rPr lang="en-US" sz="2800" smtClean="0"/>
              <a:t> et </a:t>
            </a:r>
            <a:r>
              <a:rPr lang="en-US" sz="2800" i="1" smtClean="0"/>
              <a:t>string</a:t>
            </a:r>
            <a:endParaRPr lang="en-US" sz="4000" i="1" smtClean="0"/>
          </a:p>
        </p:txBody>
      </p:sp>
      <p:sp>
        <p:nvSpPr>
          <p:cNvPr id="25603" name="Rectangle 3"/>
          <p:cNvSpPr>
            <a:spLocks noGrp="1" noChangeArrowheads="1"/>
          </p:cNvSpPr>
          <p:nvPr>
            <p:ph type="body" idx="1"/>
          </p:nvPr>
        </p:nvSpPr>
        <p:spPr>
          <a:xfrm>
            <a:off x="1619250" y="1773238"/>
            <a:ext cx="6985000" cy="5257800"/>
          </a:xfrm>
        </p:spPr>
        <p:txBody>
          <a:bodyPr/>
          <a:lstStyle/>
          <a:p>
            <a:pPr eaLnBrk="1" hangingPunct="1"/>
            <a:r>
              <a:rPr lang="en-US" sz="2100" b="1" dirty="0" smtClean="0">
                <a:latin typeface="Courier New" pitchFamily="49" charset="0"/>
              </a:rPr>
              <a:t>append </a:t>
            </a:r>
            <a:r>
              <a:rPr lang="en-US" sz="2100" dirty="0" smtClean="0">
                <a:latin typeface="Courier New" pitchFamily="49" charset="0"/>
              </a:rPr>
              <a:t>S “, merci.”</a:t>
            </a:r>
            <a:endParaRPr lang="en-US" sz="2100" b="1" dirty="0" smtClean="0">
              <a:latin typeface="Courier New" pitchFamily="49" charset="0"/>
            </a:endParaRPr>
          </a:p>
          <a:p>
            <a:pPr eaLnBrk="1" hangingPunct="1"/>
            <a:r>
              <a:rPr lang="en-US" sz="2100" b="1" dirty="0" smtClean="0">
                <a:latin typeface="Courier New" pitchFamily="49" charset="0"/>
              </a:rPr>
              <a:t>set</a:t>
            </a:r>
            <a:r>
              <a:rPr lang="en-US" sz="2100" dirty="0" smtClean="0">
                <a:latin typeface="Courier New" pitchFamily="49" charset="0"/>
              </a:rPr>
              <a:t> C </a:t>
            </a:r>
            <a:r>
              <a:rPr lang="en-US" sz="2100" b="1" dirty="0" smtClean="0">
                <a:latin typeface="Courier New" pitchFamily="49" charset="0"/>
              </a:rPr>
              <a:t>[string index</a:t>
            </a:r>
            <a:r>
              <a:rPr lang="en-US" sz="2100" dirty="0" smtClean="0">
                <a:latin typeface="Courier New" pitchFamily="49" charset="0"/>
              </a:rPr>
              <a:t> $Tout 3</a:t>
            </a:r>
            <a:r>
              <a:rPr lang="en-US" sz="2100" b="1" dirty="0" smtClean="0">
                <a:latin typeface="Courier New" pitchFamily="49" charset="0"/>
              </a:rPr>
              <a:t>] </a:t>
            </a:r>
          </a:p>
          <a:p>
            <a:pPr eaLnBrk="1" hangingPunct="1"/>
            <a:r>
              <a:rPr lang="en-US" sz="2100" b="1" dirty="0" smtClean="0">
                <a:latin typeface="Courier New" pitchFamily="49" charset="0"/>
              </a:rPr>
              <a:t>set</a:t>
            </a:r>
            <a:r>
              <a:rPr lang="en-US" sz="2100" dirty="0" smtClean="0">
                <a:latin typeface="Courier New" pitchFamily="49" charset="0"/>
              </a:rPr>
              <a:t> S </a:t>
            </a:r>
            <a:r>
              <a:rPr lang="en-US" sz="2100" b="1" dirty="0" smtClean="0">
                <a:latin typeface="Courier New" pitchFamily="49" charset="0"/>
              </a:rPr>
              <a:t>[string range</a:t>
            </a:r>
            <a:r>
              <a:rPr lang="en-US" sz="2100" dirty="0" smtClean="0">
                <a:latin typeface="Courier New" pitchFamily="49" charset="0"/>
              </a:rPr>
              <a:t> $Tout 3 </a:t>
            </a:r>
            <a:r>
              <a:rPr lang="en-US" sz="2100" b="1" dirty="0" smtClean="0">
                <a:latin typeface="Courier New" pitchFamily="49" charset="0"/>
              </a:rPr>
              <a:t>end]</a:t>
            </a:r>
            <a:endParaRPr lang="en-US" sz="2100" dirty="0" smtClean="0">
              <a:latin typeface="Courier New" pitchFamily="49" charset="0"/>
            </a:endParaRPr>
          </a:p>
          <a:p>
            <a:pPr eaLnBrk="1" hangingPunct="1"/>
            <a:r>
              <a:rPr lang="en-US" sz="2100" b="1" dirty="0" smtClean="0">
                <a:latin typeface="Courier New" pitchFamily="49" charset="0"/>
              </a:rPr>
              <a:t>set</a:t>
            </a:r>
            <a:r>
              <a:rPr lang="en-US" sz="2100" dirty="0" smtClean="0">
                <a:latin typeface="Courier New" pitchFamily="49" charset="0"/>
              </a:rPr>
              <a:t> S </a:t>
            </a:r>
            <a:r>
              <a:rPr lang="en-US" sz="2100" b="1" dirty="0" smtClean="0">
                <a:latin typeface="Courier New" pitchFamily="49" charset="0"/>
              </a:rPr>
              <a:t>[string </a:t>
            </a:r>
            <a:r>
              <a:rPr lang="en-US" sz="2100" b="1" dirty="0" err="1" smtClean="0">
                <a:latin typeface="Courier New" pitchFamily="49" charset="0"/>
              </a:rPr>
              <a:t>toupper</a:t>
            </a:r>
            <a:r>
              <a:rPr lang="en-US" sz="2100" dirty="0" smtClean="0">
                <a:latin typeface="Courier New" pitchFamily="49" charset="0"/>
              </a:rPr>
              <a:t> “</a:t>
            </a:r>
            <a:r>
              <a:rPr lang="en-US" sz="2100" dirty="0" err="1" smtClean="0">
                <a:latin typeface="Courier New" pitchFamily="49" charset="0"/>
              </a:rPr>
              <a:t>Salut</a:t>
            </a:r>
            <a:r>
              <a:rPr lang="en-US" sz="2100" dirty="0" smtClean="0">
                <a:latin typeface="Courier New" pitchFamily="49" charset="0"/>
              </a:rPr>
              <a:t>”</a:t>
            </a:r>
            <a:r>
              <a:rPr lang="en-US" sz="2100" b="1" dirty="0" smtClean="0">
                <a:latin typeface="Courier New" pitchFamily="49" charset="0"/>
              </a:rPr>
              <a:t>]</a:t>
            </a:r>
            <a:endParaRPr lang="en-US" sz="2100" dirty="0" smtClean="0">
              <a:latin typeface="Courier New" pitchFamily="49" charset="0"/>
            </a:endParaRPr>
          </a:p>
          <a:p>
            <a:pPr lvl="2" eaLnBrk="1" hangingPunct="1">
              <a:buFont typeface="Wingdings" pitchFamily="2" charset="2"/>
              <a:buNone/>
            </a:pPr>
            <a:r>
              <a:rPr lang="en-US" sz="1800" dirty="0" smtClean="0">
                <a:latin typeface="Courier New" pitchFamily="49" charset="0"/>
              </a:rPr>
              <a:t>              (</a:t>
            </a:r>
            <a:r>
              <a:rPr lang="en-US" sz="1800" b="1" dirty="0" err="1" smtClean="0">
                <a:latin typeface="Courier New" pitchFamily="49" charset="0"/>
              </a:rPr>
              <a:t>tolower,totitle</a:t>
            </a:r>
            <a:r>
              <a:rPr lang="en-US" sz="1800" dirty="0" smtClean="0">
                <a:latin typeface="Courier New" pitchFamily="49" charset="0"/>
              </a:rPr>
              <a:t>)</a:t>
            </a:r>
          </a:p>
          <a:p>
            <a:pPr eaLnBrk="1" hangingPunct="1"/>
            <a:r>
              <a:rPr lang="en-US" sz="2100" b="1" dirty="0" smtClean="0">
                <a:latin typeface="Courier New" pitchFamily="49" charset="0"/>
              </a:rPr>
              <a:t>set</a:t>
            </a:r>
            <a:r>
              <a:rPr lang="en-US" sz="2100" dirty="0" smtClean="0">
                <a:latin typeface="Courier New" pitchFamily="49" charset="0"/>
              </a:rPr>
              <a:t> S </a:t>
            </a:r>
            <a:r>
              <a:rPr lang="en-US" sz="2100" b="1" dirty="0" smtClean="0">
                <a:latin typeface="Courier New" pitchFamily="49" charset="0"/>
              </a:rPr>
              <a:t>[string repeat</a:t>
            </a:r>
            <a:r>
              <a:rPr lang="en-US" sz="2100" dirty="0" smtClean="0">
                <a:latin typeface="Courier New" pitchFamily="49" charset="0"/>
              </a:rPr>
              <a:t> “bravo” 20</a:t>
            </a:r>
            <a:r>
              <a:rPr lang="en-US" sz="2100" b="1" dirty="0" smtClean="0">
                <a:latin typeface="Courier New" pitchFamily="49" charset="0"/>
              </a:rPr>
              <a:t>]</a:t>
            </a:r>
            <a:endParaRPr lang="en-US" sz="2100" dirty="0" smtClean="0">
              <a:latin typeface="Courier New" pitchFamily="49" charset="0"/>
            </a:endParaRPr>
          </a:p>
          <a:p>
            <a:pPr eaLnBrk="1" hangingPunct="1"/>
            <a:r>
              <a:rPr lang="en-US" sz="2100" b="1" dirty="0" smtClean="0">
                <a:latin typeface="Courier New" pitchFamily="49" charset="0"/>
              </a:rPr>
              <a:t>set</a:t>
            </a:r>
            <a:r>
              <a:rPr lang="en-US" sz="2100" dirty="0" smtClean="0">
                <a:latin typeface="Courier New" pitchFamily="49" charset="0"/>
              </a:rPr>
              <a:t> </a:t>
            </a:r>
            <a:r>
              <a:rPr lang="en-US" sz="2100" dirty="0" err="1" smtClean="0">
                <a:latin typeface="Courier New" pitchFamily="49" charset="0"/>
              </a:rPr>
              <a:t>i</a:t>
            </a:r>
            <a:r>
              <a:rPr lang="en-US" sz="2100" dirty="0" smtClean="0">
                <a:latin typeface="Courier New" pitchFamily="49" charset="0"/>
              </a:rPr>
              <a:t> </a:t>
            </a:r>
            <a:r>
              <a:rPr lang="en-US" sz="2100" b="1" dirty="0" smtClean="0">
                <a:latin typeface="Courier New" pitchFamily="49" charset="0"/>
              </a:rPr>
              <a:t>[string first</a:t>
            </a:r>
            <a:r>
              <a:rPr lang="en-US" sz="2100" dirty="0" smtClean="0">
                <a:latin typeface="Courier New" pitchFamily="49" charset="0"/>
              </a:rPr>
              <a:t> o “non </a:t>
            </a:r>
            <a:r>
              <a:rPr lang="en-US" sz="2100" dirty="0" err="1" smtClean="0">
                <a:latin typeface="Courier New" pitchFamily="49" charset="0"/>
              </a:rPr>
              <a:t>ou</a:t>
            </a:r>
            <a:r>
              <a:rPr lang="en-US" sz="2100" dirty="0" smtClean="0">
                <a:latin typeface="Courier New" pitchFamily="49" charset="0"/>
              </a:rPr>
              <a:t> non” 3</a:t>
            </a:r>
            <a:r>
              <a:rPr lang="en-US" sz="2100" b="1" dirty="0" smtClean="0">
                <a:latin typeface="Courier New" pitchFamily="49" charset="0"/>
              </a:rPr>
              <a:t>]</a:t>
            </a:r>
            <a:endParaRPr lang="en-US" sz="2100" dirty="0" smtClean="0">
              <a:latin typeface="Courier New" pitchFamily="49" charset="0"/>
            </a:endParaRPr>
          </a:p>
          <a:p>
            <a:pPr eaLnBrk="1" hangingPunct="1"/>
            <a:r>
              <a:rPr lang="en-US" sz="2100" b="1" dirty="0" smtClean="0">
                <a:latin typeface="Courier New" pitchFamily="49" charset="0"/>
              </a:rPr>
              <a:t>set</a:t>
            </a:r>
            <a:r>
              <a:rPr lang="en-US" sz="2100" dirty="0" smtClean="0">
                <a:latin typeface="Courier New" pitchFamily="49" charset="0"/>
              </a:rPr>
              <a:t> </a:t>
            </a:r>
            <a:r>
              <a:rPr lang="en-US" sz="2100" dirty="0" err="1" smtClean="0">
                <a:latin typeface="Courier New" pitchFamily="49" charset="0"/>
              </a:rPr>
              <a:t>i</a:t>
            </a:r>
            <a:r>
              <a:rPr lang="en-US" sz="2100" dirty="0" smtClean="0">
                <a:latin typeface="Courier New" pitchFamily="49" charset="0"/>
              </a:rPr>
              <a:t> </a:t>
            </a:r>
            <a:r>
              <a:rPr lang="en-US" sz="2100" b="1" dirty="0" smtClean="0">
                <a:latin typeface="Courier New" pitchFamily="49" charset="0"/>
              </a:rPr>
              <a:t>[string last</a:t>
            </a:r>
            <a:r>
              <a:rPr lang="en-US" sz="2100" dirty="0" smtClean="0">
                <a:latin typeface="Courier New" pitchFamily="49" charset="0"/>
              </a:rPr>
              <a:t> o “non </a:t>
            </a:r>
            <a:r>
              <a:rPr lang="en-US" sz="2100" dirty="0" err="1" smtClean="0">
                <a:latin typeface="Courier New" pitchFamily="49" charset="0"/>
              </a:rPr>
              <a:t>ou</a:t>
            </a:r>
            <a:r>
              <a:rPr lang="en-US" sz="2100" dirty="0" smtClean="0">
                <a:latin typeface="Courier New" pitchFamily="49" charset="0"/>
              </a:rPr>
              <a:t> non” 3</a:t>
            </a:r>
            <a:r>
              <a:rPr lang="en-US" sz="2100" b="1" dirty="0" smtClean="0">
                <a:latin typeface="Courier New" pitchFamily="49" charset="0"/>
              </a:rPr>
              <a:t>]</a:t>
            </a:r>
            <a:endParaRPr lang="en-US" sz="2100" dirty="0" smtClean="0">
              <a:latin typeface="Courier New" pitchFamily="49" charset="0"/>
            </a:endParaRPr>
          </a:p>
          <a:p>
            <a:pPr eaLnBrk="1" hangingPunct="1"/>
            <a:r>
              <a:rPr lang="en-US" sz="2100" b="1" dirty="0" smtClean="0">
                <a:latin typeface="Courier New" pitchFamily="49" charset="0"/>
              </a:rPr>
              <a:t>string trim</a:t>
            </a:r>
            <a:r>
              <a:rPr lang="en-US" sz="2100" dirty="0" smtClean="0">
                <a:latin typeface="Courier New" pitchFamily="49" charset="0"/>
              </a:rPr>
              <a:t> $S “c” (</a:t>
            </a:r>
            <a:r>
              <a:rPr lang="en-US" sz="2100" b="1" dirty="0" err="1" smtClean="0">
                <a:latin typeface="Courier New" pitchFamily="49" charset="0"/>
              </a:rPr>
              <a:t>trimleft</a:t>
            </a:r>
            <a:r>
              <a:rPr lang="en-US" sz="2100" b="1" dirty="0" smtClean="0">
                <a:latin typeface="Courier New" pitchFamily="49" charset="0"/>
              </a:rPr>
              <a:t> </a:t>
            </a:r>
            <a:r>
              <a:rPr lang="en-US" sz="2100" b="1" dirty="0" err="1" smtClean="0">
                <a:latin typeface="Courier New" pitchFamily="49" charset="0"/>
              </a:rPr>
              <a:t>trimright</a:t>
            </a:r>
            <a:r>
              <a:rPr lang="en-US" sz="2100" dirty="0" smtClean="0">
                <a:latin typeface="Courier New" pitchFamily="49" charset="0"/>
              </a:rPr>
              <a:t>)</a:t>
            </a:r>
          </a:p>
          <a:p>
            <a:pPr eaLnBrk="1" hangingPunct="1"/>
            <a:r>
              <a:rPr lang="en-US" sz="2100" b="1" dirty="0" smtClean="0">
                <a:latin typeface="Courier New" pitchFamily="49" charset="0"/>
              </a:rPr>
              <a:t>set</a:t>
            </a:r>
            <a:r>
              <a:rPr lang="en-US" sz="2100" dirty="0" smtClean="0">
                <a:latin typeface="Courier New" pitchFamily="49" charset="0"/>
              </a:rPr>
              <a:t> A </a:t>
            </a:r>
            <a:r>
              <a:rPr lang="en-US" sz="2100" b="1" dirty="0" smtClean="0">
                <a:latin typeface="Courier New" pitchFamily="49" charset="0"/>
              </a:rPr>
              <a:t>[string replace</a:t>
            </a:r>
            <a:r>
              <a:rPr lang="en-US" sz="2100" dirty="0" smtClean="0">
                <a:latin typeface="Courier New" pitchFamily="49" charset="0"/>
              </a:rPr>
              <a:t> $S 2 5 “AB”</a:t>
            </a:r>
            <a:r>
              <a:rPr lang="en-US" sz="2100" b="1" dirty="0" smtClean="0">
                <a:latin typeface="Courier New" pitchFamily="49" charset="0"/>
              </a:rPr>
              <a:t>]</a:t>
            </a:r>
            <a:endParaRPr lang="en-US" sz="2100" dirty="0" smtClean="0">
              <a:latin typeface="Courier New" pitchFamily="49" charset="0"/>
            </a:endParaRPr>
          </a:p>
          <a:p>
            <a:pPr eaLnBrk="1" hangingPunct="1"/>
            <a:r>
              <a:rPr lang="en-US" sz="2100" b="1" dirty="0" smtClean="0">
                <a:latin typeface="Courier New" pitchFamily="49" charset="0"/>
              </a:rPr>
              <a:t>set </a:t>
            </a:r>
            <a:r>
              <a:rPr lang="en-US" sz="2100" dirty="0" smtClean="0">
                <a:latin typeface="Courier New" pitchFamily="49" charset="0"/>
              </a:rPr>
              <a:t>L</a:t>
            </a:r>
            <a:r>
              <a:rPr lang="en-US" sz="2100" b="1" dirty="0" smtClean="0">
                <a:latin typeface="Courier New" pitchFamily="49" charset="0"/>
              </a:rPr>
              <a:t> [string length</a:t>
            </a:r>
            <a:r>
              <a:rPr lang="en-US" sz="2100" dirty="0" smtClean="0">
                <a:latin typeface="Courier New" pitchFamily="49" charset="0"/>
              </a:rPr>
              <a:t> $S</a:t>
            </a:r>
            <a:r>
              <a:rPr lang="en-US" sz="2100" b="1" dirty="0" smtClean="0">
                <a:latin typeface="Courier New" pitchFamily="49" charset="0"/>
              </a:rPr>
              <a:t>]</a:t>
            </a:r>
            <a:endParaRPr lang="en-US" sz="2100" dirty="0" smtClean="0">
              <a:latin typeface="Courier New" pitchFamily="49" charset="0"/>
            </a:endParaRPr>
          </a:p>
          <a:p>
            <a:pPr eaLnBrk="1" hangingPunct="1"/>
            <a:r>
              <a:rPr lang="en-US" sz="2100" b="1" dirty="0" smtClean="0">
                <a:latin typeface="Courier New" pitchFamily="49" charset="0"/>
              </a:rPr>
              <a:t>string compare string equal string map …  </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p:cNvPicPr>
            <a:picLocks noChangeAspect="1" noChangeArrowheads="1"/>
          </p:cNvPicPr>
          <p:nvPr/>
        </p:nvPicPr>
        <p:blipFill>
          <a:blip r:embed="rId2"/>
          <a:srcRect l="3801" t="20413" r="45209" b="12102"/>
          <a:stretch>
            <a:fillRect/>
          </a:stretch>
        </p:blipFill>
        <p:spPr bwMode="auto">
          <a:xfrm>
            <a:off x="1116013" y="1700213"/>
            <a:ext cx="4867275" cy="5043487"/>
          </a:xfrm>
          <a:prstGeom prst="rect">
            <a:avLst/>
          </a:prstGeom>
          <a:noFill/>
          <a:ln w="38100">
            <a:noFill/>
            <a:miter lim="800000"/>
            <a:headEnd/>
            <a:tailEnd/>
          </a:ln>
        </p:spPr>
      </p:pic>
      <p:pic>
        <p:nvPicPr>
          <p:cNvPr id="114694" name="Picture 6"/>
          <p:cNvPicPr>
            <a:picLocks noChangeAspect="1" noChangeArrowheads="1"/>
          </p:cNvPicPr>
          <p:nvPr/>
        </p:nvPicPr>
        <p:blipFill>
          <a:blip r:embed="rId3"/>
          <a:srcRect/>
          <a:stretch>
            <a:fillRect/>
          </a:stretch>
        </p:blipFill>
        <p:spPr bwMode="auto">
          <a:xfrm>
            <a:off x="5227638" y="3067050"/>
            <a:ext cx="3808412" cy="2090738"/>
          </a:xfrm>
          <a:prstGeom prst="rect">
            <a:avLst/>
          </a:prstGeom>
          <a:noFill/>
          <a:ln w="38100">
            <a:noFill/>
            <a:miter lim="800000"/>
            <a:headEnd/>
            <a:tailEnd/>
          </a:ln>
        </p:spPr>
      </p:pic>
      <p:sp>
        <p:nvSpPr>
          <p:cNvPr id="26628" name="Rectangle 8"/>
          <p:cNvSpPr>
            <a:spLocks noChangeArrowheads="1"/>
          </p:cNvSpPr>
          <p:nvPr/>
        </p:nvSpPr>
        <p:spPr bwMode="auto">
          <a:xfrm>
            <a:off x="1187450" y="301625"/>
            <a:ext cx="7956550" cy="606425"/>
          </a:xfrm>
          <a:prstGeom prst="rect">
            <a:avLst/>
          </a:prstGeom>
          <a:noFill/>
          <a:ln w="9525">
            <a:noFill/>
            <a:miter lim="800000"/>
            <a:headEnd/>
            <a:tailEnd/>
          </a:ln>
        </p:spPr>
        <p:txBody>
          <a:bodyPr anchor="b"/>
          <a:lstStyle/>
          <a:p>
            <a:r>
              <a:rPr lang="en-GB" sz="2400">
                <a:solidFill>
                  <a:schemeClr val="tx2"/>
                </a:solidFill>
                <a:latin typeface="Arial" charset="0"/>
              </a:rPr>
              <a:t>Un exemple de manipulation des chaînes de caractères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14694"/>
                                        </p:tgtEl>
                                        <p:attrNameLst>
                                          <p:attrName>style.visibility</p:attrName>
                                        </p:attrNameLst>
                                      </p:cBhvr>
                                      <p:to>
                                        <p:strVal val="visible"/>
                                      </p:to>
                                    </p:set>
                                    <p:anim calcmode="lin" valueType="num">
                                      <p:cBhvr>
                                        <p:cTn id="7" dur="1000" fill="hold"/>
                                        <p:tgtEl>
                                          <p:spTgt spid="114694"/>
                                        </p:tgtEl>
                                        <p:attrNameLst>
                                          <p:attrName>ppt_w</p:attrName>
                                        </p:attrNameLst>
                                      </p:cBhvr>
                                      <p:tavLst>
                                        <p:tav tm="0">
                                          <p:val>
                                            <p:fltVal val="0"/>
                                          </p:val>
                                        </p:tav>
                                        <p:tav tm="100000">
                                          <p:val>
                                            <p:strVal val="#ppt_w"/>
                                          </p:val>
                                        </p:tav>
                                      </p:tavLst>
                                    </p:anim>
                                    <p:anim calcmode="lin" valueType="num">
                                      <p:cBhvr>
                                        <p:cTn id="8" dur="1000" fill="hold"/>
                                        <p:tgtEl>
                                          <p:spTgt spid="114694"/>
                                        </p:tgtEl>
                                        <p:attrNameLst>
                                          <p:attrName>ppt_h</p:attrName>
                                        </p:attrNameLst>
                                      </p:cBhvr>
                                      <p:tavLst>
                                        <p:tav tm="0">
                                          <p:val>
                                            <p:fltVal val="0"/>
                                          </p:val>
                                        </p:tav>
                                        <p:tav tm="100000">
                                          <p:val>
                                            <p:strVal val="#ppt_h"/>
                                          </p:val>
                                        </p:tav>
                                      </p:tavLst>
                                    </p:anim>
                                    <p:anim calcmode="lin" valueType="num">
                                      <p:cBhvr>
                                        <p:cTn id="9" dur="1000" fill="hold"/>
                                        <p:tgtEl>
                                          <p:spTgt spid="11469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469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370013" y="301625"/>
            <a:ext cx="7313612" cy="966788"/>
          </a:xfrm>
        </p:spPr>
        <p:txBody>
          <a:bodyPr/>
          <a:lstStyle/>
          <a:p>
            <a:pPr algn="ctr" eaLnBrk="1" hangingPunct="1"/>
            <a:r>
              <a:rPr lang="en-GB" sz="3200" smtClean="0"/>
              <a:t>Tcl, aperçu général</a:t>
            </a:r>
            <a:br>
              <a:rPr lang="en-GB" sz="3200" smtClean="0"/>
            </a:br>
            <a:r>
              <a:rPr lang="en-GB" sz="3200" smtClean="0"/>
              <a:t> des commandes les plus utilisées</a:t>
            </a:r>
          </a:p>
        </p:txBody>
      </p:sp>
      <p:sp>
        <p:nvSpPr>
          <p:cNvPr id="27651" name="Text Box 3"/>
          <p:cNvSpPr txBox="1">
            <a:spLocks noChangeArrowheads="1"/>
          </p:cNvSpPr>
          <p:nvPr/>
        </p:nvSpPr>
        <p:spPr bwMode="auto">
          <a:xfrm>
            <a:off x="1187450" y="1700213"/>
            <a:ext cx="1030288" cy="5035550"/>
          </a:xfrm>
          <a:prstGeom prst="rect">
            <a:avLst/>
          </a:prstGeom>
          <a:noFill/>
          <a:ln w="15875">
            <a:noFill/>
            <a:miter lim="800000"/>
            <a:headEnd/>
            <a:tailEnd/>
          </a:ln>
        </p:spPr>
        <p:txBody>
          <a:bodyPr>
            <a:spAutoFit/>
          </a:bodyPr>
          <a:lstStyle/>
          <a:p>
            <a:r>
              <a:rPr lang="en-GB"/>
              <a:t>set</a:t>
            </a:r>
          </a:p>
          <a:p>
            <a:endParaRPr lang="en-GB"/>
          </a:p>
          <a:p>
            <a:r>
              <a:rPr lang="en-GB"/>
              <a:t>expr</a:t>
            </a:r>
          </a:p>
          <a:p>
            <a:r>
              <a:rPr lang="en-GB"/>
              <a:t>incr</a:t>
            </a:r>
          </a:p>
          <a:p>
            <a:endParaRPr lang="en-GB"/>
          </a:p>
          <a:p>
            <a:r>
              <a:rPr lang="en-GB"/>
              <a:t>puts</a:t>
            </a:r>
          </a:p>
          <a:p>
            <a:r>
              <a:rPr lang="en-GB"/>
              <a:t>gets</a:t>
            </a:r>
          </a:p>
          <a:p>
            <a:r>
              <a:rPr lang="en-GB"/>
              <a:t>scan</a:t>
            </a:r>
          </a:p>
          <a:p>
            <a:r>
              <a:rPr lang="en-GB"/>
              <a:t>format</a:t>
            </a:r>
          </a:p>
          <a:p>
            <a:r>
              <a:rPr lang="en-GB"/>
              <a:t>parray</a:t>
            </a:r>
          </a:p>
          <a:p>
            <a:endParaRPr lang="en-GB"/>
          </a:p>
          <a:p>
            <a:r>
              <a:rPr lang="en-GB"/>
              <a:t>string</a:t>
            </a:r>
          </a:p>
          <a:p>
            <a:r>
              <a:rPr lang="en-GB"/>
              <a:t>append</a:t>
            </a:r>
          </a:p>
          <a:p>
            <a:r>
              <a:rPr lang="en-GB"/>
              <a:t>regexp</a:t>
            </a:r>
          </a:p>
          <a:p>
            <a:r>
              <a:rPr lang="en-GB"/>
              <a:t>regsub</a:t>
            </a:r>
          </a:p>
          <a:p>
            <a:r>
              <a:rPr lang="en-GB"/>
              <a:t>split</a:t>
            </a:r>
          </a:p>
          <a:p>
            <a:endParaRPr lang="en-GB"/>
          </a:p>
          <a:p>
            <a:endParaRPr lang="en-GB"/>
          </a:p>
        </p:txBody>
      </p:sp>
      <p:sp>
        <p:nvSpPr>
          <p:cNvPr id="27652" name="Text Box 4"/>
          <p:cNvSpPr txBox="1">
            <a:spLocks noChangeArrowheads="1"/>
          </p:cNvSpPr>
          <p:nvPr/>
        </p:nvSpPr>
        <p:spPr bwMode="auto">
          <a:xfrm>
            <a:off x="3208338" y="1700213"/>
            <a:ext cx="1093787" cy="4760912"/>
          </a:xfrm>
          <a:prstGeom prst="rect">
            <a:avLst/>
          </a:prstGeom>
          <a:noFill/>
          <a:ln w="15875">
            <a:noFill/>
            <a:miter lim="800000"/>
            <a:headEnd/>
            <a:tailEnd/>
          </a:ln>
        </p:spPr>
        <p:txBody>
          <a:bodyPr wrap="none">
            <a:spAutoFit/>
          </a:bodyPr>
          <a:lstStyle/>
          <a:p>
            <a:r>
              <a:rPr lang="en-GB"/>
              <a:t>lappend</a:t>
            </a:r>
          </a:p>
          <a:p>
            <a:r>
              <a:rPr lang="en-GB"/>
              <a:t>lassign</a:t>
            </a:r>
          </a:p>
          <a:p>
            <a:r>
              <a:rPr lang="en-GB"/>
              <a:t>lindex</a:t>
            </a:r>
          </a:p>
          <a:p>
            <a:r>
              <a:rPr lang="en-GB"/>
              <a:t>linsert</a:t>
            </a:r>
          </a:p>
          <a:p>
            <a:r>
              <a:rPr lang="en-GB"/>
              <a:t>list</a:t>
            </a:r>
          </a:p>
          <a:p>
            <a:r>
              <a:rPr lang="en-GB"/>
              <a:t>llength</a:t>
            </a:r>
          </a:p>
          <a:p>
            <a:r>
              <a:rPr lang="en-GB"/>
              <a:t>lrange</a:t>
            </a:r>
          </a:p>
          <a:p>
            <a:r>
              <a:rPr lang="en-GB"/>
              <a:t>lrepeat</a:t>
            </a:r>
          </a:p>
          <a:p>
            <a:r>
              <a:rPr lang="en-GB"/>
              <a:t>lreplace</a:t>
            </a:r>
          </a:p>
          <a:p>
            <a:r>
              <a:rPr lang="en-GB"/>
              <a:t>lsearch</a:t>
            </a:r>
          </a:p>
          <a:p>
            <a:r>
              <a:rPr lang="en-GB"/>
              <a:t>lset</a:t>
            </a:r>
          </a:p>
          <a:p>
            <a:r>
              <a:rPr lang="en-GB"/>
              <a:t>lsort</a:t>
            </a:r>
          </a:p>
          <a:p>
            <a:r>
              <a:rPr lang="en-GB"/>
              <a:t>concat</a:t>
            </a:r>
          </a:p>
          <a:p>
            <a:r>
              <a:rPr lang="en-GB"/>
              <a:t>join</a:t>
            </a:r>
          </a:p>
          <a:p>
            <a:endParaRPr lang="en-GB"/>
          </a:p>
          <a:p>
            <a:r>
              <a:rPr lang="en-GB"/>
              <a:t>array</a:t>
            </a:r>
          </a:p>
          <a:p>
            <a:endParaRPr lang="en-GB"/>
          </a:p>
        </p:txBody>
      </p:sp>
      <p:sp>
        <p:nvSpPr>
          <p:cNvPr id="27653" name="Text Box 5"/>
          <p:cNvSpPr txBox="1">
            <a:spLocks noChangeArrowheads="1"/>
          </p:cNvSpPr>
          <p:nvPr/>
        </p:nvSpPr>
        <p:spPr bwMode="auto">
          <a:xfrm>
            <a:off x="5294313" y="1700213"/>
            <a:ext cx="1165225" cy="5035550"/>
          </a:xfrm>
          <a:prstGeom prst="rect">
            <a:avLst/>
          </a:prstGeom>
          <a:noFill/>
          <a:ln w="15875">
            <a:noFill/>
            <a:miter lim="800000"/>
            <a:headEnd/>
            <a:tailEnd/>
          </a:ln>
        </p:spPr>
        <p:txBody>
          <a:bodyPr wrap="none">
            <a:spAutoFit/>
          </a:bodyPr>
          <a:lstStyle/>
          <a:p>
            <a:r>
              <a:rPr lang="en-GB"/>
              <a:t>file</a:t>
            </a:r>
          </a:p>
          <a:p>
            <a:r>
              <a:rPr lang="en-GB"/>
              <a:t>puts </a:t>
            </a:r>
          </a:p>
          <a:p>
            <a:r>
              <a:rPr lang="en-GB"/>
              <a:t>gets</a:t>
            </a:r>
          </a:p>
          <a:p>
            <a:r>
              <a:rPr lang="en-GB"/>
              <a:t>open</a:t>
            </a:r>
          </a:p>
          <a:p>
            <a:r>
              <a:rPr lang="en-GB"/>
              <a:t>close</a:t>
            </a:r>
          </a:p>
          <a:p>
            <a:r>
              <a:rPr lang="en-GB"/>
              <a:t>read</a:t>
            </a:r>
          </a:p>
          <a:p>
            <a:r>
              <a:rPr lang="en-GB"/>
              <a:t>glob</a:t>
            </a:r>
          </a:p>
          <a:p>
            <a:endParaRPr lang="en-GB"/>
          </a:p>
          <a:p>
            <a:r>
              <a:rPr lang="en-GB"/>
              <a:t>exit</a:t>
            </a:r>
          </a:p>
          <a:p>
            <a:r>
              <a:rPr lang="en-GB"/>
              <a:t>return</a:t>
            </a:r>
          </a:p>
          <a:p>
            <a:r>
              <a:rPr lang="en-GB"/>
              <a:t>break</a:t>
            </a:r>
          </a:p>
          <a:p>
            <a:r>
              <a:rPr lang="en-GB"/>
              <a:t>continue</a:t>
            </a:r>
          </a:p>
          <a:p>
            <a:endParaRPr lang="en-GB"/>
          </a:p>
          <a:p>
            <a:r>
              <a:rPr lang="en-GB"/>
              <a:t>if</a:t>
            </a:r>
          </a:p>
          <a:p>
            <a:r>
              <a:rPr lang="en-GB"/>
              <a:t>while</a:t>
            </a:r>
          </a:p>
          <a:p>
            <a:r>
              <a:rPr lang="en-GB"/>
              <a:t>for</a:t>
            </a:r>
          </a:p>
          <a:p>
            <a:r>
              <a:rPr lang="en-GB"/>
              <a:t>foreach</a:t>
            </a:r>
          </a:p>
          <a:p>
            <a:r>
              <a:rPr lang="en-GB"/>
              <a:t>switch</a:t>
            </a:r>
          </a:p>
        </p:txBody>
      </p:sp>
      <p:sp>
        <p:nvSpPr>
          <p:cNvPr id="27654" name="Text Box 6"/>
          <p:cNvSpPr txBox="1">
            <a:spLocks noChangeArrowheads="1"/>
          </p:cNvSpPr>
          <p:nvPr/>
        </p:nvSpPr>
        <p:spPr bwMode="auto">
          <a:xfrm>
            <a:off x="7451725" y="1700213"/>
            <a:ext cx="938213" cy="4486275"/>
          </a:xfrm>
          <a:prstGeom prst="rect">
            <a:avLst/>
          </a:prstGeom>
          <a:noFill/>
          <a:ln w="15875">
            <a:noFill/>
            <a:miter lim="800000"/>
            <a:headEnd/>
            <a:tailEnd/>
          </a:ln>
        </p:spPr>
        <p:txBody>
          <a:bodyPr wrap="none">
            <a:spAutoFit/>
          </a:bodyPr>
          <a:lstStyle/>
          <a:p>
            <a:r>
              <a:rPr lang="en-GB"/>
              <a:t>proc</a:t>
            </a:r>
          </a:p>
          <a:p>
            <a:r>
              <a:rPr lang="en-GB"/>
              <a:t>source</a:t>
            </a:r>
          </a:p>
          <a:p>
            <a:endParaRPr lang="en-GB"/>
          </a:p>
          <a:p>
            <a:r>
              <a:rPr lang="en-GB"/>
              <a:t>catch</a:t>
            </a:r>
          </a:p>
          <a:p>
            <a:r>
              <a:rPr lang="en-GB"/>
              <a:t>exec</a:t>
            </a:r>
          </a:p>
          <a:p>
            <a:r>
              <a:rPr lang="en-GB"/>
              <a:t>cd</a:t>
            </a:r>
          </a:p>
          <a:p>
            <a:r>
              <a:rPr lang="en-GB"/>
              <a:t>pwd</a:t>
            </a:r>
          </a:p>
          <a:p>
            <a:r>
              <a:rPr lang="en-GB"/>
              <a:t>pid</a:t>
            </a:r>
          </a:p>
          <a:p>
            <a:r>
              <a:rPr lang="en-GB"/>
              <a:t>time</a:t>
            </a:r>
          </a:p>
          <a:p>
            <a:r>
              <a:rPr lang="en-GB"/>
              <a:t>clock</a:t>
            </a:r>
          </a:p>
          <a:p>
            <a:endParaRPr lang="en-GB"/>
          </a:p>
          <a:p>
            <a:r>
              <a:rPr lang="en-GB"/>
              <a:t>eval</a:t>
            </a:r>
          </a:p>
          <a:p>
            <a:r>
              <a:rPr lang="en-GB"/>
              <a:t>global</a:t>
            </a:r>
          </a:p>
          <a:p>
            <a:r>
              <a:rPr lang="en-GB"/>
              <a:t>unset</a:t>
            </a:r>
          </a:p>
          <a:p>
            <a:r>
              <a:rPr lang="en-GB"/>
              <a:t>upvar</a:t>
            </a:r>
          </a:p>
          <a:p>
            <a:endParaRPr lang="en-GB"/>
          </a:p>
        </p:txBody>
      </p:sp>
      <p:sp>
        <p:nvSpPr>
          <p:cNvPr id="27655" name="Rectangle 7"/>
          <p:cNvSpPr>
            <a:spLocks noChangeArrowheads="1"/>
          </p:cNvSpPr>
          <p:nvPr/>
        </p:nvSpPr>
        <p:spPr bwMode="auto">
          <a:xfrm>
            <a:off x="1187450" y="2205038"/>
            <a:ext cx="720725" cy="719137"/>
          </a:xfrm>
          <a:prstGeom prst="rect">
            <a:avLst/>
          </a:prstGeom>
          <a:noFill/>
          <a:ln w="15875">
            <a:solidFill>
              <a:srgbClr val="99CCCC"/>
            </a:solidFill>
            <a:miter lim="800000"/>
            <a:headEnd/>
            <a:tailEnd/>
          </a:ln>
        </p:spPr>
        <p:txBody>
          <a:bodyPr wrap="none" anchor="ctr"/>
          <a:lstStyle/>
          <a:p>
            <a:endParaRPr lang="fr-FR"/>
          </a:p>
        </p:txBody>
      </p:sp>
      <p:sp>
        <p:nvSpPr>
          <p:cNvPr id="27656" name="Text Box 8"/>
          <p:cNvSpPr txBox="1">
            <a:spLocks noChangeArrowheads="1"/>
          </p:cNvSpPr>
          <p:nvPr/>
        </p:nvSpPr>
        <p:spPr bwMode="auto">
          <a:xfrm>
            <a:off x="1870075" y="2349500"/>
            <a:ext cx="830263" cy="366713"/>
          </a:xfrm>
          <a:prstGeom prst="rect">
            <a:avLst/>
          </a:prstGeom>
          <a:noFill/>
          <a:ln w="15875">
            <a:noFill/>
            <a:miter lim="800000"/>
            <a:headEnd/>
            <a:tailEnd/>
          </a:ln>
        </p:spPr>
        <p:txBody>
          <a:bodyPr wrap="none">
            <a:spAutoFit/>
          </a:bodyPr>
          <a:lstStyle/>
          <a:p>
            <a:r>
              <a:rPr lang="en-GB">
                <a:solidFill>
                  <a:srgbClr val="006666"/>
                </a:solidFill>
              </a:rPr>
              <a:t>calcul</a:t>
            </a:r>
          </a:p>
        </p:txBody>
      </p:sp>
      <p:sp>
        <p:nvSpPr>
          <p:cNvPr id="27657" name="Rectangle 9"/>
          <p:cNvSpPr>
            <a:spLocks noChangeArrowheads="1"/>
          </p:cNvSpPr>
          <p:nvPr/>
        </p:nvSpPr>
        <p:spPr bwMode="auto">
          <a:xfrm>
            <a:off x="1187450" y="3141663"/>
            <a:ext cx="1081088" cy="3095625"/>
          </a:xfrm>
          <a:prstGeom prst="rect">
            <a:avLst/>
          </a:prstGeom>
          <a:noFill/>
          <a:ln w="15875">
            <a:solidFill>
              <a:srgbClr val="99CCCC"/>
            </a:solidFill>
            <a:miter lim="800000"/>
            <a:headEnd/>
            <a:tailEnd/>
          </a:ln>
        </p:spPr>
        <p:txBody>
          <a:bodyPr wrap="none" anchor="ctr"/>
          <a:lstStyle/>
          <a:p>
            <a:endParaRPr lang="fr-FR"/>
          </a:p>
        </p:txBody>
      </p:sp>
      <p:sp>
        <p:nvSpPr>
          <p:cNvPr id="27658" name="Text Box 10"/>
          <p:cNvSpPr txBox="1">
            <a:spLocks noChangeArrowheads="1"/>
          </p:cNvSpPr>
          <p:nvPr/>
        </p:nvSpPr>
        <p:spPr bwMode="auto">
          <a:xfrm>
            <a:off x="395288" y="4365625"/>
            <a:ext cx="773112" cy="366713"/>
          </a:xfrm>
          <a:prstGeom prst="rect">
            <a:avLst/>
          </a:prstGeom>
          <a:noFill/>
          <a:ln w="15875">
            <a:noFill/>
            <a:miter lim="800000"/>
            <a:headEnd/>
            <a:tailEnd/>
          </a:ln>
        </p:spPr>
        <p:txBody>
          <a:bodyPr wrap="none">
            <a:spAutoFit/>
          </a:bodyPr>
          <a:lstStyle/>
          <a:p>
            <a:r>
              <a:rPr lang="en-GB">
                <a:solidFill>
                  <a:srgbClr val="006666"/>
                </a:solidFill>
              </a:rPr>
              <a:t>texte</a:t>
            </a:r>
          </a:p>
        </p:txBody>
      </p:sp>
      <p:sp>
        <p:nvSpPr>
          <p:cNvPr id="27659" name="Rectangle 11"/>
          <p:cNvSpPr>
            <a:spLocks noChangeArrowheads="1"/>
          </p:cNvSpPr>
          <p:nvPr/>
        </p:nvSpPr>
        <p:spPr bwMode="auto">
          <a:xfrm>
            <a:off x="3203575" y="1700213"/>
            <a:ext cx="1081088" cy="3960812"/>
          </a:xfrm>
          <a:prstGeom prst="rect">
            <a:avLst/>
          </a:prstGeom>
          <a:noFill/>
          <a:ln w="15875">
            <a:solidFill>
              <a:srgbClr val="99CCCC"/>
            </a:solidFill>
            <a:miter lim="800000"/>
            <a:headEnd/>
            <a:tailEnd/>
          </a:ln>
        </p:spPr>
        <p:txBody>
          <a:bodyPr wrap="none" anchor="ctr"/>
          <a:lstStyle/>
          <a:p>
            <a:endParaRPr lang="fr-FR"/>
          </a:p>
        </p:txBody>
      </p:sp>
      <p:sp>
        <p:nvSpPr>
          <p:cNvPr id="27660" name="Text Box 12"/>
          <p:cNvSpPr txBox="1">
            <a:spLocks noChangeArrowheads="1"/>
          </p:cNvSpPr>
          <p:nvPr/>
        </p:nvSpPr>
        <p:spPr bwMode="auto">
          <a:xfrm>
            <a:off x="4246563" y="3500438"/>
            <a:ext cx="776287" cy="366712"/>
          </a:xfrm>
          <a:prstGeom prst="rect">
            <a:avLst/>
          </a:prstGeom>
          <a:noFill/>
          <a:ln w="15875">
            <a:noFill/>
            <a:miter lim="800000"/>
            <a:headEnd/>
            <a:tailEnd/>
          </a:ln>
        </p:spPr>
        <p:txBody>
          <a:bodyPr wrap="none">
            <a:spAutoFit/>
          </a:bodyPr>
          <a:lstStyle/>
          <a:p>
            <a:r>
              <a:rPr lang="en-GB">
                <a:solidFill>
                  <a:srgbClr val="006666"/>
                </a:solidFill>
              </a:rPr>
              <a:t>listes</a:t>
            </a:r>
          </a:p>
        </p:txBody>
      </p:sp>
      <p:sp>
        <p:nvSpPr>
          <p:cNvPr id="27661" name="Rectangle 13"/>
          <p:cNvSpPr>
            <a:spLocks noChangeArrowheads="1"/>
          </p:cNvSpPr>
          <p:nvPr/>
        </p:nvSpPr>
        <p:spPr bwMode="auto">
          <a:xfrm>
            <a:off x="5292725" y="1700213"/>
            <a:ext cx="792163" cy="2016125"/>
          </a:xfrm>
          <a:prstGeom prst="rect">
            <a:avLst/>
          </a:prstGeom>
          <a:noFill/>
          <a:ln w="15875">
            <a:solidFill>
              <a:srgbClr val="99CCCC"/>
            </a:solidFill>
            <a:miter lim="800000"/>
            <a:headEnd/>
            <a:tailEnd/>
          </a:ln>
        </p:spPr>
        <p:txBody>
          <a:bodyPr wrap="none" anchor="ctr"/>
          <a:lstStyle/>
          <a:p>
            <a:endParaRPr lang="fr-FR"/>
          </a:p>
        </p:txBody>
      </p:sp>
      <p:sp>
        <p:nvSpPr>
          <p:cNvPr id="27662" name="Text Box 14"/>
          <p:cNvSpPr txBox="1">
            <a:spLocks noChangeArrowheads="1"/>
          </p:cNvSpPr>
          <p:nvPr/>
        </p:nvSpPr>
        <p:spPr bwMode="auto">
          <a:xfrm>
            <a:off x="6056313" y="2281238"/>
            <a:ext cx="1008062" cy="366712"/>
          </a:xfrm>
          <a:prstGeom prst="rect">
            <a:avLst/>
          </a:prstGeom>
          <a:noFill/>
          <a:ln w="15875">
            <a:noFill/>
            <a:miter lim="800000"/>
            <a:headEnd/>
            <a:tailEnd/>
          </a:ln>
        </p:spPr>
        <p:txBody>
          <a:bodyPr wrap="none">
            <a:spAutoFit/>
          </a:bodyPr>
          <a:lstStyle/>
          <a:p>
            <a:r>
              <a:rPr lang="en-GB">
                <a:solidFill>
                  <a:srgbClr val="006666"/>
                </a:solidFill>
              </a:rPr>
              <a:t>fichiers</a:t>
            </a:r>
          </a:p>
        </p:txBody>
      </p:sp>
      <p:sp>
        <p:nvSpPr>
          <p:cNvPr id="27663" name="Rectangle 15"/>
          <p:cNvSpPr>
            <a:spLocks noChangeArrowheads="1"/>
          </p:cNvSpPr>
          <p:nvPr/>
        </p:nvSpPr>
        <p:spPr bwMode="auto">
          <a:xfrm>
            <a:off x="5292725" y="3860800"/>
            <a:ext cx="1223963" cy="2879725"/>
          </a:xfrm>
          <a:prstGeom prst="rect">
            <a:avLst/>
          </a:prstGeom>
          <a:noFill/>
          <a:ln w="15875">
            <a:solidFill>
              <a:srgbClr val="99CCCC"/>
            </a:solidFill>
            <a:miter lim="800000"/>
            <a:headEnd/>
            <a:tailEnd/>
          </a:ln>
        </p:spPr>
        <p:txBody>
          <a:bodyPr wrap="none" anchor="ctr"/>
          <a:lstStyle/>
          <a:p>
            <a:endParaRPr lang="fr-FR"/>
          </a:p>
        </p:txBody>
      </p:sp>
      <p:sp>
        <p:nvSpPr>
          <p:cNvPr id="27664" name="Text Box 16"/>
          <p:cNvSpPr txBox="1">
            <a:spLocks noChangeArrowheads="1"/>
          </p:cNvSpPr>
          <p:nvPr/>
        </p:nvSpPr>
        <p:spPr bwMode="auto">
          <a:xfrm>
            <a:off x="6394450" y="6092825"/>
            <a:ext cx="1273175" cy="366713"/>
          </a:xfrm>
          <a:prstGeom prst="rect">
            <a:avLst/>
          </a:prstGeom>
          <a:noFill/>
          <a:ln w="15875">
            <a:noFill/>
            <a:miter lim="800000"/>
            <a:headEnd/>
            <a:tailEnd/>
          </a:ln>
        </p:spPr>
        <p:txBody>
          <a:bodyPr wrap="none">
            <a:spAutoFit/>
          </a:bodyPr>
          <a:lstStyle/>
          <a:p>
            <a:r>
              <a:rPr lang="en-GB">
                <a:solidFill>
                  <a:srgbClr val="006666"/>
                </a:solidFill>
              </a:rPr>
              <a:t> contrôle </a:t>
            </a:r>
          </a:p>
        </p:txBody>
      </p:sp>
      <p:sp>
        <p:nvSpPr>
          <p:cNvPr id="27665" name="Rectangle 17"/>
          <p:cNvSpPr>
            <a:spLocks noChangeArrowheads="1"/>
          </p:cNvSpPr>
          <p:nvPr/>
        </p:nvSpPr>
        <p:spPr bwMode="auto">
          <a:xfrm>
            <a:off x="3203575" y="5805488"/>
            <a:ext cx="1081088" cy="431800"/>
          </a:xfrm>
          <a:prstGeom prst="rect">
            <a:avLst/>
          </a:prstGeom>
          <a:noFill/>
          <a:ln w="15875">
            <a:solidFill>
              <a:srgbClr val="99CCCC"/>
            </a:solidFill>
            <a:miter lim="800000"/>
            <a:headEnd/>
            <a:tailEnd/>
          </a:ln>
        </p:spPr>
        <p:txBody>
          <a:bodyPr wrap="none" anchor="ctr"/>
          <a:lstStyle/>
          <a:p>
            <a:endParaRPr lang="fr-FR"/>
          </a:p>
        </p:txBody>
      </p:sp>
      <p:sp>
        <p:nvSpPr>
          <p:cNvPr id="27666" name="Text Box 18"/>
          <p:cNvSpPr txBox="1">
            <a:spLocks noChangeArrowheads="1"/>
          </p:cNvSpPr>
          <p:nvPr/>
        </p:nvSpPr>
        <p:spPr bwMode="auto">
          <a:xfrm>
            <a:off x="2339975" y="5942013"/>
            <a:ext cx="904875" cy="366712"/>
          </a:xfrm>
          <a:prstGeom prst="rect">
            <a:avLst/>
          </a:prstGeom>
          <a:noFill/>
          <a:ln w="15875">
            <a:noFill/>
            <a:miter lim="800000"/>
            <a:headEnd/>
            <a:tailEnd/>
          </a:ln>
        </p:spPr>
        <p:txBody>
          <a:bodyPr wrap="none">
            <a:spAutoFit/>
          </a:bodyPr>
          <a:lstStyle/>
          <a:p>
            <a:r>
              <a:rPr lang="en-GB">
                <a:solidFill>
                  <a:srgbClr val="006666"/>
                </a:solidFill>
              </a:rPr>
              <a:t>arrays</a:t>
            </a:r>
          </a:p>
        </p:txBody>
      </p:sp>
      <p:sp>
        <p:nvSpPr>
          <p:cNvPr id="27667" name="Rectangle 19"/>
          <p:cNvSpPr>
            <a:spLocks noChangeArrowheads="1"/>
          </p:cNvSpPr>
          <p:nvPr/>
        </p:nvSpPr>
        <p:spPr bwMode="auto">
          <a:xfrm>
            <a:off x="7451725" y="1773238"/>
            <a:ext cx="936625" cy="4103687"/>
          </a:xfrm>
          <a:prstGeom prst="rect">
            <a:avLst/>
          </a:prstGeom>
          <a:noFill/>
          <a:ln w="15875">
            <a:solidFill>
              <a:srgbClr val="99CCCC"/>
            </a:solidFill>
            <a:miter lim="800000"/>
            <a:headEnd/>
            <a:tailEnd/>
          </a:ln>
        </p:spPr>
        <p:txBody>
          <a:bodyPr wrap="none" anchor="ctr"/>
          <a:lstStyle/>
          <a:p>
            <a:endParaRPr lang="fr-FR"/>
          </a:p>
        </p:txBody>
      </p:sp>
      <p:sp>
        <p:nvSpPr>
          <p:cNvPr id="27668" name="Text Box 20"/>
          <p:cNvSpPr txBox="1">
            <a:spLocks noChangeArrowheads="1"/>
          </p:cNvSpPr>
          <p:nvPr/>
        </p:nvSpPr>
        <p:spPr bwMode="auto">
          <a:xfrm>
            <a:off x="8112125" y="5805488"/>
            <a:ext cx="708025" cy="366712"/>
          </a:xfrm>
          <a:prstGeom prst="rect">
            <a:avLst/>
          </a:prstGeom>
          <a:noFill/>
          <a:ln w="15875">
            <a:noFill/>
            <a:miter lim="800000"/>
            <a:headEnd/>
            <a:tailEnd/>
          </a:ln>
        </p:spPr>
        <p:txBody>
          <a:bodyPr wrap="none">
            <a:spAutoFit/>
          </a:bodyPr>
          <a:lstStyle/>
          <a:p>
            <a:r>
              <a:rPr lang="en-GB">
                <a:solidFill>
                  <a:srgbClr val="006666"/>
                </a:solidFill>
              </a:rPr>
              <a:t>misc</a:t>
            </a:r>
          </a:p>
        </p:txBody>
      </p:sp>
      <p:sp>
        <p:nvSpPr>
          <p:cNvPr id="118805" name="Rectangle 21"/>
          <p:cNvSpPr>
            <a:spLocks noChangeArrowheads="1"/>
          </p:cNvSpPr>
          <p:nvPr/>
        </p:nvSpPr>
        <p:spPr bwMode="auto">
          <a:xfrm>
            <a:off x="4284663" y="3500438"/>
            <a:ext cx="720725" cy="360362"/>
          </a:xfrm>
          <a:prstGeom prst="rect">
            <a:avLst/>
          </a:prstGeom>
          <a:noFill/>
          <a:ln w="15875">
            <a:solidFill>
              <a:srgbClr val="FF0000"/>
            </a:solidFill>
            <a:miter lim="800000"/>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8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0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152400"/>
            <a:ext cx="7772400" cy="1143000"/>
          </a:xfrm>
        </p:spPr>
        <p:txBody>
          <a:bodyPr/>
          <a:lstStyle/>
          <a:p>
            <a:pPr algn="ctr" eaLnBrk="1" hangingPunct="1"/>
            <a:r>
              <a:rPr lang="en-US" smtClean="0"/>
              <a:t>Les listes</a:t>
            </a:r>
          </a:p>
        </p:txBody>
      </p:sp>
      <p:sp>
        <p:nvSpPr>
          <p:cNvPr id="28675" name="Rectangle 3"/>
          <p:cNvSpPr>
            <a:spLocks noGrp="1" noChangeArrowheads="1"/>
          </p:cNvSpPr>
          <p:nvPr>
            <p:ph type="body" idx="1"/>
          </p:nvPr>
        </p:nvSpPr>
        <p:spPr>
          <a:xfrm>
            <a:off x="1479550" y="1739900"/>
            <a:ext cx="7772400" cy="4857750"/>
          </a:xfrm>
        </p:spPr>
        <p:txBody>
          <a:bodyPr/>
          <a:lstStyle/>
          <a:p>
            <a:pPr eaLnBrk="1" hangingPunct="1">
              <a:lnSpc>
                <a:spcPct val="80000"/>
              </a:lnSpc>
            </a:pPr>
            <a:r>
              <a:rPr lang="en-US" sz="2500" b="1" smtClean="0">
                <a:latin typeface="Courier New" pitchFamily="49" charset="0"/>
              </a:rPr>
              <a:t>set</a:t>
            </a:r>
            <a:r>
              <a:rPr lang="en-US" sz="2500" smtClean="0">
                <a:latin typeface="Courier New" pitchFamily="49" charset="0"/>
              </a:rPr>
              <a:t> L </a:t>
            </a:r>
            <a:r>
              <a:rPr lang="en-US" sz="2500" b="1" smtClean="0">
                <a:latin typeface="Courier New" pitchFamily="49" charset="0"/>
              </a:rPr>
              <a:t>{</a:t>
            </a:r>
            <a:r>
              <a:rPr lang="en-US" sz="2500" smtClean="0">
                <a:latin typeface="Courier New" pitchFamily="49" charset="0"/>
              </a:rPr>
              <a:t>a b c d e</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L </a:t>
            </a:r>
            <a:r>
              <a:rPr lang="en-US" sz="2500" b="1" smtClean="0">
                <a:latin typeface="Courier New" pitchFamily="49" charset="0"/>
              </a:rPr>
              <a:t>[list</a:t>
            </a:r>
            <a:r>
              <a:rPr lang="en-US" sz="2500" smtClean="0">
                <a:latin typeface="Courier New" pitchFamily="49" charset="0"/>
              </a:rPr>
              <a:t> 3 $X $Y 35</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lappend</a:t>
            </a:r>
            <a:r>
              <a:rPr lang="en-US" sz="2500" smtClean="0">
                <a:latin typeface="Courier New" pitchFamily="49" charset="0"/>
              </a:rPr>
              <a:t> L 56           </a:t>
            </a:r>
            <a:r>
              <a:rPr lang="en-US" sz="2500" i="1" smtClean="0">
                <a:latin typeface="Courier New" pitchFamily="49" charset="0"/>
              </a:rPr>
              <a:t>&lt;&lt;&lt;&lt; pas de $</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T </a:t>
            </a:r>
            <a:r>
              <a:rPr lang="en-US" sz="2500" b="1" smtClean="0">
                <a:latin typeface="Courier New" pitchFamily="49" charset="0"/>
              </a:rPr>
              <a:t>[lsort</a:t>
            </a:r>
            <a:r>
              <a:rPr lang="en-US" sz="2500" smtClean="0">
                <a:latin typeface="Courier New" pitchFamily="49" charset="0"/>
              </a:rPr>
              <a:t> $L</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Petit </a:t>
            </a:r>
            <a:r>
              <a:rPr lang="en-US" sz="2500" b="1" smtClean="0">
                <a:latin typeface="Courier New" pitchFamily="49" charset="0"/>
              </a:rPr>
              <a:t>[lrange</a:t>
            </a:r>
            <a:r>
              <a:rPr lang="en-US" sz="2500" smtClean="0">
                <a:latin typeface="Courier New" pitchFamily="49" charset="0"/>
              </a:rPr>
              <a:t> $Grand 4 </a:t>
            </a:r>
            <a:r>
              <a:rPr lang="en-US" sz="2500" b="1" smtClean="0">
                <a:latin typeface="Courier New" pitchFamily="49" charset="0"/>
              </a:rPr>
              <a:t>end]</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Element </a:t>
            </a:r>
            <a:r>
              <a:rPr lang="en-US" sz="2500" b="1" smtClean="0">
                <a:latin typeface="Courier New" pitchFamily="49" charset="0"/>
              </a:rPr>
              <a:t>[lindex</a:t>
            </a:r>
            <a:r>
              <a:rPr lang="en-US" sz="2500" smtClean="0">
                <a:latin typeface="Courier New" pitchFamily="49" charset="0"/>
              </a:rPr>
              <a:t> $L 3</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NouvListe </a:t>
            </a:r>
            <a:r>
              <a:rPr lang="en-US" sz="2500" b="1" smtClean="0">
                <a:latin typeface="Courier New" pitchFamily="49" charset="0"/>
              </a:rPr>
              <a:t>[linsert</a:t>
            </a:r>
            <a:r>
              <a:rPr lang="en-US" sz="2500" smtClean="0">
                <a:latin typeface="Courier New" pitchFamily="49" charset="0"/>
              </a:rPr>
              <a:t> $Liste 2 $X $Y</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AB </a:t>
            </a:r>
            <a:r>
              <a:rPr lang="en-US" sz="2500" b="1" smtClean="0">
                <a:latin typeface="Courier New" pitchFamily="49" charset="0"/>
              </a:rPr>
              <a:t>[concat</a:t>
            </a:r>
            <a:r>
              <a:rPr lang="en-US" sz="2500" smtClean="0">
                <a:latin typeface="Courier New" pitchFamily="49" charset="0"/>
              </a:rPr>
              <a:t> $ListeA $ListeB</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n </a:t>
            </a:r>
            <a:r>
              <a:rPr lang="en-US" sz="2500" b="1" smtClean="0">
                <a:latin typeface="Courier New" pitchFamily="49" charset="0"/>
              </a:rPr>
              <a:t>[llength</a:t>
            </a:r>
            <a:r>
              <a:rPr lang="en-US" sz="2500" smtClean="0">
                <a:latin typeface="Courier New" pitchFamily="49" charset="0"/>
              </a:rPr>
              <a:t> $Liste</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Texte </a:t>
            </a:r>
            <a:r>
              <a:rPr lang="en-US" sz="2500" b="1" smtClean="0">
                <a:latin typeface="Courier New" pitchFamily="49" charset="0"/>
              </a:rPr>
              <a:t>[join</a:t>
            </a:r>
            <a:r>
              <a:rPr lang="en-US" sz="2500" smtClean="0">
                <a:latin typeface="Courier New" pitchFamily="49" charset="0"/>
              </a:rPr>
              <a:t> $Lignes “\n</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Lignes </a:t>
            </a:r>
            <a:r>
              <a:rPr lang="en-US" sz="2500" b="1" smtClean="0">
                <a:latin typeface="Courier New" pitchFamily="49" charset="0"/>
              </a:rPr>
              <a:t>[split</a:t>
            </a:r>
            <a:r>
              <a:rPr lang="en-US" sz="2500" smtClean="0">
                <a:latin typeface="Courier New" pitchFamily="49" charset="0"/>
              </a:rPr>
              <a:t> $Texte “\n”</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foreach</a:t>
            </a:r>
            <a:r>
              <a:rPr lang="en-US" sz="2500" smtClean="0">
                <a:latin typeface="Courier New" pitchFamily="49" charset="0"/>
              </a:rPr>
              <a:t> Element $Liste </a:t>
            </a:r>
            <a:r>
              <a:rPr lang="en-US" sz="2500" b="1" smtClean="0">
                <a:latin typeface="Courier New" pitchFamily="49" charset="0"/>
              </a:rPr>
              <a:t>{</a:t>
            </a:r>
            <a:r>
              <a:rPr lang="en-US" sz="2500" smtClean="0">
                <a:latin typeface="Courier New" pitchFamily="49" charset="0"/>
              </a:rPr>
              <a:t> </a:t>
            </a:r>
            <a:r>
              <a:rPr lang="en-US" sz="2500" i="1" smtClean="0">
                <a:latin typeface="Courier New" pitchFamily="49" charset="0"/>
              </a:rPr>
              <a:t>bloc</a:t>
            </a:r>
            <a:r>
              <a:rPr lang="en-US" sz="2500" smtClean="0">
                <a:latin typeface="Courier New" pitchFamily="49" charset="0"/>
              </a:rPr>
              <a:t> </a:t>
            </a:r>
            <a:r>
              <a:rPr lang="en-US" sz="2500" b="1" smtClean="0">
                <a:latin typeface="Courier New" pitchFamily="49" charset="0"/>
              </a:rPr>
              <a:t>} </a:t>
            </a:r>
          </a:p>
          <a:p>
            <a:pPr eaLnBrk="1" hangingPunct="1">
              <a:lnSpc>
                <a:spcPct val="80000"/>
              </a:lnSpc>
            </a:pPr>
            <a:endParaRPr lang="en-US" sz="3300" smtClean="0"/>
          </a:p>
        </p:txBody>
      </p:sp>
      <p:sp>
        <p:nvSpPr>
          <p:cNvPr id="57348" name="Rectangle 4"/>
          <p:cNvSpPr>
            <a:spLocks noChangeArrowheads="1"/>
          </p:cNvSpPr>
          <p:nvPr/>
        </p:nvSpPr>
        <p:spPr bwMode="auto">
          <a:xfrm>
            <a:off x="1835150" y="2511082"/>
            <a:ext cx="2449513" cy="358775"/>
          </a:xfrm>
          <a:prstGeom prst="rect">
            <a:avLst/>
          </a:prstGeom>
          <a:noFill/>
          <a:ln w="15875">
            <a:solidFill>
              <a:srgbClr val="99CCCC"/>
            </a:solidFill>
            <a:miter lim="800000"/>
            <a:headEnd/>
            <a:tailEnd/>
          </a:ln>
        </p:spPr>
        <p:txBody>
          <a:bodyPr wrap="none" anchor="ctr"/>
          <a:lstStyle/>
          <a:p>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Qu’est-ce qu’une liste ?</a:t>
            </a:r>
            <a:endParaRPr lang="fr-FR" dirty="0"/>
          </a:p>
        </p:txBody>
      </p:sp>
      <p:sp>
        <p:nvSpPr>
          <p:cNvPr id="3" name="Espace réservé du contenu 2"/>
          <p:cNvSpPr>
            <a:spLocks noGrp="1"/>
          </p:cNvSpPr>
          <p:nvPr>
            <p:ph idx="1"/>
          </p:nvPr>
        </p:nvSpPr>
        <p:spPr>
          <a:xfrm>
            <a:off x="1370012" y="1827213"/>
            <a:ext cx="7522467" cy="4114800"/>
          </a:xfrm>
        </p:spPr>
        <p:txBody>
          <a:bodyPr/>
          <a:lstStyle/>
          <a:p>
            <a:r>
              <a:rPr lang="fr-FR" dirty="0" smtClean="0"/>
              <a:t>Une suite </a:t>
            </a:r>
            <a:r>
              <a:rPr lang="fr-FR" b="1" dirty="0" smtClean="0"/>
              <a:t>ordonnée</a:t>
            </a:r>
            <a:r>
              <a:rPr lang="fr-FR" dirty="0" smtClean="0"/>
              <a:t> d’éléments</a:t>
            </a:r>
          </a:p>
          <a:p>
            <a:pPr lvl="1"/>
            <a:r>
              <a:rPr lang="fr-FR" dirty="0" smtClean="0"/>
              <a:t>Un élément peut être </a:t>
            </a:r>
          </a:p>
          <a:p>
            <a:pPr lvl="2"/>
            <a:r>
              <a:rPr lang="fr-FR" dirty="0" smtClean="0"/>
              <a:t>Texte </a:t>
            </a:r>
            <a:r>
              <a:rPr lang="fr-FR" sz="2000" dirty="0" smtClean="0"/>
              <a:t>(caractères ou nombre (tout est texte))</a:t>
            </a:r>
          </a:p>
          <a:p>
            <a:pPr lvl="2"/>
            <a:r>
              <a:rPr lang="fr-FR" dirty="0" smtClean="0"/>
              <a:t>Liste</a:t>
            </a:r>
          </a:p>
          <a:p>
            <a:pPr lvl="2"/>
            <a:r>
              <a:rPr lang="fr-FR" dirty="0"/>
              <a:t>Pas de </a:t>
            </a:r>
            <a:r>
              <a:rPr lang="fr-FR" dirty="0" smtClean="0"/>
              <a:t>tableau </a:t>
            </a:r>
            <a:r>
              <a:rPr lang="fr-FR" dirty="0"/>
              <a:t>mais </a:t>
            </a:r>
            <a:r>
              <a:rPr lang="fr-FR" dirty="0" smtClean="0"/>
              <a:t>un </a:t>
            </a:r>
            <a:r>
              <a:rPr lang="fr-FR" dirty="0"/>
              <a:t>nom du </a:t>
            </a:r>
            <a:r>
              <a:rPr lang="fr-FR" dirty="0" smtClean="0"/>
              <a:t>tableau</a:t>
            </a:r>
          </a:p>
          <a:p>
            <a:r>
              <a:rPr lang="fr-FR" dirty="0" smtClean="0"/>
              <a:t>On peut faire des </a:t>
            </a:r>
            <a:r>
              <a:rPr lang="fr-FR" b="1" dirty="0" smtClean="0"/>
              <a:t>listes de listes</a:t>
            </a:r>
            <a:r>
              <a:rPr lang="fr-FR" dirty="0" smtClean="0"/>
              <a:t> de listes de texte ou listes, etc.</a:t>
            </a:r>
          </a:p>
          <a:p>
            <a:r>
              <a:rPr lang="fr-FR" dirty="0" smtClean="0"/>
              <a:t>On peut </a:t>
            </a:r>
            <a:r>
              <a:rPr lang="fr-FR" b="1" dirty="0" smtClean="0"/>
              <a:t>mélanger</a:t>
            </a:r>
            <a:r>
              <a:rPr lang="fr-FR" dirty="0" smtClean="0"/>
              <a:t> les « types »</a:t>
            </a:r>
          </a:p>
          <a:p>
            <a:endParaRPr lang="fr-FR" dirty="0"/>
          </a:p>
        </p:txBody>
      </p:sp>
    </p:spTree>
    <p:extLst>
      <p:ext uri="{BB962C8B-B14F-4D97-AF65-F5344CB8AC3E}">
        <p14:creationId xmlns:p14="http://schemas.microsoft.com/office/powerpoint/2010/main" val="19954825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Créer et modifier des listes</a:t>
            </a:r>
            <a:endParaRPr lang="fr-FR" dirty="0"/>
          </a:p>
        </p:txBody>
      </p:sp>
      <p:sp>
        <p:nvSpPr>
          <p:cNvPr id="3" name="Espace réservé du contenu 2"/>
          <p:cNvSpPr>
            <a:spLocks noGrp="1"/>
          </p:cNvSpPr>
          <p:nvPr>
            <p:ph idx="1"/>
          </p:nvPr>
        </p:nvSpPr>
        <p:spPr>
          <a:xfrm>
            <a:off x="827584" y="1827213"/>
            <a:ext cx="8316416" cy="4114800"/>
          </a:xfrm>
        </p:spPr>
        <p:txBody>
          <a:bodyPr/>
          <a:lstStyle/>
          <a:p>
            <a:r>
              <a:rPr lang="fr-FR" dirty="0">
                <a:latin typeface="Courier New" panose="02070309020205020404" pitchFamily="49" charset="0"/>
                <a:cs typeface="Courier New" panose="02070309020205020404" pitchFamily="49" charset="0"/>
              </a:rPr>
              <a:t>s</a:t>
            </a:r>
            <a:r>
              <a:rPr lang="fr-FR" dirty="0" smtClean="0">
                <a:latin typeface="Courier New" panose="02070309020205020404" pitchFamily="49" charset="0"/>
                <a:cs typeface="Courier New" panose="02070309020205020404" pitchFamily="49" charset="0"/>
              </a:rPr>
              <a:t>et L [</a:t>
            </a:r>
            <a:r>
              <a:rPr lang="fr-FR" dirty="0" err="1" smtClean="0">
                <a:latin typeface="Courier New" panose="02070309020205020404" pitchFamily="49" charset="0"/>
                <a:cs typeface="Courier New" panose="02070309020205020404" pitchFamily="49" charset="0"/>
              </a:rPr>
              <a:t>list</a:t>
            </a:r>
            <a:r>
              <a:rPr lang="fr-FR" dirty="0" smtClean="0">
                <a:latin typeface="Courier New" panose="02070309020205020404" pitchFamily="49" charset="0"/>
                <a:cs typeface="Courier New" panose="02070309020205020404" pitchFamily="49" charset="0"/>
              </a:rPr>
              <a:t> "Pierre" "Paul" "Jean"]</a:t>
            </a:r>
            <a:endParaRPr lang="fr-FR" dirty="0">
              <a:latin typeface="Courier New" panose="02070309020205020404" pitchFamily="49" charset="0"/>
              <a:cs typeface="Courier New" panose="02070309020205020404" pitchFamily="49" charset="0"/>
            </a:endParaRPr>
          </a:p>
          <a:p>
            <a:r>
              <a:rPr lang="fr-FR" dirty="0">
                <a:latin typeface="Courier New" panose="02070309020205020404" pitchFamily="49" charset="0"/>
                <a:cs typeface="Courier New" panose="02070309020205020404" pitchFamily="49" charset="0"/>
              </a:rPr>
              <a:t>s</a:t>
            </a:r>
            <a:r>
              <a:rPr lang="fr-FR" dirty="0" smtClean="0">
                <a:latin typeface="Courier New" panose="02070309020205020404" pitchFamily="49" charset="0"/>
                <a:cs typeface="Courier New" panose="02070309020205020404" pitchFamily="49" charset="0"/>
              </a:rPr>
              <a:t>et </a:t>
            </a:r>
            <a:r>
              <a:rPr lang="fr-FR" dirty="0" err="1" smtClean="0">
                <a:latin typeface="Courier New" panose="02070309020205020404" pitchFamily="49" charset="0"/>
                <a:cs typeface="Courier New" panose="02070309020205020404" pitchFamily="49" charset="0"/>
              </a:rPr>
              <a:t>LesMots</a:t>
            </a:r>
            <a:r>
              <a:rPr lang="fr-FR" dirty="0" smtClean="0">
                <a:latin typeface="Courier New" panose="02070309020205020404" pitchFamily="49" charset="0"/>
                <a:cs typeface="Courier New" panose="02070309020205020404" pitchFamily="49" charset="0"/>
              </a:rPr>
              <a:t> [split $Phrase "</a:t>
            </a:r>
            <a:r>
              <a:rPr lang="fr-FR" dirty="0">
                <a:latin typeface="Courier New" panose="02070309020205020404" pitchFamily="49" charset="0"/>
                <a:cs typeface="Courier New" panose="02070309020205020404" pitchFamily="49" charset="0"/>
              </a:rPr>
              <a:t> </a:t>
            </a:r>
            <a:r>
              <a:rPr lang="fr-FR" dirty="0" smtClean="0">
                <a:latin typeface="Courier New" panose="02070309020205020404" pitchFamily="49" charset="0"/>
                <a:cs typeface="Courier New" panose="02070309020205020404" pitchFamily="49" charset="0"/>
              </a:rPr>
              <a:t>"]</a:t>
            </a:r>
          </a:p>
          <a:p>
            <a:endParaRPr lang="fr-FR" dirty="0" smtClean="0">
              <a:latin typeface="Courier New" panose="02070309020205020404" pitchFamily="49" charset="0"/>
              <a:cs typeface="Courier New" panose="02070309020205020404" pitchFamily="49" charset="0"/>
            </a:endParaRPr>
          </a:p>
          <a:p>
            <a:r>
              <a:rPr lang="fr-FR" b="1" dirty="0" err="1" smtClean="0">
                <a:latin typeface="Courier New" panose="02070309020205020404" pitchFamily="49" charset="0"/>
                <a:cs typeface="Courier New" panose="02070309020205020404" pitchFamily="49" charset="0"/>
              </a:rPr>
              <a:t>lappend</a:t>
            </a:r>
            <a:r>
              <a:rPr lang="fr-FR" dirty="0" smtClean="0">
                <a:latin typeface="Courier New" panose="02070309020205020404" pitchFamily="49" charset="0"/>
                <a:cs typeface="Courier New" panose="02070309020205020404" pitchFamily="49" charset="0"/>
              </a:rPr>
              <a:t> L "Jules"  </a:t>
            </a:r>
          </a:p>
          <a:p>
            <a:pPr marL="0" indent="0">
              <a:buNone/>
            </a:pPr>
            <a:r>
              <a:rPr lang="fr-FR" dirty="0" smtClean="0">
                <a:latin typeface="Courier New" panose="02070309020205020404" pitchFamily="49" charset="0"/>
                <a:cs typeface="Courier New" panose="02070309020205020404" pitchFamily="49" charset="0"/>
              </a:rPr>
              <a:t>  </a:t>
            </a:r>
          </a:p>
          <a:p>
            <a:pPr marL="457200" lvl="1" indent="0">
              <a:buNone/>
            </a:pPr>
            <a:r>
              <a:rPr lang="fr-FR" dirty="0">
                <a:latin typeface="Courier New" panose="02070309020205020404" pitchFamily="49" charset="0"/>
                <a:cs typeface="Courier New" panose="02070309020205020404" pitchFamily="49" charset="0"/>
              </a:rPr>
              <a:t>s</a:t>
            </a:r>
            <a:r>
              <a:rPr lang="fr-FR" dirty="0" smtClean="0">
                <a:latin typeface="Courier New" panose="02070309020205020404" pitchFamily="49" charset="0"/>
                <a:cs typeface="Courier New" panose="02070309020205020404" pitchFamily="49" charset="0"/>
              </a:rPr>
              <a:t>et </a:t>
            </a:r>
            <a:r>
              <a:rPr lang="fr-FR" dirty="0" err="1" smtClean="0">
                <a:latin typeface="Courier New" panose="02070309020205020404" pitchFamily="49" charset="0"/>
                <a:cs typeface="Courier New" panose="02070309020205020404" pitchFamily="49" charset="0"/>
              </a:rPr>
              <a:t>LesNoms</a:t>
            </a:r>
            <a:r>
              <a:rPr lang="fr-FR" smtClean="0">
                <a:latin typeface="Courier New" panose="02070309020205020404" pitchFamily="49" charset="0"/>
                <a:cs typeface="Courier New" panose="02070309020205020404" pitchFamily="49" charset="0"/>
              </a:rPr>
              <a:t> {} </a:t>
            </a:r>
            <a:endParaRPr lang="fr-FR" dirty="0" smtClean="0">
              <a:latin typeface="Courier New" panose="02070309020205020404" pitchFamily="49" charset="0"/>
              <a:cs typeface="Courier New" panose="02070309020205020404" pitchFamily="49" charset="0"/>
            </a:endParaRPr>
          </a:p>
          <a:p>
            <a:pPr marL="457200" lvl="1" indent="0">
              <a:buNone/>
            </a:pPr>
            <a:r>
              <a:rPr lang="fr-FR" b="1" dirty="0" err="1" smtClean="0">
                <a:latin typeface="Courier New" panose="02070309020205020404" pitchFamily="49" charset="0"/>
                <a:cs typeface="Courier New" panose="02070309020205020404" pitchFamily="49" charset="0"/>
              </a:rPr>
              <a:t>foreach</a:t>
            </a:r>
            <a:r>
              <a:rPr lang="fr-FR" dirty="0" smtClean="0">
                <a:latin typeface="Courier New" panose="02070309020205020404" pitchFamily="49" charset="0"/>
                <a:cs typeface="Courier New" panose="02070309020205020404" pitchFamily="49" charset="0"/>
              </a:rPr>
              <a:t> </a:t>
            </a:r>
            <a:r>
              <a:rPr lang="fr-FR" dirty="0">
                <a:latin typeface="Courier New" panose="02070309020205020404" pitchFamily="49" charset="0"/>
                <a:cs typeface="Courier New" panose="02070309020205020404" pitchFamily="49" charset="0"/>
              </a:rPr>
              <a:t>Ligne [split $Texte </a:t>
            </a:r>
            <a:r>
              <a:rPr lang="fr-FR" dirty="0" smtClean="0">
                <a:latin typeface="Courier New" panose="02070309020205020404" pitchFamily="49" charset="0"/>
                <a:cs typeface="Courier New" panose="02070309020205020404" pitchFamily="49" charset="0"/>
              </a:rPr>
              <a:t>"\n"] </a:t>
            </a:r>
            <a:r>
              <a:rPr lang="fr-FR" dirty="0">
                <a:latin typeface="Courier New" panose="02070309020205020404" pitchFamily="49" charset="0"/>
                <a:cs typeface="Courier New" panose="02070309020205020404" pitchFamily="49" charset="0"/>
              </a:rPr>
              <a:t>{</a:t>
            </a:r>
          </a:p>
          <a:p>
            <a:pPr marL="457200" lvl="1" indent="0">
              <a:buNone/>
            </a:pPr>
            <a:r>
              <a:rPr lang="fr-FR" dirty="0" smtClean="0">
                <a:latin typeface="Courier New" panose="02070309020205020404" pitchFamily="49" charset="0"/>
                <a:cs typeface="Courier New" panose="02070309020205020404" pitchFamily="49" charset="0"/>
              </a:rPr>
              <a:t>     scan $Ligne "%s" Nom</a:t>
            </a:r>
          </a:p>
          <a:p>
            <a:pPr marL="457200" lvl="1" indent="0">
              <a:buNone/>
            </a:pPr>
            <a:r>
              <a:rPr lang="fr-FR" dirty="0">
                <a:latin typeface="Courier New" panose="02070309020205020404" pitchFamily="49" charset="0"/>
                <a:cs typeface="Courier New" panose="02070309020205020404" pitchFamily="49" charset="0"/>
              </a:rPr>
              <a:t> </a:t>
            </a:r>
            <a:r>
              <a:rPr lang="fr-FR" dirty="0" smtClean="0">
                <a:latin typeface="Courier New" panose="02070309020205020404" pitchFamily="49" charset="0"/>
                <a:cs typeface="Courier New" panose="02070309020205020404" pitchFamily="49" charset="0"/>
              </a:rPr>
              <a:t>    </a:t>
            </a:r>
            <a:r>
              <a:rPr lang="fr-FR" b="1" dirty="0" err="1" smtClean="0">
                <a:latin typeface="Courier New" panose="02070309020205020404" pitchFamily="49" charset="0"/>
                <a:cs typeface="Courier New" panose="02070309020205020404" pitchFamily="49" charset="0"/>
              </a:rPr>
              <a:t>lappend</a:t>
            </a:r>
            <a:r>
              <a:rPr lang="fr-FR" dirty="0" smtClean="0">
                <a:latin typeface="Courier New" panose="02070309020205020404" pitchFamily="49" charset="0"/>
                <a:cs typeface="Courier New" panose="02070309020205020404" pitchFamily="49" charset="0"/>
              </a:rPr>
              <a:t> </a:t>
            </a:r>
            <a:r>
              <a:rPr lang="fr-FR" dirty="0" err="1" smtClean="0">
                <a:latin typeface="Courier New" panose="02070309020205020404" pitchFamily="49" charset="0"/>
                <a:cs typeface="Courier New" panose="02070309020205020404" pitchFamily="49" charset="0"/>
              </a:rPr>
              <a:t>LesNoms</a:t>
            </a:r>
            <a:r>
              <a:rPr lang="fr-FR" dirty="0" smtClean="0">
                <a:latin typeface="Courier New" panose="02070309020205020404" pitchFamily="49" charset="0"/>
                <a:cs typeface="Courier New" panose="02070309020205020404" pitchFamily="49" charset="0"/>
              </a:rPr>
              <a:t> $Nom</a:t>
            </a:r>
          </a:p>
          <a:p>
            <a:pPr marL="457200" lvl="1" indent="0">
              <a:buNone/>
            </a:pPr>
            <a:r>
              <a:rPr lang="fr-FR" dirty="0" smtClean="0">
                <a:latin typeface="Courier New" panose="02070309020205020404" pitchFamily="49" charset="0"/>
                <a:cs typeface="Courier New" panose="02070309020205020404" pitchFamily="49" charset="0"/>
              </a:rPr>
              <a:t>}</a:t>
            </a:r>
            <a:endParaRPr lang="fr-FR"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36233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285852" y="301625"/>
            <a:ext cx="7572428" cy="769921"/>
          </a:xfrm>
        </p:spPr>
        <p:txBody>
          <a:bodyPr/>
          <a:lstStyle/>
          <a:p>
            <a:pPr eaLnBrk="1" hangingPunct="1"/>
            <a:r>
              <a:rPr lang="en-GB" dirty="0" err="1" smtClean="0"/>
              <a:t>Ce</a:t>
            </a:r>
            <a:r>
              <a:rPr lang="en-GB" dirty="0" smtClean="0"/>
              <a:t> </a:t>
            </a:r>
            <a:r>
              <a:rPr lang="en-GB" dirty="0" err="1" smtClean="0"/>
              <a:t>qu’il</a:t>
            </a:r>
            <a:r>
              <a:rPr lang="en-GB" dirty="0" smtClean="0"/>
              <a:t> </a:t>
            </a:r>
            <a:r>
              <a:rPr lang="en-GB" dirty="0" err="1" smtClean="0"/>
              <a:t>faudra</a:t>
            </a:r>
            <a:r>
              <a:rPr lang="en-GB" dirty="0" smtClean="0"/>
              <a:t> </a:t>
            </a:r>
            <a:r>
              <a:rPr lang="en-GB" dirty="0" err="1" smtClean="0"/>
              <a:t>retenir</a:t>
            </a:r>
            <a:r>
              <a:rPr lang="en-GB" dirty="0" smtClean="0"/>
              <a:t> </a:t>
            </a:r>
            <a:r>
              <a:rPr lang="en-GB" dirty="0" err="1" smtClean="0"/>
              <a:t>aujourd’hui</a:t>
            </a:r>
            <a:r>
              <a:rPr lang="en-GB" dirty="0" smtClean="0"/>
              <a:t> …</a:t>
            </a:r>
          </a:p>
        </p:txBody>
      </p:sp>
      <p:sp>
        <p:nvSpPr>
          <p:cNvPr id="61443" name="Rectangle 3"/>
          <p:cNvSpPr>
            <a:spLocks noGrp="1" noChangeArrowheads="1"/>
          </p:cNvSpPr>
          <p:nvPr>
            <p:ph type="body" idx="1"/>
          </p:nvPr>
        </p:nvSpPr>
        <p:spPr>
          <a:xfrm>
            <a:off x="1116012" y="1643050"/>
            <a:ext cx="8027987" cy="4882294"/>
          </a:xfrm>
        </p:spPr>
        <p:txBody>
          <a:bodyPr/>
          <a:lstStyle/>
          <a:p>
            <a:pPr eaLnBrk="1" hangingPunct="1">
              <a:lnSpc>
                <a:spcPct val="90000"/>
              </a:lnSpc>
            </a:pPr>
            <a:r>
              <a:rPr lang="en-GB" sz="2000" b="1" dirty="0" smtClean="0">
                <a:latin typeface="Courier New" pitchFamily="49" charset="0"/>
                <a:cs typeface="Courier New" pitchFamily="49" charset="0"/>
              </a:rPr>
              <a:t>http://lbgi.fr/~ripp/PublicDirectory/TclRipp</a:t>
            </a:r>
            <a:endParaRPr lang="en-GB" sz="1800" b="1" dirty="0" smtClean="0">
              <a:latin typeface="Courier New" pitchFamily="49" charset="0"/>
              <a:cs typeface="Courier New" pitchFamily="49" charset="0"/>
            </a:endParaRPr>
          </a:p>
          <a:p>
            <a:pPr eaLnBrk="1" hangingPunct="1">
              <a:lnSpc>
                <a:spcPct val="90000"/>
              </a:lnSpc>
            </a:pPr>
            <a:endParaRPr lang="en-GB" sz="2400" dirty="0" smtClean="0">
              <a:latin typeface="Verdana" panose="020B0604030504040204" pitchFamily="34" charset="0"/>
              <a:ea typeface="Verdana" panose="020B0604030504040204" pitchFamily="34" charset="0"/>
              <a:cs typeface="Verdana" panose="020B0604030504040204" pitchFamily="34" charset="0"/>
            </a:endParaRPr>
          </a:p>
          <a:p>
            <a:pPr eaLnBrk="1" hangingPunct="1">
              <a:lnSpc>
                <a:spcPct val="90000"/>
              </a:lnSpc>
            </a:pPr>
            <a:r>
              <a:rPr lang="en-GB" sz="2400" dirty="0" smtClean="0">
                <a:latin typeface="Verdana" panose="020B0604030504040204" pitchFamily="34" charset="0"/>
                <a:ea typeface="Verdana" panose="020B0604030504040204" pitchFamily="34" charset="0"/>
                <a:cs typeface="Verdana" panose="020B0604030504040204" pitchFamily="34" charset="0"/>
              </a:rPr>
              <a:t>De </a:t>
            </a:r>
            <a:r>
              <a:rPr lang="en-GB" sz="2400" b="1" dirty="0" err="1" smtClean="0">
                <a:latin typeface="Verdana" panose="020B0604030504040204" pitchFamily="34" charset="0"/>
                <a:ea typeface="Verdana" panose="020B0604030504040204" pitchFamily="34" charset="0"/>
                <a:cs typeface="Verdana" panose="020B0604030504040204" pitchFamily="34" charset="0"/>
              </a:rPr>
              <a:t>l’importance</a:t>
            </a:r>
            <a:r>
              <a:rPr lang="en-GB" sz="2400" b="1" dirty="0" smtClean="0">
                <a:latin typeface="Verdana" panose="020B0604030504040204" pitchFamily="34" charset="0"/>
                <a:ea typeface="Verdana" panose="020B0604030504040204" pitchFamily="34" charset="0"/>
                <a:cs typeface="Verdana" panose="020B0604030504040204" pitchFamily="34" charset="0"/>
              </a:rPr>
              <a:t> des </a:t>
            </a:r>
            <a:r>
              <a:rPr lang="en-GB" sz="2400" b="1" dirty="0" err="1" smtClean="0">
                <a:latin typeface="Verdana" panose="020B0604030504040204" pitchFamily="34" charset="0"/>
                <a:ea typeface="Verdana" panose="020B0604030504040204" pitchFamily="34" charset="0"/>
                <a:cs typeface="Verdana" panose="020B0604030504040204" pitchFamily="34" charset="0"/>
              </a:rPr>
              <a:t>séparateurs</a:t>
            </a:r>
            <a:r>
              <a:rPr lang="en-GB" sz="2400" b="1" dirty="0" smtClean="0">
                <a:latin typeface="Verdana" panose="020B0604030504040204" pitchFamily="34" charset="0"/>
                <a:ea typeface="Verdana" panose="020B0604030504040204" pitchFamily="34" charset="0"/>
                <a:cs typeface="Verdana" panose="020B0604030504040204" pitchFamily="34" charset="0"/>
              </a:rPr>
              <a:t> </a:t>
            </a:r>
            <a:r>
              <a:rPr lang="en-GB" sz="2400" dirty="0">
                <a:latin typeface="Courier New" panose="02070309020205020404" pitchFamily="49" charset="0"/>
                <a:ea typeface="Verdana" panose="020B0604030504040204" pitchFamily="34" charset="0"/>
                <a:cs typeface="Courier New" panose="02070309020205020404" pitchFamily="49" charset="0"/>
              </a:rPr>
              <a:t>{</a:t>
            </a:r>
            <a:r>
              <a:rPr lang="en-GB" sz="2400" dirty="0" smtClean="0">
                <a:latin typeface="Courier New" panose="02070309020205020404" pitchFamily="49" charset="0"/>
                <a:ea typeface="Verdana" panose="020B0604030504040204" pitchFamily="34" charset="0"/>
                <a:cs typeface="Courier New" panose="02070309020205020404" pitchFamily="49" charset="0"/>
              </a:rPr>
              <a:t>;, ()} </a:t>
            </a:r>
          </a:p>
          <a:p>
            <a:pPr eaLnBrk="1" hangingPunct="1">
              <a:lnSpc>
                <a:spcPct val="90000"/>
              </a:lnSpc>
            </a:pPr>
            <a:endParaRPr lang="en-GB" sz="2400" dirty="0" smtClean="0">
              <a:latin typeface="Courier New" pitchFamily="49" charset="0"/>
              <a:cs typeface="Courier New" pitchFamily="49" charset="0"/>
            </a:endParaRPr>
          </a:p>
          <a:p>
            <a:pPr eaLnBrk="1" hangingPunct="1">
              <a:lnSpc>
                <a:spcPct val="90000"/>
              </a:lnSpc>
            </a:pPr>
            <a:r>
              <a:rPr lang="en-GB" sz="2400" dirty="0" smtClean="0">
                <a:cs typeface="Courier New" pitchFamily="49" charset="0"/>
              </a:rPr>
              <a:t>Lire et </a:t>
            </a:r>
            <a:r>
              <a:rPr lang="en-GB" sz="2400" dirty="0" err="1" smtClean="0">
                <a:cs typeface="Courier New" pitchFamily="49" charset="0"/>
              </a:rPr>
              <a:t>relire</a:t>
            </a:r>
            <a:r>
              <a:rPr lang="en-GB" sz="2400" dirty="0" smtClean="0">
                <a:cs typeface="Courier New" pitchFamily="49" charset="0"/>
              </a:rPr>
              <a:t> </a:t>
            </a:r>
            <a:r>
              <a:rPr lang="en-GB" sz="2400" dirty="0" err="1" smtClean="0">
                <a:cs typeface="Courier New" pitchFamily="49" charset="0"/>
              </a:rPr>
              <a:t>cette</a:t>
            </a:r>
            <a:r>
              <a:rPr lang="en-GB" sz="2400" dirty="0" smtClean="0">
                <a:cs typeface="Courier New" pitchFamily="49" charset="0"/>
              </a:rPr>
              <a:t> </a:t>
            </a:r>
            <a:r>
              <a:rPr lang="en-GB" sz="2400" dirty="0" err="1" smtClean="0">
                <a:cs typeface="Courier New" pitchFamily="49" charset="0"/>
              </a:rPr>
              <a:t>présentation</a:t>
            </a:r>
            <a:r>
              <a:rPr lang="en-GB" sz="2400" dirty="0" smtClean="0">
                <a:cs typeface="Courier New" pitchFamily="49" charset="0"/>
              </a:rPr>
              <a:t>, les </a:t>
            </a:r>
            <a:r>
              <a:rPr lang="en-GB" sz="2400" dirty="0" err="1" smtClean="0">
                <a:cs typeface="Courier New" pitchFamily="49" charset="0"/>
              </a:rPr>
              <a:t>tutoriaux</a:t>
            </a:r>
            <a:endParaRPr lang="en-GB" sz="2400" dirty="0" smtClean="0">
              <a:cs typeface="Courier New" pitchFamily="49" charset="0"/>
            </a:endParaRPr>
          </a:p>
          <a:p>
            <a:pPr eaLnBrk="1" hangingPunct="1">
              <a:lnSpc>
                <a:spcPct val="90000"/>
              </a:lnSpc>
            </a:pPr>
            <a:r>
              <a:rPr lang="en-GB" sz="2400" b="1" dirty="0" err="1" smtClean="0">
                <a:cs typeface="Courier New" pitchFamily="49" charset="0"/>
              </a:rPr>
              <a:t>Pratiquer</a:t>
            </a:r>
            <a:r>
              <a:rPr lang="en-GB" sz="2400" b="1" dirty="0" smtClean="0">
                <a:cs typeface="Courier New" pitchFamily="49" charset="0"/>
              </a:rPr>
              <a:t>, </a:t>
            </a:r>
            <a:r>
              <a:rPr lang="en-GB" sz="2400" b="1" dirty="0" err="1" smtClean="0">
                <a:cs typeface="Courier New" pitchFamily="49" charset="0"/>
              </a:rPr>
              <a:t>pratiquer</a:t>
            </a:r>
            <a:r>
              <a:rPr lang="en-GB" sz="2400" b="1" dirty="0" smtClean="0">
                <a:cs typeface="Courier New" pitchFamily="49" charset="0"/>
              </a:rPr>
              <a:t>, </a:t>
            </a:r>
            <a:r>
              <a:rPr lang="en-GB" sz="2400" b="1" dirty="0" err="1" smtClean="0">
                <a:cs typeface="Courier New" pitchFamily="49" charset="0"/>
              </a:rPr>
              <a:t>pratiquer</a:t>
            </a:r>
            <a:r>
              <a:rPr lang="en-GB" sz="2400" b="1" dirty="0" smtClean="0">
                <a:cs typeface="Courier New" pitchFamily="49" charset="0"/>
              </a:rPr>
              <a:t>,  …</a:t>
            </a:r>
          </a:p>
          <a:p>
            <a:pPr eaLnBrk="1" hangingPunct="1">
              <a:lnSpc>
                <a:spcPct val="90000"/>
              </a:lnSpc>
            </a:pPr>
            <a:endParaRPr lang="en-GB" sz="2400" dirty="0" smtClean="0">
              <a:latin typeface="Courier New" pitchFamily="49" charset="0"/>
              <a:cs typeface="Courier New" pitchFamily="49" charset="0"/>
            </a:endParaRPr>
          </a:p>
          <a:p>
            <a:pPr eaLnBrk="1" hangingPunct="1">
              <a:lnSpc>
                <a:spcPct val="90000"/>
              </a:lnSpc>
            </a:pPr>
            <a:r>
              <a:rPr lang="en-GB" sz="2400" dirty="0" err="1" smtClean="0">
                <a:latin typeface="Courier New" pitchFamily="49" charset="0"/>
                <a:cs typeface="Courier New" pitchFamily="49" charset="0"/>
              </a:rPr>
              <a:t>ssh</a:t>
            </a:r>
            <a:r>
              <a:rPr lang="en-GB" sz="2400" dirty="0" smtClean="0">
                <a:latin typeface="Courier New" pitchFamily="49" charset="0"/>
                <a:cs typeface="Courier New" pitchFamily="49" charset="0"/>
              </a:rPr>
              <a:t> </a:t>
            </a:r>
            <a:r>
              <a:rPr lang="en-GB" sz="2400" dirty="0">
                <a:latin typeface="Courier New" pitchFamily="49" charset="0"/>
                <a:cs typeface="Courier New" pitchFamily="49" charset="0"/>
              </a:rPr>
              <a:t>–X </a:t>
            </a:r>
            <a:r>
              <a:rPr lang="en-GB" sz="2400" dirty="0" smtClean="0">
                <a:latin typeface="Courier New" pitchFamily="49" charset="0"/>
                <a:cs typeface="Courier New" pitchFamily="49" charset="0"/>
                <a:hlinkClick r:id="rId3"/>
              </a:rPr>
              <a:t>arthur@ssh.lbgi.fr</a:t>
            </a:r>
            <a:endParaRPr lang="en-GB" sz="2400" dirty="0" smtClean="0">
              <a:latin typeface="Courier New" pitchFamily="49" charset="0"/>
              <a:cs typeface="Courier New" pitchFamily="49" charset="0"/>
            </a:endParaRPr>
          </a:p>
          <a:p>
            <a:pPr eaLnBrk="1" hangingPunct="1">
              <a:lnSpc>
                <a:spcPct val="90000"/>
              </a:lnSpc>
            </a:pPr>
            <a:r>
              <a:rPr lang="en-GB" sz="2400" i="1" dirty="0" err="1"/>
              <a:t>Commande</a:t>
            </a:r>
            <a:r>
              <a:rPr lang="en-GB" sz="2400" i="1" dirty="0"/>
              <a:t>  argument1  argument2  </a:t>
            </a:r>
            <a:r>
              <a:rPr lang="en-GB" sz="2400" i="1" dirty="0" smtClean="0"/>
              <a:t>argument3</a:t>
            </a:r>
            <a:endParaRPr lang="en-GB" sz="2400" b="1" dirty="0" smtClean="0">
              <a:cs typeface="Courier New" pitchFamily="49" charset="0"/>
            </a:endParaRPr>
          </a:p>
          <a:p>
            <a:pPr eaLnBrk="1" hangingPunct="1">
              <a:lnSpc>
                <a:spcPct val="90000"/>
              </a:lnSpc>
            </a:pPr>
            <a:r>
              <a:rPr lang="en-GB" sz="2400" dirty="0">
                <a:latin typeface="Courier New" pitchFamily="49" charset="0"/>
                <a:cs typeface="Courier New" pitchFamily="49" charset="0"/>
              </a:rPr>
              <a:t>set X 25     </a:t>
            </a:r>
            <a:r>
              <a:rPr lang="en-GB" sz="2400" dirty="0">
                <a:cs typeface="Courier New" pitchFamily="49" charset="0"/>
              </a:rPr>
              <a:t>utilisation :</a:t>
            </a:r>
            <a:r>
              <a:rPr lang="en-GB" sz="2400" dirty="0">
                <a:latin typeface="Courier New" pitchFamily="49" charset="0"/>
                <a:cs typeface="Courier New" pitchFamily="49" charset="0"/>
              </a:rPr>
              <a:t> $X</a:t>
            </a:r>
          </a:p>
          <a:p>
            <a:pPr eaLnBrk="1" hangingPunct="1">
              <a:lnSpc>
                <a:spcPct val="90000"/>
              </a:lnSpc>
            </a:pPr>
            <a:r>
              <a:rPr lang="en-GB" sz="2400" dirty="0">
                <a:latin typeface="Courier New" pitchFamily="49" charset="0"/>
                <a:cs typeface="Courier New" pitchFamily="49" charset="0"/>
              </a:rPr>
              <a:t>set M [</a:t>
            </a:r>
            <a:r>
              <a:rPr lang="en-GB" sz="2400" dirty="0" err="1">
                <a:latin typeface="Courier New" pitchFamily="49" charset="0"/>
                <a:cs typeface="Courier New" pitchFamily="49" charset="0"/>
              </a:rPr>
              <a:t>Moyenne</a:t>
            </a:r>
            <a:r>
              <a:rPr lang="en-GB" sz="2400" dirty="0">
                <a:latin typeface="Courier New" pitchFamily="49" charset="0"/>
                <a:cs typeface="Courier New" pitchFamily="49" charset="0"/>
              </a:rPr>
              <a:t> $</a:t>
            </a:r>
            <a:r>
              <a:rPr lang="en-GB" sz="2400" dirty="0" err="1">
                <a:latin typeface="Courier New" pitchFamily="49" charset="0"/>
                <a:cs typeface="Courier New" pitchFamily="49" charset="0"/>
              </a:rPr>
              <a:t>ListeDeNombres</a:t>
            </a:r>
            <a:r>
              <a:rPr lang="en-GB" sz="2400" dirty="0" smtClean="0">
                <a:latin typeface="Courier New" pitchFamily="49" charset="0"/>
                <a:cs typeface="Courier New" pitchFamily="49" charset="0"/>
              </a:rPr>
              <a:t>]</a:t>
            </a:r>
            <a:endParaRPr lang="en-GB" sz="2400" b="1" dirty="0" smtClean="0">
              <a:cs typeface="Courier New" pitchFamily="49" charset="0"/>
            </a:endParaRPr>
          </a:p>
          <a:p>
            <a:pPr eaLnBrk="1" hangingPunct="1">
              <a:lnSpc>
                <a:spcPct val="90000"/>
              </a:lnSpc>
            </a:pPr>
            <a:r>
              <a:rPr lang="en-GB" sz="2400" dirty="0">
                <a:latin typeface="Courier New" panose="02070309020205020404" pitchFamily="49" charset="0"/>
                <a:cs typeface="Courier New" panose="02070309020205020404" pitchFamily="49" charset="0"/>
              </a:rPr>
              <a:t>String   List   </a:t>
            </a:r>
            <a:r>
              <a:rPr lang="en-GB" sz="2400" dirty="0" smtClean="0">
                <a:latin typeface="Courier New" panose="02070309020205020404" pitchFamily="49" charset="0"/>
                <a:cs typeface="Courier New" panose="02070309020205020404" pitchFamily="49" charset="0"/>
              </a:rPr>
              <a:t>Array   Functions</a:t>
            </a:r>
            <a:endParaRPr lang="en-GB" sz="2400" dirty="0">
              <a:latin typeface="Courier New" panose="02070309020205020404" pitchFamily="49" charset="0"/>
              <a:cs typeface="Courier New" panose="02070309020205020404" pitchFamily="49" charset="0"/>
            </a:endParaRPr>
          </a:p>
          <a:p>
            <a:pPr eaLnBrk="1" hangingPunct="1">
              <a:lnSpc>
                <a:spcPct val="90000"/>
              </a:lnSpc>
            </a:pPr>
            <a:endParaRPr lang="en-GB" sz="2400" dirty="0" smtClean="0">
              <a:cs typeface="Courier New" pitchFamily="49" charset="0"/>
            </a:endParaRPr>
          </a:p>
          <a:p>
            <a:pPr eaLnBrk="1" hangingPunct="1">
              <a:lnSpc>
                <a:spcPct val="90000"/>
              </a:lnSpc>
              <a:buFont typeface="Wingdings" pitchFamily="2" charset="2"/>
              <a:buNone/>
            </a:pPr>
            <a:endParaRPr lang="en-GB" sz="2400" dirty="0" smtClean="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4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4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4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44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44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44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Des listes de listes</a:t>
            </a:r>
            <a:endParaRPr lang="fr-FR" dirty="0"/>
          </a:p>
        </p:txBody>
      </p:sp>
      <p:sp>
        <p:nvSpPr>
          <p:cNvPr id="3" name="Espace réservé du contenu 2"/>
          <p:cNvSpPr>
            <a:spLocks noGrp="1"/>
          </p:cNvSpPr>
          <p:nvPr>
            <p:ph idx="1"/>
          </p:nvPr>
        </p:nvSpPr>
        <p:spPr>
          <a:xfrm>
            <a:off x="899592" y="1827213"/>
            <a:ext cx="8136903" cy="4114800"/>
          </a:xfrm>
        </p:spPr>
        <p:txBody>
          <a:bodyPr/>
          <a:lstStyle/>
          <a:p>
            <a:r>
              <a:rPr lang="fr-FR" dirty="0"/>
              <a:t>s</a:t>
            </a:r>
            <a:r>
              <a:rPr lang="fr-FR" dirty="0" smtClean="0"/>
              <a:t>et Dupont [</a:t>
            </a:r>
            <a:r>
              <a:rPr lang="fr-FR" dirty="0" err="1" smtClean="0"/>
              <a:t>list</a:t>
            </a:r>
            <a:r>
              <a:rPr lang="fr-FR" dirty="0" smtClean="0"/>
              <a:t> Marie Jules Luc Martine]</a:t>
            </a:r>
          </a:p>
          <a:p>
            <a:r>
              <a:rPr lang="fr-FR" dirty="0"/>
              <a:t>s</a:t>
            </a:r>
            <a:r>
              <a:rPr lang="fr-FR" dirty="0" smtClean="0"/>
              <a:t>et Muller [</a:t>
            </a:r>
            <a:r>
              <a:rPr lang="fr-FR" dirty="0" err="1" smtClean="0"/>
              <a:t>list</a:t>
            </a:r>
            <a:r>
              <a:rPr lang="fr-FR" dirty="0" smtClean="0"/>
              <a:t> Yvonne Pierre]</a:t>
            </a:r>
          </a:p>
          <a:p>
            <a:endParaRPr lang="fr-FR" dirty="0"/>
          </a:p>
          <a:p>
            <a:r>
              <a:rPr lang="fr-FR" dirty="0"/>
              <a:t>s</a:t>
            </a:r>
            <a:r>
              <a:rPr lang="fr-FR" dirty="0" smtClean="0"/>
              <a:t>et </a:t>
            </a:r>
            <a:r>
              <a:rPr lang="fr-FR" dirty="0" err="1" smtClean="0"/>
              <a:t>LesFamilles</a:t>
            </a:r>
            <a:r>
              <a:rPr lang="fr-FR" dirty="0" smtClean="0"/>
              <a:t> [</a:t>
            </a:r>
            <a:r>
              <a:rPr lang="fr-FR" dirty="0" err="1" smtClean="0"/>
              <a:t>list</a:t>
            </a:r>
            <a:r>
              <a:rPr lang="fr-FR" dirty="0" smtClean="0"/>
              <a:t> $Dupont $Muller]</a:t>
            </a:r>
          </a:p>
          <a:p>
            <a:r>
              <a:rPr lang="fr-FR" dirty="0" err="1"/>
              <a:t>l</a:t>
            </a:r>
            <a:r>
              <a:rPr lang="fr-FR" dirty="0" err="1" smtClean="0"/>
              <a:t>append</a:t>
            </a:r>
            <a:r>
              <a:rPr lang="fr-FR" dirty="0" smtClean="0"/>
              <a:t> </a:t>
            </a:r>
            <a:r>
              <a:rPr lang="fr-FR" dirty="0" err="1" smtClean="0"/>
              <a:t>LesFamilles</a:t>
            </a:r>
            <a:r>
              <a:rPr lang="fr-FR" dirty="0" smtClean="0"/>
              <a:t> [</a:t>
            </a:r>
            <a:r>
              <a:rPr lang="fr-FR" dirty="0" err="1" smtClean="0"/>
              <a:t>list</a:t>
            </a:r>
            <a:r>
              <a:rPr lang="fr-FR" dirty="0" smtClean="0"/>
              <a:t> Clotilde]</a:t>
            </a:r>
          </a:p>
          <a:p>
            <a:endParaRPr lang="fr-FR" dirty="0"/>
          </a:p>
          <a:p>
            <a:r>
              <a:rPr lang="fr-FR" dirty="0" smtClean="0"/>
              <a:t>set L [</a:t>
            </a:r>
            <a:r>
              <a:rPr lang="fr-FR" dirty="0" err="1" smtClean="0"/>
              <a:t>list</a:t>
            </a:r>
            <a:r>
              <a:rPr lang="fr-FR" dirty="0" smtClean="0"/>
              <a:t>]</a:t>
            </a:r>
          </a:p>
          <a:p>
            <a:r>
              <a:rPr lang="fr-FR" dirty="0" smtClean="0"/>
              <a:t>set P {a {1 2} b {5 3} c {8 2}} </a:t>
            </a:r>
            <a:endParaRPr lang="fr-FR" dirty="0"/>
          </a:p>
        </p:txBody>
      </p:sp>
    </p:spTree>
    <p:extLst>
      <p:ext uri="{BB962C8B-B14F-4D97-AF65-F5344CB8AC3E}">
        <p14:creationId xmlns:p14="http://schemas.microsoft.com/office/powerpoint/2010/main" val="205442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152400"/>
            <a:ext cx="7772400" cy="1143000"/>
          </a:xfrm>
        </p:spPr>
        <p:txBody>
          <a:bodyPr/>
          <a:lstStyle/>
          <a:p>
            <a:pPr algn="ctr" eaLnBrk="1" hangingPunct="1"/>
            <a:r>
              <a:rPr lang="en-US" dirty="0" err="1" smtClean="0"/>
              <a:t>Extraire</a:t>
            </a:r>
            <a:r>
              <a:rPr lang="en-US" dirty="0" smtClean="0"/>
              <a:t> des parties de </a:t>
            </a:r>
            <a:r>
              <a:rPr lang="en-US" dirty="0" err="1" smtClean="0"/>
              <a:t>listes</a:t>
            </a:r>
            <a:endParaRPr lang="en-US" dirty="0" smtClean="0"/>
          </a:p>
        </p:txBody>
      </p:sp>
      <p:sp>
        <p:nvSpPr>
          <p:cNvPr id="28675" name="Rectangle 3"/>
          <p:cNvSpPr>
            <a:spLocks noGrp="1" noChangeArrowheads="1"/>
          </p:cNvSpPr>
          <p:nvPr>
            <p:ph type="body" idx="1"/>
          </p:nvPr>
        </p:nvSpPr>
        <p:spPr>
          <a:xfrm>
            <a:off x="1043608" y="1739900"/>
            <a:ext cx="8208342" cy="4857750"/>
          </a:xfrm>
        </p:spPr>
        <p:txBody>
          <a:bodyPr/>
          <a:lstStyle/>
          <a:p>
            <a:pPr eaLnBrk="1" hangingPunct="1">
              <a:lnSpc>
                <a:spcPct val="80000"/>
              </a:lnSpc>
            </a:pPr>
            <a:r>
              <a:rPr lang="en-US" sz="2500" b="1" dirty="0" smtClean="0">
                <a:latin typeface="Courier New" pitchFamily="49" charset="0"/>
              </a:rPr>
              <a:t>set</a:t>
            </a:r>
            <a:r>
              <a:rPr lang="en-US" sz="2500" dirty="0" smtClean="0">
                <a:latin typeface="Courier New" pitchFamily="49" charset="0"/>
              </a:rPr>
              <a:t> Petit </a:t>
            </a:r>
            <a:r>
              <a:rPr lang="en-US" sz="2500" b="1" dirty="0" smtClean="0">
                <a:latin typeface="Courier New" pitchFamily="49" charset="0"/>
              </a:rPr>
              <a:t>[</a:t>
            </a:r>
            <a:r>
              <a:rPr lang="en-US" sz="2500" b="1" dirty="0" err="1" smtClean="0">
                <a:latin typeface="Courier New" pitchFamily="49" charset="0"/>
              </a:rPr>
              <a:t>lrange</a:t>
            </a:r>
            <a:r>
              <a:rPr lang="en-US" sz="2500" dirty="0" smtClean="0">
                <a:latin typeface="Courier New" pitchFamily="49" charset="0"/>
              </a:rPr>
              <a:t> $Grand 4 </a:t>
            </a:r>
            <a:r>
              <a:rPr lang="en-US" sz="2500" b="1" dirty="0" smtClean="0">
                <a:latin typeface="Courier New" pitchFamily="49" charset="0"/>
              </a:rPr>
              <a:t>end]</a:t>
            </a:r>
            <a:endParaRPr lang="en-US" sz="2500" dirty="0" smtClean="0">
              <a:latin typeface="Courier New" pitchFamily="49" charset="0"/>
            </a:endParaRPr>
          </a:p>
          <a:p>
            <a:pPr eaLnBrk="1" hangingPunct="1">
              <a:lnSpc>
                <a:spcPct val="80000"/>
              </a:lnSpc>
            </a:pPr>
            <a:endParaRPr lang="en-US" sz="2500" b="1" dirty="0" smtClean="0">
              <a:latin typeface="Courier New" pitchFamily="49" charset="0"/>
            </a:endParaRPr>
          </a:p>
          <a:p>
            <a:pPr eaLnBrk="1" hangingPunct="1">
              <a:lnSpc>
                <a:spcPct val="80000"/>
              </a:lnSpc>
            </a:pPr>
            <a:r>
              <a:rPr lang="en-US" sz="2500" b="1" dirty="0" smtClean="0">
                <a:latin typeface="Courier New" pitchFamily="49" charset="0"/>
              </a:rPr>
              <a:t>set</a:t>
            </a:r>
            <a:r>
              <a:rPr lang="en-US" sz="2500" dirty="0" smtClean="0">
                <a:latin typeface="Courier New" pitchFamily="49" charset="0"/>
              </a:rPr>
              <a:t> Element </a:t>
            </a:r>
            <a:r>
              <a:rPr lang="en-US" sz="2500" b="1" dirty="0" smtClean="0">
                <a:latin typeface="Courier New" pitchFamily="49" charset="0"/>
              </a:rPr>
              <a:t>[</a:t>
            </a:r>
            <a:r>
              <a:rPr lang="en-US" sz="2500" b="1" dirty="0" err="1" smtClean="0">
                <a:latin typeface="Courier New" pitchFamily="49" charset="0"/>
              </a:rPr>
              <a:t>lindex</a:t>
            </a:r>
            <a:r>
              <a:rPr lang="en-US" sz="2500" dirty="0" smtClean="0">
                <a:latin typeface="Courier New" pitchFamily="49" charset="0"/>
              </a:rPr>
              <a:t> $L 3</a:t>
            </a:r>
            <a:r>
              <a:rPr lang="en-US" sz="2500" b="1" dirty="0" smtClean="0">
                <a:latin typeface="Courier New" pitchFamily="49" charset="0"/>
              </a:rPr>
              <a:t>]</a:t>
            </a:r>
            <a:endParaRPr lang="en-US" sz="2500" dirty="0" smtClean="0">
              <a:latin typeface="Courier New" pitchFamily="49" charset="0"/>
            </a:endParaRPr>
          </a:p>
          <a:p>
            <a:pPr eaLnBrk="1" hangingPunct="1">
              <a:lnSpc>
                <a:spcPct val="80000"/>
              </a:lnSpc>
            </a:pPr>
            <a:endParaRPr lang="en-US" sz="2500" b="1" dirty="0" smtClean="0">
              <a:latin typeface="Courier New" pitchFamily="49" charset="0"/>
            </a:endParaRPr>
          </a:p>
          <a:p>
            <a:pPr eaLnBrk="1" hangingPunct="1">
              <a:lnSpc>
                <a:spcPct val="80000"/>
              </a:lnSpc>
            </a:pPr>
            <a:r>
              <a:rPr lang="en-US" sz="2500" b="1" dirty="0" smtClean="0">
                <a:latin typeface="Courier New" pitchFamily="49" charset="0"/>
              </a:rPr>
              <a:t>set</a:t>
            </a:r>
            <a:r>
              <a:rPr lang="en-US" sz="2500" dirty="0" smtClean="0">
                <a:latin typeface="Courier New" pitchFamily="49" charset="0"/>
              </a:rPr>
              <a:t> </a:t>
            </a:r>
            <a:r>
              <a:rPr lang="en-US" sz="2500" dirty="0" err="1" smtClean="0">
                <a:latin typeface="Courier New" pitchFamily="49" charset="0"/>
              </a:rPr>
              <a:t>NouvListe</a:t>
            </a:r>
            <a:r>
              <a:rPr lang="en-US" sz="2500" dirty="0" smtClean="0">
                <a:latin typeface="Courier New" pitchFamily="49" charset="0"/>
              </a:rPr>
              <a:t> </a:t>
            </a:r>
            <a:r>
              <a:rPr lang="en-US" sz="2500" b="1" dirty="0" smtClean="0">
                <a:latin typeface="Courier New" pitchFamily="49" charset="0"/>
              </a:rPr>
              <a:t>[</a:t>
            </a:r>
            <a:r>
              <a:rPr lang="en-US" sz="2500" b="1" dirty="0" err="1" smtClean="0">
                <a:latin typeface="Courier New" pitchFamily="49" charset="0"/>
              </a:rPr>
              <a:t>linsert</a:t>
            </a:r>
            <a:r>
              <a:rPr lang="en-US" sz="2500" dirty="0" smtClean="0">
                <a:latin typeface="Courier New" pitchFamily="49" charset="0"/>
              </a:rPr>
              <a:t> $</a:t>
            </a:r>
            <a:r>
              <a:rPr lang="en-US" sz="2500" dirty="0" err="1" smtClean="0">
                <a:latin typeface="Courier New" pitchFamily="49" charset="0"/>
              </a:rPr>
              <a:t>Liste</a:t>
            </a:r>
            <a:r>
              <a:rPr lang="en-US" sz="2500" dirty="0" smtClean="0">
                <a:latin typeface="Courier New" pitchFamily="49" charset="0"/>
              </a:rPr>
              <a:t> 2 $X $Y</a:t>
            </a:r>
            <a:r>
              <a:rPr lang="en-US" sz="2500" b="1" dirty="0" smtClean="0">
                <a:latin typeface="Courier New" pitchFamily="49" charset="0"/>
              </a:rPr>
              <a:t>]</a:t>
            </a:r>
            <a:endParaRPr lang="en-US" sz="2500" dirty="0" smtClean="0">
              <a:latin typeface="Courier New" pitchFamily="49" charset="0"/>
            </a:endParaRPr>
          </a:p>
          <a:p>
            <a:pPr eaLnBrk="1" hangingPunct="1">
              <a:lnSpc>
                <a:spcPct val="80000"/>
              </a:lnSpc>
            </a:pPr>
            <a:endParaRPr lang="en-US" sz="2500" b="1" dirty="0" smtClean="0">
              <a:latin typeface="Courier New" pitchFamily="49" charset="0"/>
            </a:endParaRPr>
          </a:p>
          <a:p>
            <a:pPr eaLnBrk="1" hangingPunct="1">
              <a:lnSpc>
                <a:spcPct val="80000"/>
              </a:lnSpc>
            </a:pPr>
            <a:r>
              <a:rPr lang="en-US" sz="2500" b="1" dirty="0" smtClean="0">
                <a:latin typeface="Courier New" pitchFamily="49" charset="0"/>
              </a:rPr>
              <a:t>set</a:t>
            </a:r>
            <a:r>
              <a:rPr lang="en-US" sz="2500" dirty="0" smtClean="0">
                <a:latin typeface="Courier New" pitchFamily="49" charset="0"/>
              </a:rPr>
              <a:t> AB </a:t>
            </a:r>
            <a:r>
              <a:rPr lang="en-US" sz="2500" b="1" dirty="0" smtClean="0">
                <a:latin typeface="Courier New" pitchFamily="49" charset="0"/>
              </a:rPr>
              <a:t>[</a:t>
            </a:r>
            <a:r>
              <a:rPr lang="en-US" sz="2500" b="1" dirty="0" err="1" smtClean="0">
                <a:latin typeface="Courier New" pitchFamily="49" charset="0"/>
              </a:rPr>
              <a:t>concat</a:t>
            </a:r>
            <a:r>
              <a:rPr lang="en-US" sz="2500" dirty="0" smtClean="0">
                <a:latin typeface="Courier New" pitchFamily="49" charset="0"/>
              </a:rPr>
              <a:t> $</a:t>
            </a:r>
            <a:r>
              <a:rPr lang="en-US" sz="2500" dirty="0" err="1" smtClean="0">
                <a:latin typeface="Courier New" pitchFamily="49" charset="0"/>
              </a:rPr>
              <a:t>ListeA</a:t>
            </a:r>
            <a:r>
              <a:rPr lang="en-US" sz="2500" dirty="0" smtClean="0">
                <a:latin typeface="Courier New" pitchFamily="49" charset="0"/>
              </a:rPr>
              <a:t> $</a:t>
            </a:r>
            <a:r>
              <a:rPr lang="en-US" sz="2500" dirty="0" err="1" smtClean="0">
                <a:latin typeface="Courier New" pitchFamily="49" charset="0"/>
              </a:rPr>
              <a:t>ListeB</a:t>
            </a:r>
            <a:r>
              <a:rPr lang="en-US" sz="2500" b="1" dirty="0" smtClean="0">
                <a:latin typeface="Courier New" pitchFamily="49" charset="0"/>
              </a:rPr>
              <a:t>]</a:t>
            </a:r>
            <a:endParaRPr lang="en-US" sz="2500" dirty="0" smtClean="0">
              <a:latin typeface="Courier New" pitchFamily="49" charset="0"/>
            </a:endParaRPr>
          </a:p>
          <a:p>
            <a:pPr eaLnBrk="1" hangingPunct="1">
              <a:lnSpc>
                <a:spcPct val="80000"/>
              </a:lnSpc>
            </a:pPr>
            <a:endParaRPr lang="en-US" sz="2500" b="1" dirty="0" smtClean="0">
              <a:latin typeface="Courier New" pitchFamily="49" charset="0"/>
            </a:endParaRPr>
          </a:p>
          <a:p>
            <a:pPr eaLnBrk="1" hangingPunct="1">
              <a:lnSpc>
                <a:spcPct val="80000"/>
              </a:lnSpc>
            </a:pPr>
            <a:r>
              <a:rPr lang="en-US" sz="2500" b="1" dirty="0" smtClean="0">
                <a:latin typeface="Courier New" pitchFamily="49" charset="0"/>
              </a:rPr>
              <a:t>set</a:t>
            </a:r>
            <a:r>
              <a:rPr lang="en-US" sz="2500" dirty="0" smtClean="0">
                <a:latin typeface="Courier New" pitchFamily="49" charset="0"/>
              </a:rPr>
              <a:t> </a:t>
            </a:r>
            <a:r>
              <a:rPr lang="en-US" sz="2500" dirty="0" err="1" smtClean="0">
                <a:latin typeface="Courier New" pitchFamily="49" charset="0"/>
              </a:rPr>
              <a:t>Texte</a:t>
            </a:r>
            <a:r>
              <a:rPr lang="en-US" sz="2500" dirty="0" smtClean="0">
                <a:latin typeface="Courier New" pitchFamily="49" charset="0"/>
              </a:rPr>
              <a:t> </a:t>
            </a:r>
            <a:r>
              <a:rPr lang="en-US" sz="2500" b="1" dirty="0" smtClean="0">
                <a:latin typeface="Courier New" pitchFamily="49" charset="0"/>
              </a:rPr>
              <a:t>[join</a:t>
            </a:r>
            <a:r>
              <a:rPr lang="en-US" sz="2500" dirty="0" smtClean="0">
                <a:latin typeface="Courier New" pitchFamily="49" charset="0"/>
              </a:rPr>
              <a:t> $</a:t>
            </a:r>
            <a:r>
              <a:rPr lang="en-US" sz="2500" dirty="0" err="1" smtClean="0">
                <a:latin typeface="Courier New" pitchFamily="49" charset="0"/>
              </a:rPr>
              <a:t>Lignes</a:t>
            </a:r>
            <a:r>
              <a:rPr lang="en-US" sz="2500" dirty="0" smtClean="0">
                <a:latin typeface="Courier New" pitchFamily="49" charset="0"/>
              </a:rPr>
              <a:t> “\n</a:t>
            </a:r>
            <a:r>
              <a:rPr lang="en-US" sz="2500" b="1" dirty="0" smtClean="0">
                <a:latin typeface="Courier New" pitchFamily="49" charset="0"/>
              </a:rPr>
              <a:t>”]</a:t>
            </a:r>
            <a:endParaRPr lang="en-US" sz="2500" dirty="0" smtClean="0">
              <a:latin typeface="Courier New" pitchFamily="49" charset="0"/>
            </a:endParaRPr>
          </a:p>
          <a:p>
            <a:pPr eaLnBrk="1" hangingPunct="1">
              <a:lnSpc>
                <a:spcPct val="80000"/>
              </a:lnSpc>
            </a:pPr>
            <a:r>
              <a:rPr lang="en-US" sz="2500" b="1" dirty="0" smtClean="0">
                <a:latin typeface="Courier New" pitchFamily="49" charset="0"/>
              </a:rPr>
              <a:t>set</a:t>
            </a:r>
            <a:r>
              <a:rPr lang="en-US" sz="2500" dirty="0" smtClean="0">
                <a:latin typeface="Courier New" pitchFamily="49" charset="0"/>
              </a:rPr>
              <a:t> </a:t>
            </a:r>
            <a:r>
              <a:rPr lang="en-US" sz="2500" dirty="0" err="1" smtClean="0">
                <a:latin typeface="Courier New" pitchFamily="49" charset="0"/>
              </a:rPr>
              <a:t>Lignes</a:t>
            </a:r>
            <a:r>
              <a:rPr lang="en-US" sz="2500" dirty="0" smtClean="0">
                <a:latin typeface="Courier New" pitchFamily="49" charset="0"/>
              </a:rPr>
              <a:t> </a:t>
            </a:r>
            <a:r>
              <a:rPr lang="en-US" sz="2500" b="1" dirty="0" smtClean="0">
                <a:latin typeface="Courier New" pitchFamily="49" charset="0"/>
              </a:rPr>
              <a:t>[split</a:t>
            </a:r>
            <a:r>
              <a:rPr lang="en-US" sz="2500" dirty="0" smtClean="0">
                <a:latin typeface="Courier New" pitchFamily="49" charset="0"/>
              </a:rPr>
              <a:t> $</a:t>
            </a:r>
            <a:r>
              <a:rPr lang="en-US" sz="2500" dirty="0" err="1" smtClean="0">
                <a:latin typeface="Courier New" pitchFamily="49" charset="0"/>
              </a:rPr>
              <a:t>Texte</a:t>
            </a:r>
            <a:r>
              <a:rPr lang="en-US" sz="2500" dirty="0" smtClean="0">
                <a:latin typeface="Courier New" pitchFamily="49" charset="0"/>
              </a:rPr>
              <a:t> “\n”</a:t>
            </a:r>
            <a:r>
              <a:rPr lang="en-US" sz="2500" b="1" dirty="0" smtClean="0">
                <a:latin typeface="Courier New" pitchFamily="49" charset="0"/>
              </a:rPr>
              <a:t>]</a:t>
            </a:r>
            <a:endParaRPr lang="en-US" sz="2500" dirty="0" smtClean="0">
              <a:latin typeface="Courier New" pitchFamily="49" charset="0"/>
            </a:endParaRPr>
          </a:p>
          <a:p>
            <a:pPr eaLnBrk="1" hangingPunct="1">
              <a:lnSpc>
                <a:spcPct val="80000"/>
              </a:lnSpc>
            </a:pPr>
            <a:endParaRPr lang="en-US" sz="2500" b="1" dirty="0" smtClean="0">
              <a:latin typeface="Courier New" pitchFamily="49" charset="0"/>
            </a:endParaRPr>
          </a:p>
          <a:p>
            <a:pPr eaLnBrk="1" hangingPunct="1">
              <a:lnSpc>
                <a:spcPct val="80000"/>
              </a:lnSpc>
            </a:pPr>
            <a:r>
              <a:rPr lang="en-US" sz="2500" b="1" dirty="0" err="1" smtClean="0">
                <a:latin typeface="Courier New" pitchFamily="49" charset="0"/>
              </a:rPr>
              <a:t>foreach</a:t>
            </a:r>
            <a:r>
              <a:rPr lang="en-US" sz="2500" dirty="0" smtClean="0">
                <a:latin typeface="Courier New" pitchFamily="49" charset="0"/>
              </a:rPr>
              <a:t> Element $</a:t>
            </a:r>
            <a:r>
              <a:rPr lang="en-US" sz="2500" dirty="0" err="1" smtClean="0">
                <a:latin typeface="Courier New" pitchFamily="49" charset="0"/>
              </a:rPr>
              <a:t>Liste</a:t>
            </a:r>
            <a:r>
              <a:rPr lang="en-US" sz="2500" dirty="0" smtClean="0">
                <a:latin typeface="Courier New" pitchFamily="49" charset="0"/>
              </a:rPr>
              <a:t> </a:t>
            </a:r>
            <a:r>
              <a:rPr lang="en-US" sz="2500" b="1" dirty="0" smtClean="0">
                <a:latin typeface="Courier New" pitchFamily="49" charset="0"/>
              </a:rPr>
              <a:t>{</a:t>
            </a:r>
            <a:r>
              <a:rPr lang="en-US" sz="2500" dirty="0" smtClean="0">
                <a:latin typeface="Courier New" pitchFamily="49" charset="0"/>
              </a:rPr>
              <a:t> </a:t>
            </a:r>
            <a:r>
              <a:rPr lang="en-US" sz="2500" i="1" dirty="0" smtClean="0">
                <a:latin typeface="Courier New" pitchFamily="49" charset="0"/>
              </a:rPr>
              <a:t>bloc</a:t>
            </a:r>
            <a:r>
              <a:rPr lang="en-US" sz="2500" dirty="0" smtClean="0">
                <a:latin typeface="Courier New" pitchFamily="49" charset="0"/>
              </a:rPr>
              <a:t> </a:t>
            </a:r>
            <a:r>
              <a:rPr lang="en-US" sz="2500" b="1" dirty="0" smtClean="0">
                <a:latin typeface="Courier New" pitchFamily="49" charset="0"/>
              </a:rPr>
              <a:t>} </a:t>
            </a:r>
          </a:p>
          <a:p>
            <a:pPr eaLnBrk="1" hangingPunct="1">
              <a:lnSpc>
                <a:spcPct val="80000"/>
              </a:lnSpc>
            </a:pPr>
            <a:endParaRPr lang="en-US" sz="3300" dirty="0" smtClean="0"/>
          </a:p>
        </p:txBody>
      </p:sp>
    </p:spTree>
    <p:extLst>
      <p:ext uri="{BB962C8B-B14F-4D97-AF65-F5344CB8AC3E}">
        <p14:creationId xmlns:p14="http://schemas.microsoft.com/office/powerpoint/2010/main" val="26269356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7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7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67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Parcourir des listes</a:t>
            </a:r>
            <a:endParaRPr lang="fr-FR" dirty="0"/>
          </a:p>
        </p:txBody>
      </p:sp>
      <p:sp>
        <p:nvSpPr>
          <p:cNvPr id="3" name="Espace réservé du contenu 2"/>
          <p:cNvSpPr>
            <a:spLocks noGrp="1"/>
          </p:cNvSpPr>
          <p:nvPr>
            <p:ph idx="1"/>
          </p:nvPr>
        </p:nvSpPr>
        <p:spPr>
          <a:xfrm>
            <a:off x="539552" y="1844824"/>
            <a:ext cx="8424936" cy="4114800"/>
          </a:xfrm>
        </p:spPr>
        <p:txBody>
          <a:bodyPr/>
          <a:lstStyle/>
          <a:p>
            <a:pPr eaLnBrk="1" hangingPunct="1"/>
            <a:r>
              <a:rPr lang="en-US" sz="2800" b="1" dirty="0" err="1">
                <a:latin typeface="Courier New" pitchFamily="49" charset="0"/>
              </a:rPr>
              <a:t>foreach</a:t>
            </a:r>
            <a:r>
              <a:rPr lang="en-US" sz="2800" dirty="0">
                <a:latin typeface="Courier New" pitchFamily="49" charset="0"/>
              </a:rPr>
              <a:t> a $</a:t>
            </a:r>
            <a:r>
              <a:rPr lang="en-US" sz="2800" dirty="0" err="1">
                <a:latin typeface="Courier New" pitchFamily="49" charset="0"/>
              </a:rPr>
              <a:t>Liste</a:t>
            </a:r>
            <a:r>
              <a:rPr lang="en-US" sz="2800" dirty="0"/>
              <a:t>  </a:t>
            </a:r>
            <a:r>
              <a:rPr lang="en-US" sz="2800" b="1" dirty="0">
                <a:latin typeface="Courier New" pitchFamily="49" charset="0"/>
              </a:rPr>
              <a:t>{</a:t>
            </a:r>
            <a:r>
              <a:rPr lang="en-US" sz="2800" i="1" dirty="0">
                <a:latin typeface="Courier New" pitchFamily="49" charset="0"/>
              </a:rPr>
              <a:t>bloc</a:t>
            </a:r>
            <a:r>
              <a:rPr lang="en-US" sz="2800" b="1" dirty="0">
                <a:latin typeface="Courier New" pitchFamily="49" charset="0"/>
              </a:rPr>
              <a:t>}</a:t>
            </a:r>
            <a:endParaRPr lang="en-US" sz="2800" dirty="0">
              <a:latin typeface="Courier New" pitchFamily="49" charset="0"/>
            </a:endParaRPr>
          </a:p>
          <a:p>
            <a:pPr eaLnBrk="1" hangingPunct="1"/>
            <a:endParaRPr lang="en-US" sz="2800" b="1" dirty="0" smtClean="0">
              <a:latin typeface="Courier New" pitchFamily="49" charset="0"/>
            </a:endParaRPr>
          </a:p>
          <a:p>
            <a:pPr eaLnBrk="1" hangingPunct="1"/>
            <a:r>
              <a:rPr lang="en-US" sz="2800" b="1" dirty="0" err="1" smtClean="0">
                <a:latin typeface="Courier New" pitchFamily="49" charset="0"/>
              </a:rPr>
              <a:t>foreach</a:t>
            </a:r>
            <a:r>
              <a:rPr lang="en-US" sz="2800" dirty="0" smtClean="0">
                <a:latin typeface="Courier New" pitchFamily="49" charset="0"/>
              </a:rPr>
              <a:t> </a:t>
            </a:r>
            <a:r>
              <a:rPr lang="en-US" sz="2800" dirty="0">
                <a:latin typeface="Courier New" pitchFamily="49" charset="0"/>
              </a:rPr>
              <a:t>a $</a:t>
            </a:r>
            <a:r>
              <a:rPr lang="en-US" sz="2800" dirty="0" err="1">
                <a:latin typeface="Courier New" pitchFamily="49" charset="0"/>
              </a:rPr>
              <a:t>ListeA</a:t>
            </a:r>
            <a:r>
              <a:rPr lang="en-US" sz="2800" dirty="0">
                <a:latin typeface="Courier New" pitchFamily="49" charset="0"/>
              </a:rPr>
              <a:t>   b $</a:t>
            </a:r>
            <a:r>
              <a:rPr lang="en-US" sz="2800" dirty="0" err="1">
                <a:latin typeface="Courier New" pitchFamily="49" charset="0"/>
              </a:rPr>
              <a:t>ListeB</a:t>
            </a:r>
            <a:r>
              <a:rPr lang="en-US" sz="2800" dirty="0">
                <a:latin typeface="Courier New" pitchFamily="49" charset="0"/>
              </a:rPr>
              <a:t>  </a:t>
            </a:r>
            <a:r>
              <a:rPr lang="en-US" sz="2800" b="1" dirty="0">
                <a:latin typeface="Courier New" pitchFamily="49" charset="0"/>
              </a:rPr>
              <a:t>{</a:t>
            </a:r>
            <a:r>
              <a:rPr lang="en-US" sz="2800" i="1" dirty="0">
                <a:latin typeface="Courier New" pitchFamily="49" charset="0"/>
              </a:rPr>
              <a:t>bloc</a:t>
            </a:r>
            <a:r>
              <a:rPr lang="en-US" sz="2800" b="1" dirty="0">
                <a:latin typeface="Courier New" pitchFamily="49" charset="0"/>
              </a:rPr>
              <a:t>}</a:t>
            </a:r>
            <a:endParaRPr lang="en-US" sz="2800" dirty="0">
              <a:latin typeface="Courier New" pitchFamily="49" charset="0"/>
            </a:endParaRPr>
          </a:p>
          <a:p>
            <a:pPr eaLnBrk="1" hangingPunct="1"/>
            <a:endParaRPr lang="en-US" sz="2800" b="1" dirty="0" smtClean="0">
              <a:latin typeface="Courier New" pitchFamily="49" charset="0"/>
            </a:endParaRPr>
          </a:p>
          <a:p>
            <a:pPr eaLnBrk="1" hangingPunct="1"/>
            <a:r>
              <a:rPr lang="en-US" sz="2800" b="1" dirty="0" err="1" smtClean="0">
                <a:latin typeface="Courier New" pitchFamily="49" charset="0"/>
              </a:rPr>
              <a:t>foreach</a:t>
            </a:r>
            <a:r>
              <a:rPr lang="en-US" sz="2800" dirty="0" smtClean="0">
                <a:latin typeface="Courier New" pitchFamily="49" charset="0"/>
              </a:rPr>
              <a:t> </a:t>
            </a:r>
            <a:r>
              <a:rPr lang="en-US" sz="2800" b="1" dirty="0">
                <a:latin typeface="Courier New" pitchFamily="49" charset="0"/>
              </a:rPr>
              <a:t>{</a:t>
            </a:r>
            <a:r>
              <a:rPr lang="en-US" sz="2800" dirty="0">
                <a:latin typeface="Courier New" pitchFamily="49" charset="0"/>
              </a:rPr>
              <a:t>a b</a:t>
            </a:r>
            <a:r>
              <a:rPr lang="en-US" sz="2800" b="1" dirty="0">
                <a:latin typeface="Courier New" pitchFamily="49" charset="0"/>
              </a:rPr>
              <a:t>}</a:t>
            </a:r>
            <a:r>
              <a:rPr lang="en-US" sz="2800" dirty="0">
                <a:latin typeface="Courier New" pitchFamily="49" charset="0"/>
              </a:rPr>
              <a:t> $</a:t>
            </a:r>
            <a:r>
              <a:rPr lang="en-US" sz="2800" dirty="0" err="1">
                <a:latin typeface="Courier New" pitchFamily="49" charset="0"/>
              </a:rPr>
              <a:t>ListeABABAB</a:t>
            </a:r>
            <a:r>
              <a:rPr lang="en-US" sz="2800" dirty="0">
                <a:latin typeface="Courier New" pitchFamily="49" charset="0"/>
              </a:rPr>
              <a:t> </a:t>
            </a:r>
            <a:r>
              <a:rPr lang="en-US" sz="2800" b="1" dirty="0">
                <a:latin typeface="Courier New" pitchFamily="49" charset="0"/>
              </a:rPr>
              <a:t>{</a:t>
            </a:r>
            <a:r>
              <a:rPr lang="en-US" sz="2800" i="1" dirty="0">
                <a:latin typeface="Courier New" pitchFamily="49" charset="0"/>
              </a:rPr>
              <a:t>bloc</a:t>
            </a:r>
            <a:r>
              <a:rPr lang="en-US" sz="2800" b="1" dirty="0">
                <a:latin typeface="Courier New" pitchFamily="49" charset="0"/>
              </a:rPr>
              <a:t>}</a:t>
            </a:r>
            <a:endParaRPr lang="en-US" sz="2800" dirty="0">
              <a:latin typeface="Courier New" pitchFamily="49" charset="0"/>
            </a:endParaRPr>
          </a:p>
          <a:p>
            <a:endParaRPr lang="fr-FR" dirty="0"/>
          </a:p>
        </p:txBody>
      </p:sp>
    </p:spTree>
    <p:extLst>
      <p:ext uri="{BB962C8B-B14F-4D97-AF65-F5344CB8AC3E}">
        <p14:creationId xmlns:p14="http://schemas.microsoft.com/office/powerpoint/2010/main" val="27206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152400"/>
            <a:ext cx="7772400" cy="1143000"/>
          </a:xfrm>
        </p:spPr>
        <p:txBody>
          <a:bodyPr/>
          <a:lstStyle/>
          <a:p>
            <a:pPr algn="ctr" eaLnBrk="1" hangingPunct="1"/>
            <a:r>
              <a:rPr lang="en-US" smtClean="0"/>
              <a:t>Les listes</a:t>
            </a:r>
          </a:p>
        </p:txBody>
      </p:sp>
      <p:sp>
        <p:nvSpPr>
          <p:cNvPr id="28675" name="Rectangle 3"/>
          <p:cNvSpPr>
            <a:spLocks noGrp="1" noChangeArrowheads="1"/>
          </p:cNvSpPr>
          <p:nvPr>
            <p:ph type="body" idx="1"/>
          </p:nvPr>
        </p:nvSpPr>
        <p:spPr>
          <a:xfrm>
            <a:off x="1479550" y="1739900"/>
            <a:ext cx="7772400" cy="4857750"/>
          </a:xfrm>
        </p:spPr>
        <p:txBody>
          <a:bodyPr/>
          <a:lstStyle/>
          <a:p>
            <a:pPr eaLnBrk="1" hangingPunct="1">
              <a:lnSpc>
                <a:spcPct val="80000"/>
              </a:lnSpc>
            </a:pPr>
            <a:r>
              <a:rPr lang="en-US" sz="2500" b="1" smtClean="0">
                <a:latin typeface="Courier New" pitchFamily="49" charset="0"/>
              </a:rPr>
              <a:t>set</a:t>
            </a:r>
            <a:r>
              <a:rPr lang="en-US" sz="2500" smtClean="0">
                <a:latin typeface="Courier New" pitchFamily="49" charset="0"/>
              </a:rPr>
              <a:t> L </a:t>
            </a:r>
            <a:r>
              <a:rPr lang="en-US" sz="2500" b="1" smtClean="0">
                <a:latin typeface="Courier New" pitchFamily="49" charset="0"/>
              </a:rPr>
              <a:t>{</a:t>
            </a:r>
            <a:r>
              <a:rPr lang="en-US" sz="2500" smtClean="0">
                <a:latin typeface="Courier New" pitchFamily="49" charset="0"/>
              </a:rPr>
              <a:t>a b c d e</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L </a:t>
            </a:r>
            <a:r>
              <a:rPr lang="en-US" sz="2500" b="1" smtClean="0">
                <a:latin typeface="Courier New" pitchFamily="49" charset="0"/>
              </a:rPr>
              <a:t>[list</a:t>
            </a:r>
            <a:r>
              <a:rPr lang="en-US" sz="2500" smtClean="0">
                <a:latin typeface="Courier New" pitchFamily="49" charset="0"/>
              </a:rPr>
              <a:t> 3 $X $Y 35</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lappend</a:t>
            </a:r>
            <a:r>
              <a:rPr lang="en-US" sz="2500" smtClean="0">
                <a:latin typeface="Courier New" pitchFamily="49" charset="0"/>
              </a:rPr>
              <a:t> L 56           </a:t>
            </a:r>
            <a:r>
              <a:rPr lang="en-US" sz="2500" i="1" smtClean="0">
                <a:latin typeface="Courier New" pitchFamily="49" charset="0"/>
              </a:rPr>
              <a:t>&lt;&lt;&lt;&lt; pas de $</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T </a:t>
            </a:r>
            <a:r>
              <a:rPr lang="en-US" sz="2500" b="1" smtClean="0">
                <a:latin typeface="Courier New" pitchFamily="49" charset="0"/>
              </a:rPr>
              <a:t>[lsort</a:t>
            </a:r>
            <a:r>
              <a:rPr lang="en-US" sz="2500" smtClean="0">
                <a:latin typeface="Courier New" pitchFamily="49" charset="0"/>
              </a:rPr>
              <a:t> $L</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Petit </a:t>
            </a:r>
            <a:r>
              <a:rPr lang="en-US" sz="2500" b="1" smtClean="0">
                <a:latin typeface="Courier New" pitchFamily="49" charset="0"/>
              </a:rPr>
              <a:t>[lrange</a:t>
            </a:r>
            <a:r>
              <a:rPr lang="en-US" sz="2500" smtClean="0">
                <a:latin typeface="Courier New" pitchFamily="49" charset="0"/>
              </a:rPr>
              <a:t> $Grand 4 </a:t>
            </a:r>
            <a:r>
              <a:rPr lang="en-US" sz="2500" b="1" smtClean="0">
                <a:latin typeface="Courier New" pitchFamily="49" charset="0"/>
              </a:rPr>
              <a:t>end]</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Element </a:t>
            </a:r>
            <a:r>
              <a:rPr lang="en-US" sz="2500" b="1" smtClean="0">
                <a:latin typeface="Courier New" pitchFamily="49" charset="0"/>
              </a:rPr>
              <a:t>[lindex</a:t>
            </a:r>
            <a:r>
              <a:rPr lang="en-US" sz="2500" smtClean="0">
                <a:latin typeface="Courier New" pitchFamily="49" charset="0"/>
              </a:rPr>
              <a:t> $L 3</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NouvListe </a:t>
            </a:r>
            <a:r>
              <a:rPr lang="en-US" sz="2500" b="1" smtClean="0">
                <a:latin typeface="Courier New" pitchFamily="49" charset="0"/>
              </a:rPr>
              <a:t>[linsert</a:t>
            </a:r>
            <a:r>
              <a:rPr lang="en-US" sz="2500" smtClean="0">
                <a:latin typeface="Courier New" pitchFamily="49" charset="0"/>
              </a:rPr>
              <a:t> $Liste 2 $X $Y</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AB </a:t>
            </a:r>
            <a:r>
              <a:rPr lang="en-US" sz="2500" b="1" smtClean="0">
                <a:latin typeface="Courier New" pitchFamily="49" charset="0"/>
              </a:rPr>
              <a:t>[concat</a:t>
            </a:r>
            <a:r>
              <a:rPr lang="en-US" sz="2500" smtClean="0">
                <a:latin typeface="Courier New" pitchFamily="49" charset="0"/>
              </a:rPr>
              <a:t> $ListeA $ListeB</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n </a:t>
            </a:r>
            <a:r>
              <a:rPr lang="en-US" sz="2500" b="1" smtClean="0">
                <a:latin typeface="Courier New" pitchFamily="49" charset="0"/>
              </a:rPr>
              <a:t>[llength</a:t>
            </a:r>
            <a:r>
              <a:rPr lang="en-US" sz="2500" smtClean="0">
                <a:latin typeface="Courier New" pitchFamily="49" charset="0"/>
              </a:rPr>
              <a:t> $Liste</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Texte </a:t>
            </a:r>
            <a:r>
              <a:rPr lang="en-US" sz="2500" b="1" smtClean="0">
                <a:latin typeface="Courier New" pitchFamily="49" charset="0"/>
              </a:rPr>
              <a:t>[join</a:t>
            </a:r>
            <a:r>
              <a:rPr lang="en-US" sz="2500" smtClean="0">
                <a:latin typeface="Courier New" pitchFamily="49" charset="0"/>
              </a:rPr>
              <a:t> $Lignes “\n</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Lignes </a:t>
            </a:r>
            <a:r>
              <a:rPr lang="en-US" sz="2500" b="1" smtClean="0">
                <a:latin typeface="Courier New" pitchFamily="49" charset="0"/>
              </a:rPr>
              <a:t>[split</a:t>
            </a:r>
            <a:r>
              <a:rPr lang="en-US" sz="2500" smtClean="0">
                <a:latin typeface="Courier New" pitchFamily="49" charset="0"/>
              </a:rPr>
              <a:t> $Texte “\n”</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foreach</a:t>
            </a:r>
            <a:r>
              <a:rPr lang="en-US" sz="2500" smtClean="0">
                <a:latin typeface="Courier New" pitchFamily="49" charset="0"/>
              </a:rPr>
              <a:t> Element $Liste </a:t>
            </a:r>
            <a:r>
              <a:rPr lang="en-US" sz="2500" b="1" smtClean="0">
                <a:latin typeface="Courier New" pitchFamily="49" charset="0"/>
              </a:rPr>
              <a:t>{</a:t>
            </a:r>
            <a:r>
              <a:rPr lang="en-US" sz="2500" smtClean="0">
                <a:latin typeface="Courier New" pitchFamily="49" charset="0"/>
              </a:rPr>
              <a:t> </a:t>
            </a:r>
            <a:r>
              <a:rPr lang="en-US" sz="2500" i="1" smtClean="0">
                <a:latin typeface="Courier New" pitchFamily="49" charset="0"/>
              </a:rPr>
              <a:t>bloc</a:t>
            </a:r>
            <a:r>
              <a:rPr lang="en-US" sz="2500" smtClean="0">
                <a:latin typeface="Courier New" pitchFamily="49" charset="0"/>
              </a:rPr>
              <a:t> </a:t>
            </a:r>
            <a:r>
              <a:rPr lang="en-US" sz="2500" b="1" smtClean="0">
                <a:latin typeface="Courier New" pitchFamily="49" charset="0"/>
              </a:rPr>
              <a:t>} </a:t>
            </a:r>
          </a:p>
          <a:p>
            <a:pPr eaLnBrk="1" hangingPunct="1">
              <a:lnSpc>
                <a:spcPct val="80000"/>
              </a:lnSpc>
            </a:pPr>
            <a:endParaRPr lang="en-US" sz="3300" smtClean="0"/>
          </a:p>
        </p:txBody>
      </p:sp>
      <p:sp>
        <p:nvSpPr>
          <p:cNvPr id="57348" name="Rectangle 4"/>
          <p:cNvSpPr>
            <a:spLocks noChangeArrowheads="1"/>
          </p:cNvSpPr>
          <p:nvPr/>
        </p:nvSpPr>
        <p:spPr bwMode="auto">
          <a:xfrm>
            <a:off x="1835150" y="2511082"/>
            <a:ext cx="2449513" cy="358775"/>
          </a:xfrm>
          <a:prstGeom prst="rect">
            <a:avLst/>
          </a:prstGeom>
          <a:noFill/>
          <a:ln w="15875">
            <a:solidFill>
              <a:srgbClr val="99CCCC"/>
            </a:solidFill>
            <a:miter lim="800000"/>
            <a:headEnd/>
            <a:tailEnd/>
          </a:ln>
        </p:spPr>
        <p:txBody>
          <a:bodyPr wrap="none" anchor="ctr"/>
          <a:lstStyle/>
          <a:p>
            <a:endParaRPr lang="fr-FR"/>
          </a:p>
        </p:txBody>
      </p:sp>
    </p:spTree>
    <p:extLst>
      <p:ext uri="{BB962C8B-B14F-4D97-AF65-F5344CB8AC3E}">
        <p14:creationId xmlns:p14="http://schemas.microsoft.com/office/powerpoint/2010/main" val="36324283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Utiliser des listes</a:t>
            </a:r>
            <a:endParaRPr lang="fr-FR" dirty="0"/>
          </a:p>
        </p:txBody>
      </p:sp>
      <p:sp>
        <p:nvSpPr>
          <p:cNvPr id="3" name="Espace réservé du contenu 2"/>
          <p:cNvSpPr>
            <a:spLocks noGrp="1"/>
          </p:cNvSpPr>
          <p:nvPr>
            <p:ph idx="1"/>
          </p:nvPr>
        </p:nvSpPr>
        <p:spPr/>
        <p:txBody>
          <a:bodyPr/>
          <a:lstStyle/>
          <a:p>
            <a:r>
              <a:rPr lang="fr-FR" dirty="0"/>
              <a:t>set P {a {1 2} b {5 3} c {8 2}} </a:t>
            </a:r>
          </a:p>
          <a:p>
            <a:endParaRPr lang="fr-FR" dirty="0" smtClean="0"/>
          </a:p>
          <a:p>
            <a:pPr marL="0" indent="0">
              <a:buNone/>
            </a:pPr>
            <a:r>
              <a:rPr lang="fr-FR" dirty="0"/>
              <a:t> </a:t>
            </a:r>
            <a:r>
              <a:rPr lang="fr-FR" dirty="0" smtClean="0"/>
              <a:t>    </a:t>
            </a:r>
            <a:r>
              <a:rPr lang="fr-FR" b="1" dirty="0" err="1" smtClean="0"/>
              <a:t>foreach</a:t>
            </a:r>
            <a:r>
              <a:rPr lang="fr-FR" dirty="0" smtClean="0"/>
              <a:t> {</a:t>
            </a:r>
            <a:r>
              <a:rPr lang="fr-FR" b="1" dirty="0" smtClean="0"/>
              <a:t>N</a:t>
            </a:r>
            <a:r>
              <a:rPr lang="fr-FR" dirty="0" smtClean="0"/>
              <a:t> </a:t>
            </a:r>
            <a:r>
              <a:rPr lang="fr-FR" b="1" dirty="0" smtClean="0"/>
              <a:t>C</a:t>
            </a:r>
            <a:r>
              <a:rPr lang="fr-FR" dirty="0" smtClean="0"/>
              <a:t>} $P {</a:t>
            </a:r>
          </a:p>
          <a:p>
            <a:pPr marL="0" indent="0">
              <a:buNone/>
            </a:pPr>
            <a:r>
              <a:rPr lang="fr-FR" dirty="0"/>
              <a:t> </a:t>
            </a:r>
            <a:r>
              <a:rPr lang="fr-FR" dirty="0" smtClean="0"/>
              <a:t>         </a:t>
            </a:r>
            <a:r>
              <a:rPr lang="fr-FR" dirty="0" err="1" smtClean="0"/>
              <a:t>lassign</a:t>
            </a:r>
            <a:r>
              <a:rPr lang="fr-FR" dirty="0" smtClean="0"/>
              <a:t> $</a:t>
            </a:r>
            <a:r>
              <a:rPr lang="fr-FR" b="1" dirty="0" smtClean="0"/>
              <a:t>C</a:t>
            </a:r>
            <a:r>
              <a:rPr lang="fr-FR" dirty="0" smtClean="0"/>
              <a:t> x y </a:t>
            </a:r>
          </a:p>
          <a:p>
            <a:pPr marL="0" indent="0">
              <a:buNone/>
            </a:pPr>
            <a:r>
              <a:rPr lang="fr-FR" dirty="0"/>
              <a:t> </a:t>
            </a:r>
            <a:r>
              <a:rPr lang="fr-FR" dirty="0" smtClean="0"/>
              <a:t>         Tracer $</a:t>
            </a:r>
            <a:r>
              <a:rPr lang="fr-FR" b="1" dirty="0" smtClean="0"/>
              <a:t>N</a:t>
            </a:r>
            <a:r>
              <a:rPr lang="fr-FR" dirty="0" smtClean="0"/>
              <a:t> $x $y</a:t>
            </a:r>
          </a:p>
          <a:p>
            <a:pPr marL="0" indent="0">
              <a:buNone/>
            </a:pPr>
            <a:r>
              <a:rPr lang="fr-FR" dirty="0"/>
              <a:t> </a:t>
            </a:r>
            <a:r>
              <a:rPr lang="fr-FR" dirty="0" smtClean="0"/>
              <a:t>    }</a:t>
            </a:r>
            <a:endParaRPr lang="fr-FR" dirty="0"/>
          </a:p>
        </p:txBody>
      </p:sp>
      <p:sp>
        <p:nvSpPr>
          <p:cNvPr id="4" name="Ellipse 3"/>
          <p:cNvSpPr/>
          <p:nvPr/>
        </p:nvSpPr>
        <p:spPr bwMode="auto">
          <a:xfrm>
            <a:off x="3051520" y="1916832"/>
            <a:ext cx="288032" cy="432048"/>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
        <p:nvSpPr>
          <p:cNvPr id="5" name="Ellipse 4"/>
          <p:cNvSpPr/>
          <p:nvPr/>
        </p:nvSpPr>
        <p:spPr bwMode="auto">
          <a:xfrm>
            <a:off x="4022228" y="2924944"/>
            <a:ext cx="360040" cy="504056"/>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
        <p:nvSpPr>
          <p:cNvPr id="6" name="Ellipse 5"/>
          <p:cNvSpPr/>
          <p:nvPr/>
        </p:nvSpPr>
        <p:spPr bwMode="auto">
          <a:xfrm>
            <a:off x="3508720" y="1872929"/>
            <a:ext cx="919264" cy="521667"/>
          </a:xfrm>
          <a:prstGeom prst="ellipse">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
        <p:nvSpPr>
          <p:cNvPr id="7" name="Ellipse 6"/>
          <p:cNvSpPr/>
          <p:nvPr/>
        </p:nvSpPr>
        <p:spPr bwMode="auto">
          <a:xfrm>
            <a:off x="4441808" y="2924944"/>
            <a:ext cx="360040" cy="468052"/>
          </a:xfrm>
          <a:prstGeom prst="ellipse">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
        <p:nvSpPr>
          <p:cNvPr id="8" name="Ellipse 7"/>
          <p:cNvSpPr/>
          <p:nvPr/>
        </p:nvSpPr>
        <p:spPr bwMode="auto">
          <a:xfrm>
            <a:off x="3635896" y="1900737"/>
            <a:ext cx="288032" cy="432048"/>
          </a:xfrm>
          <a:prstGeom prst="ellipse">
            <a:avLst/>
          </a:prstGeom>
          <a:noFill/>
          <a:ln w="381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
        <p:nvSpPr>
          <p:cNvPr id="9" name="Ellipse 8"/>
          <p:cNvSpPr/>
          <p:nvPr/>
        </p:nvSpPr>
        <p:spPr bwMode="auto">
          <a:xfrm>
            <a:off x="4759567" y="3501008"/>
            <a:ext cx="288032" cy="432048"/>
          </a:xfrm>
          <a:prstGeom prst="ellipse">
            <a:avLst/>
          </a:prstGeom>
          <a:noFill/>
          <a:ln w="381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
        <p:nvSpPr>
          <p:cNvPr id="10" name="Ellipse 9"/>
          <p:cNvSpPr/>
          <p:nvPr/>
        </p:nvSpPr>
        <p:spPr bwMode="auto">
          <a:xfrm>
            <a:off x="4001715" y="1900737"/>
            <a:ext cx="288032" cy="432048"/>
          </a:xfrm>
          <a:prstGeom prst="ellipse">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
        <p:nvSpPr>
          <p:cNvPr id="11" name="Ellipse 10"/>
          <p:cNvSpPr/>
          <p:nvPr/>
        </p:nvSpPr>
        <p:spPr bwMode="auto">
          <a:xfrm>
            <a:off x="5096836" y="3508564"/>
            <a:ext cx="288032" cy="432048"/>
          </a:xfrm>
          <a:prstGeom prst="ellipse">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88173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Les atrocités qu’on peut voir !!!</a:t>
            </a:r>
            <a:endParaRPr lang="fr-FR" dirty="0"/>
          </a:p>
        </p:txBody>
      </p:sp>
      <p:sp>
        <p:nvSpPr>
          <p:cNvPr id="3" name="Espace réservé du contenu 2"/>
          <p:cNvSpPr>
            <a:spLocks noGrp="1"/>
          </p:cNvSpPr>
          <p:nvPr>
            <p:ph idx="1"/>
          </p:nvPr>
        </p:nvSpPr>
        <p:spPr/>
        <p:txBody>
          <a:bodyPr/>
          <a:lstStyle/>
          <a:p>
            <a:pPr marL="0" indent="0">
              <a:buNone/>
            </a:pPr>
            <a:r>
              <a:rPr lang="fr-FR" dirty="0" smtClean="0"/>
              <a:t>for (i=0, i&lt;</a:t>
            </a:r>
            <a:r>
              <a:rPr lang="fr-FR" dirty="0" err="1" smtClean="0"/>
              <a:t>length</a:t>
            </a:r>
            <a:r>
              <a:rPr lang="fr-FR" dirty="0" smtClean="0"/>
              <a:t>(P), i++) {</a:t>
            </a:r>
          </a:p>
          <a:p>
            <a:pPr marL="0" indent="0">
              <a:buNone/>
            </a:pPr>
            <a:r>
              <a:rPr lang="fr-FR" dirty="0"/>
              <a:t> </a:t>
            </a:r>
            <a:r>
              <a:rPr lang="fr-FR" dirty="0" smtClean="0"/>
              <a:t>     N = P[i]</a:t>
            </a:r>
          </a:p>
          <a:p>
            <a:pPr marL="0" indent="0">
              <a:buNone/>
            </a:pPr>
            <a:r>
              <a:rPr lang="fr-FR" dirty="0"/>
              <a:t> </a:t>
            </a:r>
            <a:r>
              <a:rPr lang="fr-FR" dirty="0" smtClean="0"/>
              <a:t>     C = P[i+1]</a:t>
            </a:r>
          </a:p>
          <a:p>
            <a:pPr marL="0" indent="0">
              <a:buNone/>
            </a:pPr>
            <a:r>
              <a:rPr lang="fr-FR" dirty="0"/>
              <a:t> </a:t>
            </a:r>
            <a:r>
              <a:rPr lang="fr-FR" dirty="0" smtClean="0"/>
              <a:t>     x = C[0]</a:t>
            </a:r>
          </a:p>
          <a:p>
            <a:pPr marL="0" indent="0">
              <a:buNone/>
            </a:pPr>
            <a:r>
              <a:rPr lang="fr-FR" dirty="0" smtClean="0"/>
              <a:t>      y = C[1]</a:t>
            </a:r>
          </a:p>
          <a:p>
            <a:pPr marL="0" indent="0">
              <a:buNone/>
            </a:pPr>
            <a:r>
              <a:rPr lang="fr-FR" dirty="0"/>
              <a:t> </a:t>
            </a:r>
            <a:r>
              <a:rPr lang="fr-FR" dirty="0" smtClean="0"/>
              <a:t>     Tracer(</a:t>
            </a:r>
            <a:r>
              <a:rPr lang="fr-FR" dirty="0" err="1" smtClean="0"/>
              <a:t>N,x,y</a:t>
            </a:r>
            <a:r>
              <a:rPr lang="fr-FR" dirty="0" smtClean="0"/>
              <a:t>)</a:t>
            </a:r>
          </a:p>
          <a:p>
            <a:pPr marL="0" indent="0">
              <a:buNone/>
            </a:pPr>
            <a:r>
              <a:rPr lang="fr-FR" dirty="0" smtClean="0"/>
              <a:t>       i++</a:t>
            </a:r>
          </a:p>
          <a:p>
            <a:pPr marL="0" indent="0">
              <a:buNone/>
            </a:pPr>
            <a:r>
              <a:rPr lang="fr-FR" dirty="0"/>
              <a:t> </a:t>
            </a:r>
            <a:r>
              <a:rPr lang="fr-FR" dirty="0" smtClean="0"/>
              <a:t>}</a:t>
            </a:r>
          </a:p>
          <a:p>
            <a:pPr lvl="1"/>
            <a:endParaRPr lang="fr-FR" dirty="0"/>
          </a:p>
        </p:txBody>
      </p:sp>
    </p:spTree>
    <p:extLst>
      <p:ext uri="{BB962C8B-B14F-4D97-AF65-F5344CB8AC3E}">
        <p14:creationId xmlns:p14="http://schemas.microsoft.com/office/powerpoint/2010/main" val="32145249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370013" y="301625"/>
            <a:ext cx="7313612" cy="966788"/>
          </a:xfrm>
        </p:spPr>
        <p:txBody>
          <a:bodyPr/>
          <a:lstStyle/>
          <a:p>
            <a:pPr algn="ctr" eaLnBrk="1" hangingPunct="1"/>
            <a:r>
              <a:rPr lang="en-GB" sz="3200" smtClean="0"/>
              <a:t>Tcl, aperçu général</a:t>
            </a:r>
            <a:br>
              <a:rPr lang="en-GB" sz="3200" smtClean="0"/>
            </a:br>
            <a:r>
              <a:rPr lang="en-GB" sz="3200" smtClean="0"/>
              <a:t> des commandes les plus utilisées</a:t>
            </a:r>
          </a:p>
        </p:txBody>
      </p:sp>
      <p:sp>
        <p:nvSpPr>
          <p:cNvPr id="38915" name="Text Box 3"/>
          <p:cNvSpPr txBox="1">
            <a:spLocks noChangeArrowheads="1"/>
          </p:cNvSpPr>
          <p:nvPr/>
        </p:nvSpPr>
        <p:spPr bwMode="auto">
          <a:xfrm>
            <a:off x="1187450" y="1700213"/>
            <a:ext cx="1030288" cy="5035550"/>
          </a:xfrm>
          <a:prstGeom prst="rect">
            <a:avLst/>
          </a:prstGeom>
          <a:noFill/>
          <a:ln w="15875">
            <a:noFill/>
            <a:miter lim="800000"/>
            <a:headEnd/>
            <a:tailEnd/>
          </a:ln>
        </p:spPr>
        <p:txBody>
          <a:bodyPr>
            <a:spAutoFit/>
          </a:bodyPr>
          <a:lstStyle/>
          <a:p>
            <a:r>
              <a:rPr lang="en-GB"/>
              <a:t>set</a:t>
            </a:r>
          </a:p>
          <a:p>
            <a:endParaRPr lang="en-GB"/>
          </a:p>
          <a:p>
            <a:r>
              <a:rPr lang="en-GB"/>
              <a:t>expr</a:t>
            </a:r>
          </a:p>
          <a:p>
            <a:r>
              <a:rPr lang="en-GB"/>
              <a:t>incr</a:t>
            </a:r>
          </a:p>
          <a:p>
            <a:endParaRPr lang="en-GB"/>
          </a:p>
          <a:p>
            <a:r>
              <a:rPr lang="en-GB"/>
              <a:t>puts</a:t>
            </a:r>
          </a:p>
          <a:p>
            <a:r>
              <a:rPr lang="en-GB"/>
              <a:t>gets</a:t>
            </a:r>
          </a:p>
          <a:p>
            <a:r>
              <a:rPr lang="en-GB"/>
              <a:t>scan</a:t>
            </a:r>
          </a:p>
          <a:p>
            <a:r>
              <a:rPr lang="en-GB"/>
              <a:t>format</a:t>
            </a:r>
          </a:p>
          <a:p>
            <a:r>
              <a:rPr lang="en-GB"/>
              <a:t>parray</a:t>
            </a:r>
          </a:p>
          <a:p>
            <a:endParaRPr lang="en-GB"/>
          </a:p>
          <a:p>
            <a:r>
              <a:rPr lang="en-GB"/>
              <a:t>string</a:t>
            </a:r>
          </a:p>
          <a:p>
            <a:r>
              <a:rPr lang="en-GB"/>
              <a:t>append</a:t>
            </a:r>
          </a:p>
          <a:p>
            <a:r>
              <a:rPr lang="en-GB"/>
              <a:t>regexp</a:t>
            </a:r>
          </a:p>
          <a:p>
            <a:r>
              <a:rPr lang="en-GB"/>
              <a:t>regsub</a:t>
            </a:r>
          </a:p>
          <a:p>
            <a:r>
              <a:rPr lang="en-GB"/>
              <a:t>split</a:t>
            </a:r>
          </a:p>
          <a:p>
            <a:endParaRPr lang="en-GB"/>
          </a:p>
          <a:p>
            <a:endParaRPr lang="en-GB"/>
          </a:p>
        </p:txBody>
      </p:sp>
      <p:sp>
        <p:nvSpPr>
          <p:cNvPr id="38916" name="Text Box 4"/>
          <p:cNvSpPr txBox="1">
            <a:spLocks noChangeArrowheads="1"/>
          </p:cNvSpPr>
          <p:nvPr/>
        </p:nvSpPr>
        <p:spPr bwMode="auto">
          <a:xfrm>
            <a:off x="3208338" y="1700213"/>
            <a:ext cx="1093787" cy="4760912"/>
          </a:xfrm>
          <a:prstGeom prst="rect">
            <a:avLst/>
          </a:prstGeom>
          <a:noFill/>
          <a:ln w="15875">
            <a:noFill/>
            <a:miter lim="800000"/>
            <a:headEnd/>
            <a:tailEnd/>
          </a:ln>
        </p:spPr>
        <p:txBody>
          <a:bodyPr wrap="none">
            <a:spAutoFit/>
          </a:bodyPr>
          <a:lstStyle/>
          <a:p>
            <a:r>
              <a:rPr lang="en-GB"/>
              <a:t>lappend</a:t>
            </a:r>
          </a:p>
          <a:p>
            <a:r>
              <a:rPr lang="en-GB"/>
              <a:t>lassign</a:t>
            </a:r>
          </a:p>
          <a:p>
            <a:r>
              <a:rPr lang="en-GB"/>
              <a:t>lindex</a:t>
            </a:r>
          </a:p>
          <a:p>
            <a:r>
              <a:rPr lang="en-GB"/>
              <a:t>linsert</a:t>
            </a:r>
          </a:p>
          <a:p>
            <a:r>
              <a:rPr lang="en-GB"/>
              <a:t>list</a:t>
            </a:r>
          </a:p>
          <a:p>
            <a:r>
              <a:rPr lang="en-GB"/>
              <a:t>llength</a:t>
            </a:r>
          </a:p>
          <a:p>
            <a:r>
              <a:rPr lang="en-GB"/>
              <a:t>lrange</a:t>
            </a:r>
          </a:p>
          <a:p>
            <a:r>
              <a:rPr lang="en-GB"/>
              <a:t>lrepeat</a:t>
            </a:r>
          </a:p>
          <a:p>
            <a:r>
              <a:rPr lang="en-GB"/>
              <a:t>lreplace</a:t>
            </a:r>
          </a:p>
          <a:p>
            <a:r>
              <a:rPr lang="en-GB"/>
              <a:t>lsearch</a:t>
            </a:r>
          </a:p>
          <a:p>
            <a:r>
              <a:rPr lang="en-GB"/>
              <a:t>lset</a:t>
            </a:r>
          </a:p>
          <a:p>
            <a:r>
              <a:rPr lang="en-GB"/>
              <a:t>lsort</a:t>
            </a:r>
          </a:p>
          <a:p>
            <a:r>
              <a:rPr lang="en-GB"/>
              <a:t>concat</a:t>
            </a:r>
          </a:p>
          <a:p>
            <a:r>
              <a:rPr lang="en-GB"/>
              <a:t>join</a:t>
            </a:r>
          </a:p>
          <a:p>
            <a:endParaRPr lang="en-GB"/>
          </a:p>
          <a:p>
            <a:r>
              <a:rPr lang="en-GB"/>
              <a:t>array</a:t>
            </a:r>
          </a:p>
          <a:p>
            <a:endParaRPr lang="en-GB"/>
          </a:p>
        </p:txBody>
      </p:sp>
      <p:sp>
        <p:nvSpPr>
          <p:cNvPr id="38917" name="Text Box 5"/>
          <p:cNvSpPr txBox="1">
            <a:spLocks noChangeArrowheads="1"/>
          </p:cNvSpPr>
          <p:nvPr/>
        </p:nvSpPr>
        <p:spPr bwMode="auto">
          <a:xfrm>
            <a:off x="5294313" y="1700213"/>
            <a:ext cx="1165225" cy="5035550"/>
          </a:xfrm>
          <a:prstGeom prst="rect">
            <a:avLst/>
          </a:prstGeom>
          <a:noFill/>
          <a:ln w="15875">
            <a:noFill/>
            <a:miter lim="800000"/>
            <a:headEnd/>
            <a:tailEnd/>
          </a:ln>
        </p:spPr>
        <p:txBody>
          <a:bodyPr wrap="none">
            <a:spAutoFit/>
          </a:bodyPr>
          <a:lstStyle/>
          <a:p>
            <a:r>
              <a:rPr lang="en-GB"/>
              <a:t>file</a:t>
            </a:r>
          </a:p>
          <a:p>
            <a:r>
              <a:rPr lang="en-GB"/>
              <a:t>puts </a:t>
            </a:r>
          </a:p>
          <a:p>
            <a:r>
              <a:rPr lang="en-GB"/>
              <a:t>gets</a:t>
            </a:r>
          </a:p>
          <a:p>
            <a:r>
              <a:rPr lang="en-GB"/>
              <a:t>open</a:t>
            </a:r>
          </a:p>
          <a:p>
            <a:r>
              <a:rPr lang="en-GB"/>
              <a:t>close</a:t>
            </a:r>
          </a:p>
          <a:p>
            <a:r>
              <a:rPr lang="en-GB"/>
              <a:t>read</a:t>
            </a:r>
          </a:p>
          <a:p>
            <a:r>
              <a:rPr lang="en-GB"/>
              <a:t>glob</a:t>
            </a:r>
          </a:p>
          <a:p>
            <a:endParaRPr lang="en-GB"/>
          </a:p>
          <a:p>
            <a:r>
              <a:rPr lang="en-GB"/>
              <a:t>exit</a:t>
            </a:r>
          </a:p>
          <a:p>
            <a:r>
              <a:rPr lang="en-GB"/>
              <a:t>return</a:t>
            </a:r>
          </a:p>
          <a:p>
            <a:r>
              <a:rPr lang="en-GB"/>
              <a:t>break</a:t>
            </a:r>
          </a:p>
          <a:p>
            <a:r>
              <a:rPr lang="en-GB"/>
              <a:t>continue</a:t>
            </a:r>
          </a:p>
          <a:p>
            <a:endParaRPr lang="en-GB"/>
          </a:p>
          <a:p>
            <a:r>
              <a:rPr lang="en-GB"/>
              <a:t>if</a:t>
            </a:r>
          </a:p>
          <a:p>
            <a:r>
              <a:rPr lang="en-GB"/>
              <a:t>while</a:t>
            </a:r>
          </a:p>
          <a:p>
            <a:r>
              <a:rPr lang="en-GB"/>
              <a:t>for</a:t>
            </a:r>
          </a:p>
          <a:p>
            <a:r>
              <a:rPr lang="en-GB"/>
              <a:t>foreach</a:t>
            </a:r>
          </a:p>
          <a:p>
            <a:r>
              <a:rPr lang="en-GB"/>
              <a:t>switch</a:t>
            </a:r>
          </a:p>
        </p:txBody>
      </p:sp>
      <p:sp>
        <p:nvSpPr>
          <p:cNvPr id="38918" name="Text Box 6"/>
          <p:cNvSpPr txBox="1">
            <a:spLocks noChangeArrowheads="1"/>
          </p:cNvSpPr>
          <p:nvPr/>
        </p:nvSpPr>
        <p:spPr bwMode="auto">
          <a:xfrm>
            <a:off x="7451725" y="1700213"/>
            <a:ext cx="938213" cy="4486275"/>
          </a:xfrm>
          <a:prstGeom prst="rect">
            <a:avLst/>
          </a:prstGeom>
          <a:noFill/>
          <a:ln w="15875">
            <a:noFill/>
            <a:miter lim="800000"/>
            <a:headEnd/>
            <a:tailEnd/>
          </a:ln>
        </p:spPr>
        <p:txBody>
          <a:bodyPr wrap="none">
            <a:spAutoFit/>
          </a:bodyPr>
          <a:lstStyle/>
          <a:p>
            <a:r>
              <a:rPr lang="en-GB"/>
              <a:t>proc</a:t>
            </a:r>
          </a:p>
          <a:p>
            <a:r>
              <a:rPr lang="en-GB"/>
              <a:t>source</a:t>
            </a:r>
          </a:p>
          <a:p>
            <a:endParaRPr lang="en-GB"/>
          </a:p>
          <a:p>
            <a:r>
              <a:rPr lang="en-GB"/>
              <a:t>catch</a:t>
            </a:r>
          </a:p>
          <a:p>
            <a:r>
              <a:rPr lang="en-GB"/>
              <a:t>exec</a:t>
            </a:r>
          </a:p>
          <a:p>
            <a:r>
              <a:rPr lang="en-GB"/>
              <a:t>cd</a:t>
            </a:r>
          </a:p>
          <a:p>
            <a:r>
              <a:rPr lang="en-GB"/>
              <a:t>pwd</a:t>
            </a:r>
          </a:p>
          <a:p>
            <a:r>
              <a:rPr lang="en-GB"/>
              <a:t>pid</a:t>
            </a:r>
          </a:p>
          <a:p>
            <a:r>
              <a:rPr lang="en-GB"/>
              <a:t>time</a:t>
            </a:r>
          </a:p>
          <a:p>
            <a:r>
              <a:rPr lang="en-GB"/>
              <a:t>clock</a:t>
            </a:r>
          </a:p>
          <a:p>
            <a:endParaRPr lang="en-GB"/>
          </a:p>
          <a:p>
            <a:r>
              <a:rPr lang="en-GB"/>
              <a:t>eval</a:t>
            </a:r>
          </a:p>
          <a:p>
            <a:r>
              <a:rPr lang="en-GB"/>
              <a:t>global</a:t>
            </a:r>
          </a:p>
          <a:p>
            <a:r>
              <a:rPr lang="en-GB"/>
              <a:t>unset</a:t>
            </a:r>
          </a:p>
          <a:p>
            <a:r>
              <a:rPr lang="en-GB"/>
              <a:t>upvar</a:t>
            </a:r>
          </a:p>
          <a:p>
            <a:endParaRPr lang="en-GB"/>
          </a:p>
        </p:txBody>
      </p:sp>
      <p:sp>
        <p:nvSpPr>
          <p:cNvPr id="38919" name="Rectangle 7"/>
          <p:cNvSpPr>
            <a:spLocks noChangeArrowheads="1"/>
          </p:cNvSpPr>
          <p:nvPr/>
        </p:nvSpPr>
        <p:spPr bwMode="auto">
          <a:xfrm>
            <a:off x="1187450" y="2205038"/>
            <a:ext cx="720725" cy="719137"/>
          </a:xfrm>
          <a:prstGeom prst="rect">
            <a:avLst/>
          </a:prstGeom>
          <a:noFill/>
          <a:ln w="15875">
            <a:solidFill>
              <a:srgbClr val="99CCCC"/>
            </a:solidFill>
            <a:miter lim="800000"/>
            <a:headEnd/>
            <a:tailEnd/>
          </a:ln>
        </p:spPr>
        <p:txBody>
          <a:bodyPr wrap="none" anchor="ctr"/>
          <a:lstStyle/>
          <a:p>
            <a:endParaRPr lang="fr-FR"/>
          </a:p>
        </p:txBody>
      </p:sp>
      <p:sp>
        <p:nvSpPr>
          <p:cNvPr id="38920" name="Text Box 8"/>
          <p:cNvSpPr txBox="1">
            <a:spLocks noChangeArrowheads="1"/>
          </p:cNvSpPr>
          <p:nvPr/>
        </p:nvSpPr>
        <p:spPr bwMode="auto">
          <a:xfrm>
            <a:off x="1870075" y="2349500"/>
            <a:ext cx="830263" cy="366713"/>
          </a:xfrm>
          <a:prstGeom prst="rect">
            <a:avLst/>
          </a:prstGeom>
          <a:noFill/>
          <a:ln w="15875">
            <a:noFill/>
            <a:miter lim="800000"/>
            <a:headEnd/>
            <a:tailEnd/>
          </a:ln>
        </p:spPr>
        <p:txBody>
          <a:bodyPr wrap="none">
            <a:spAutoFit/>
          </a:bodyPr>
          <a:lstStyle/>
          <a:p>
            <a:r>
              <a:rPr lang="en-GB">
                <a:solidFill>
                  <a:srgbClr val="006666"/>
                </a:solidFill>
              </a:rPr>
              <a:t>calcul</a:t>
            </a:r>
          </a:p>
        </p:txBody>
      </p:sp>
      <p:sp>
        <p:nvSpPr>
          <p:cNvPr id="38921" name="Rectangle 9"/>
          <p:cNvSpPr>
            <a:spLocks noChangeArrowheads="1"/>
          </p:cNvSpPr>
          <p:nvPr/>
        </p:nvSpPr>
        <p:spPr bwMode="auto">
          <a:xfrm>
            <a:off x="1187450" y="3141663"/>
            <a:ext cx="1081088" cy="3095625"/>
          </a:xfrm>
          <a:prstGeom prst="rect">
            <a:avLst/>
          </a:prstGeom>
          <a:noFill/>
          <a:ln w="15875">
            <a:solidFill>
              <a:srgbClr val="99CCCC"/>
            </a:solidFill>
            <a:miter lim="800000"/>
            <a:headEnd/>
            <a:tailEnd/>
          </a:ln>
        </p:spPr>
        <p:txBody>
          <a:bodyPr wrap="none" anchor="ctr"/>
          <a:lstStyle/>
          <a:p>
            <a:endParaRPr lang="fr-FR"/>
          </a:p>
        </p:txBody>
      </p:sp>
      <p:sp>
        <p:nvSpPr>
          <p:cNvPr id="38922" name="Text Box 10"/>
          <p:cNvSpPr txBox="1">
            <a:spLocks noChangeArrowheads="1"/>
          </p:cNvSpPr>
          <p:nvPr/>
        </p:nvSpPr>
        <p:spPr bwMode="auto">
          <a:xfrm>
            <a:off x="395288" y="4365625"/>
            <a:ext cx="773112" cy="366713"/>
          </a:xfrm>
          <a:prstGeom prst="rect">
            <a:avLst/>
          </a:prstGeom>
          <a:noFill/>
          <a:ln w="15875">
            <a:noFill/>
            <a:miter lim="800000"/>
            <a:headEnd/>
            <a:tailEnd/>
          </a:ln>
        </p:spPr>
        <p:txBody>
          <a:bodyPr wrap="none">
            <a:spAutoFit/>
          </a:bodyPr>
          <a:lstStyle/>
          <a:p>
            <a:r>
              <a:rPr lang="en-GB">
                <a:solidFill>
                  <a:srgbClr val="006666"/>
                </a:solidFill>
              </a:rPr>
              <a:t>texte</a:t>
            </a:r>
          </a:p>
        </p:txBody>
      </p:sp>
      <p:sp>
        <p:nvSpPr>
          <p:cNvPr id="38923" name="Rectangle 11"/>
          <p:cNvSpPr>
            <a:spLocks noChangeArrowheads="1"/>
          </p:cNvSpPr>
          <p:nvPr/>
        </p:nvSpPr>
        <p:spPr bwMode="auto">
          <a:xfrm>
            <a:off x="3203575" y="1700213"/>
            <a:ext cx="1081088" cy="3960812"/>
          </a:xfrm>
          <a:prstGeom prst="rect">
            <a:avLst/>
          </a:prstGeom>
          <a:noFill/>
          <a:ln w="15875">
            <a:solidFill>
              <a:srgbClr val="99CCCC"/>
            </a:solidFill>
            <a:miter lim="800000"/>
            <a:headEnd/>
            <a:tailEnd/>
          </a:ln>
        </p:spPr>
        <p:txBody>
          <a:bodyPr wrap="none" anchor="ctr"/>
          <a:lstStyle/>
          <a:p>
            <a:endParaRPr lang="fr-FR"/>
          </a:p>
        </p:txBody>
      </p:sp>
      <p:sp>
        <p:nvSpPr>
          <p:cNvPr id="38924" name="Text Box 12"/>
          <p:cNvSpPr txBox="1">
            <a:spLocks noChangeArrowheads="1"/>
          </p:cNvSpPr>
          <p:nvPr/>
        </p:nvSpPr>
        <p:spPr bwMode="auto">
          <a:xfrm>
            <a:off x="4246563" y="3500438"/>
            <a:ext cx="776287" cy="366712"/>
          </a:xfrm>
          <a:prstGeom prst="rect">
            <a:avLst/>
          </a:prstGeom>
          <a:noFill/>
          <a:ln w="15875">
            <a:noFill/>
            <a:miter lim="800000"/>
            <a:headEnd/>
            <a:tailEnd/>
          </a:ln>
        </p:spPr>
        <p:txBody>
          <a:bodyPr wrap="none">
            <a:spAutoFit/>
          </a:bodyPr>
          <a:lstStyle/>
          <a:p>
            <a:r>
              <a:rPr lang="en-GB">
                <a:solidFill>
                  <a:srgbClr val="006666"/>
                </a:solidFill>
              </a:rPr>
              <a:t>listes</a:t>
            </a:r>
          </a:p>
        </p:txBody>
      </p:sp>
      <p:sp>
        <p:nvSpPr>
          <p:cNvPr id="38925" name="Rectangle 13"/>
          <p:cNvSpPr>
            <a:spLocks noChangeArrowheads="1"/>
          </p:cNvSpPr>
          <p:nvPr/>
        </p:nvSpPr>
        <p:spPr bwMode="auto">
          <a:xfrm>
            <a:off x="5292725" y="1700213"/>
            <a:ext cx="792163" cy="2016125"/>
          </a:xfrm>
          <a:prstGeom prst="rect">
            <a:avLst/>
          </a:prstGeom>
          <a:noFill/>
          <a:ln w="15875">
            <a:solidFill>
              <a:srgbClr val="99CCCC"/>
            </a:solidFill>
            <a:miter lim="800000"/>
            <a:headEnd/>
            <a:tailEnd/>
          </a:ln>
        </p:spPr>
        <p:txBody>
          <a:bodyPr wrap="none" anchor="ctr"/>
          <a:lstStyle/>
          <a:p>
            <a:endParaRPr lang="fr-FR"/>
          </a:p>
        </p:txBody>
      </p:sp>
      <p:sp>
        <p:nvSpPr>
          <p:cNvPr id="38926" name="Text Box 14"/>
          <p:cNvSpPr txBox="1">
            <a:spLocks noChangeArrowheads="1"/>
          </p:cNvSpPr>
          <p:nvPr/>
        </p:nvSpPr>
        <p:spPr bwMode="auto">
          <a:xfrm>
            <a:off x="6056313" y="2281238"/>
            <a:ext cx="1008062" cy="366712"/>
          </a:xfrm>
          <a:prstGeom prst="rect">
            <a:avLst/>
          </a:prstGeom>
          <a:noFill/>
          <a:ln w="15875">
            <a:noFill/>
            <a:miter lim="800000"/>
            <a:headEnd/>
            <a:tailEnd/>
          </a:ln>
        </p:spPr>
        <p:txBody>
          <a:bodyPr wrap="none">
            <a:spAutoFit/>
          </a:bodyPr>
          <a:lstStyle/>
          <a:p>
            <a:r>
              <a:rPr lang="en-GB">
                <a:solidFill>
                  <a:srgbClr val="006666"/>
                </a:solidFill>
              </a:rPr>
              <a:t>fichiers</a:t>
            </a:r>
          </a:p>
        </p:txBody>
      </p:sp>
      <p:sp>
        <p:nvSpPr>
          <p:cNvPr id="38927" name="Rectangle 15"/>
          <p:cNvSpPr>
            <a:spLocks noChangeArrowheads="1"/>
          </p:cNvSpPr>
          <p:nvPr/>
        </p:nvSpPr>
        <p:spPr bwMode="auto">
          <a:xfrm>
            <a:off x="5292725" y="3860800"/>
            <a:ext cx="1223963" cy="2879725"/>
          </a:xfrm>
          <a:prstGeom prst="rect">
            <a:avLst/>
          </a:prstGeom>
          <a:noFill/>
          <a:ln w="15875">
            <a:solidFill>
              <a:srgbClr val="99CCCC"/>
            </a:solidFill>
            <a:miter lim="800000"/>
            <a:headEnd/>
            <a:tailEnd/>
          </a:ln>
        </p:spPr>
        <p:txBody>
          <a:bodyPr wrap="none" anchor="ctr"/>
          <a:lstStyle/>
          <a:p>
            <a:endParaRPr lang="fr-FR"/>
          </a:p>
        </p:txBody>
      </p:sp>
      <p:sp>
        <p:nvSpPr>
          <p:cNvPr id="38928" name="Text Box 16"/>
          <p:cNvSpPr txBox="1">
            <a:spLocks noChangeArrowheads="1"/>
          </p:cNvSpPr>
          <p:nvPr/>
        </p:nvSpPr>
        <p:spPr bwMode="auto">
          <a:xfrm>
            <a:off x="6394450" y="6092825"/>
            <a:ext cx="1273175" cy="366713"/>
          </a:xfrm>
          <a:prstGeom prst="rect">
            <a:avLst/>
          </a:prstGeom>
          <a:noFill/>
          <a:ln w="15875">
            <a:noFill/>
            <a:miter lim="800000"/>
            <a:headEnd/>
            <a:tailEnd/>
          </a:ln>
        </p:spPr>
        <p:txBody>
          <a:bodyPr wrap="none">
            <a:spAutoFit/>
          </a:bodyPr>
          <a:lstStyle/>
          <a:p>
            <a:r>
              <a:rPr lang="en-GB">
                <a:solidFill>
                  <a:srgbClr val="006666"/>
                </a:solidFill>
              </a:rPr>
              <a:t> contrôle </a:t>
            </a:r>
          </a:p>
        </p:txBody>
      </p:sp>
      <p:sp>
        <p:nvSpPr>
          <p:cNvPr id="38929" name="Rectangle 17"/>
          <p:cNvSpPr>
            <a:spLocks noChangeArrowheads="1"/>
          </p:cNvSpPr>
          <p:nvPr/>
        </p:nvSpPr>
        <p:spPr bwMode="auto">
          <a:xfrm>
            <a:off x="3203575" y="5805488"/>
            <a:ext cx="1081088" cy="431800"/>
          </a:xfrm>
          <a:prstGeom prst="rect">
            <a:avLst/>
          </a:prstGeom>
          <a:noFill/>
          <a:ln w="15875">
            <a:solidFill>
              <a:srgbClr val="99CCCC"/>
            </a:solidFill>
            <a:miter lim="800000"/>
            <a:headEnd/>
            <a:tailEnd/>
          </a:ln>
        </p:spPr>
        <p:txBody>
          <a:bodyPr wrap="none" anchor="ctr"/>
          <a:lstStyle/>
          <a:p>
            <a:endParaRPr lang="fr-FR"/>
          </a:p>
        </p:txBody>
      </p:sp>
      <p:sp>
        <p:nvSpPr>
          <p:cNvPr id="38930" name="Text Box 18"/>
          <p:cNvSpPr txBox="1">
            <a:spLocks noChangeArrowheads="1"/>
          </p:cNvSpPr>
          <p:nvPr/>
        </p:nvSpPr>
        <p:spPr bwMode="auto">
          <a:xfrm>
            <a:off x="2339975" y="5942013"/>
            <a:ext cx="904875" cy="366712"/>
          </a:xfrm>
          <a:prstGeom prst="rect">
            <a:avLst/>
          </a:prstGeom>
          <a:noFill/>
          <a:ln w="15875">
            <a:noFill/>
            <a:miter lim="800000"/>
            <a:headEnd/>
            <a:tailEnd/>
          </a:ln>
        </p:spPr>
        <p:txBody>
          <a:bodyPr wrap="none">
            <a:spAutoFit/>
          </a:bodyPr>
          <a:lstStyle/>
          <a:p>
            <a:r>
              <a:rPr lang="en-GB">
                <a:solidFill>
                  <a:srgbClr val="006666"/>
                </a:solidFill>
              </a:rPr>
              <a:t>arrays</a:t>
            </a:r>
          </a:p>
        </p:txBody>
      </p:sp>
      <p:sp>
        <p:nvSpPr>
          <p:cNvPr id="38931" name="Rectangle 19"/>
          <p:cNvSpPr>
            <a:spLocks noChangeArrowheads="1"/>
          </p:cNvSpPr>
          <p:nvPr/>
        </p:nvSpPr>
        <p:spPr bwMode="auto">
          <a:xfrm>
            <a:off x="7451725" y="1773238"/>
            <a:ext cx="936625" cy="4103687"/>
          </a:xfrm>
          <a:prstGeom prst="rect">
            <a:avLst/>
          </a:prstGeom>
          <a:noFill/>
          <a:ln w="15875">
            <a:solidFill>
              <a:srgbClr val="99CCCC"/>
            </a:solidFill>
            <a:miter lim="800000"/>
            <a:headEnd/>
            <a:tailEnd/>
          </a:ln>
        </p:spPr>
        <p:txBody>
          <a:bodyPr wrap="none" anchor="ctr"/>
          <a:lstStyle/>
          <a:p>
            <a:endParaRPr lang="fr-FR"/>
          </a:p>
        </p:txBody>
      </p:sp>
      <p:sp>
        <p:nvSpPr>
          <p:cNvPr id="38932" name="Text Box 20"/>
          <p:cNvSpPr txBox="1">
            <a:spLocks noChangeArrowheads="1"/>
          </p:cNvSpPr>
          <p:nvPr/>
        </p:nvSpPr>
        <p:spPr bwMode="auto">
          <a:xfrm>
            <a:off x="8112125" y="5805488"/>
            <a:ext cx="708025" cy="366712"/>
          </a:xfrm>
          <a:prstGeom prst="rect">
            <a:avLst/>
          </a:prstGeom>
          <a:noFill/>
          <a:ln w="15875">
            <a:noFill/>
            <a:miter lim="800000"/>
            <a:headEnd/>
            <a:tailEnd/>
          </a:ln>
        </p:spPr>
        <p:txBody>
          <a:bodyPr wrap="none">
            <a:spAutoFit/>
          </a:bodyPr>
          <a:lstStyle/>
          <a:p>
            <a:r>
              <a:rPr lang="en-GB">
                <a:solidFill>
                  <a:srgbClr val="006666"/>
                </a:solidFill>
              </a:rPr>
              <a:t>misc</a:t>
            </a:r>
          </a:p>
        </p:txBody>
      </p:sp>
      <p:sp>
        <p:nvSpPr>
          <p:cNvPr id="122902" name="Rectangle 22"/>
          <p:cNvSpPr>
            <a:spLocks noChangeArrowheads="1"/>
          </p:cNvSpPr>
          <p:nvPr/>
        </p:nvSpPr>
        <p:spPr bwMode="auto">
          <a:xfrm>
            <a:off x="2339975" y="5734050"/>
            <a:ext cx="2087563" cy="647700"/>
          </a:xfrm>
          <a:prstGeom prst="rect">
            <a:avLst/>
          </a:prstGeom>
          <a:noFill/>
          <a:ln w="15875">
            <a:solidFill>
              <a:srgbClr val="FF0000"/>
            </a:solidFill>
            <a:miter lim="800000"/>
            <a:headEnd/>
            <a:tailEnd/>
          </a:ln>
        </p:spPr>
        <p:txBody>
          <a:bodyPr wrap="none" anchor="ctr"/>
          <a:lstStyle/>
          <a:p>
            <a:endParaRPr lang="fr-FR"/>
          </a:p>
        </p:txBody>
      </p:sp>
    </p:spTree>
    <p:extLst>
      <p:ext uri="{BB962C8B-B14F-4D97-AF65-F5344CB8AC3E}">
        <p14:creationId xmlns:p14="http://schemas.microsoft.com/office/powerpoint/2010/main" val="214257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55576" y="404812"/>
            <a:ext cx="7772400" cy="863947"/>
          </a:xfrm>
        </p:spPr>
        <p:txBody>
          <a:bodyPr/>
          <a:lstStyle/>
          <a:p>
            <a:pPr algn="ctr" eaLnBrk="1" hangingPunct="1"/>
            <a:r>
              <a:rPr lang="en-US" sz="3200" i="1" dirty="0" smtClean="0"/>
              <a:t>Arrays</a:t>
            </a:r>
            <a:r>
              <a:rPr lang="en-US" sz="3200" dirty="0" smtClean="0"/>
              <a:t>  Tableaux à </a:t>
            </a:r>
            <a:r>
              <a:rPr lang="en-US" sz="3200" dirty="0" err="1" smtClean="0"/>
              <a:t>adressage</a:t>
            </a:r>
            <a:r>
              <a:rPr lang="en-US" sz="3200" dirty="0" smtClean="0"/>
              <a:t> associative</a:t>
            </a:r>
            <a:br>
              <a:rPr lang="en-US" sz="3200" dirty="0" smtClean="0"/>
            </a:br>
            <a:r>
              <a:rPr lang="en-US" sz="2000" dirty="0" err="1" smtClean="0"/>
              <a:t>Dictionnaires</a:t>
            </a:r>
            <a:endParaRPr lang="en-US" sz="2000" dirty="0" smtClean="0"/>
          </a:p>
        </p:txBody>
      </p:sp>
      <p:sp>
        <p:nvSpPr>
          <p:cNvPr id="39939" name="Rectangle 3"/>
          <p:cNvSpPr>
            <a:spLocks noGrp="1" noChangeArrowheads="1"/>
          </p:cNvSpPr>
          <p:nvPr>
            <p:ph type="body" idx="1"/>
          </p:nvPr>
        </p:nvSpPr>
        <p:spPr>
          <a:xfrm>
            <a:off x="1116013" y="1906588"/>
            <a:ext cx="7772400" cy="4114800"/>
          </a:xfrm>
        </p:spPr>
        <p:txBody>
          <a:bodyPr/>
          <a:lstStyle/>
          <a:p>
            <a:pPr eaLnBrk="1" hangingPunct="1"/>
            <a:r>
              <a:rPr lang="en-US" b="1" dirty="0" smtClean="0">
                <a:latin typeface="Courier New" pitchFamily="49" charset="0"/>
              </a:rPr>
              <a:t>set</a:t>
            </a:r>
            <a:r>
              <a:rPr lang="en-US" b="1" dirty="0" smtClean="0"/>
              <a:t>  </a:t>
            </a:r>
            <a:r>
              <a:rPr lang="en-US" dirty="0" smtClean="0">
                <a:latin typeface="Courier New" pitchFamily="49" charset="0"/>
              </a:rPr>
              <a:t>M(2,4) 45   </a:t>
            </a:r>
            <a:r>
              <a:rPr lang="en-US" sz="2100" i="1" dirty="0" smtClean="0"/>
              <a:t>… </a:t>
            </a:r>
            <a:r>
              <a:rPr lang="en-US" sz="2100" i="1" dirty="0" err="1" smtClean="0"/>
              <a:t>comme</a:t>
            </a:r>
            <a:r>
              <a:rPr lang="en-US" sz="2100" i="1" dirty="0" smtClean="0"/>
              <a:t> </a:t>
            </a:r>
            <a:r>
              <a:rPr lang="en-US" sz="2100" i="1" dirty="0" err="1" smtClean="0"/>
              <a:t>une</a:t>
            </a:r>
            <a:r>
              <a:rPr lang="en-US" sz="2100" i="1" dirty="0" smtClean="0"/>
              <a:t> </a:t>
            </a:r>
            <a:r>
              <a:rPr lang="en-US" sz="2100" i="1" dirty="0" err="1" smtClean="0"/>
              <a:t>matrice</a:t>
            </a:r>
            <a:r>
              <a:rPr lang="en-US" sz="2100" i="1" dirty="0" smtClean="0"/>
              <a:t> …</a:t>
            </a:r>
          </a:p>
          <a:p>
            <a:pPr eaLnBrk="1" hangingPunct="1"/>
            <a:r>
              <a:rPr lang="en-US" b="1" dirty="0" smtClean="0">
                <a:latin typeface="Courier New" pitchFamily="49" charset="0"/>
              </a:rPr>
              <a:t>set </a:t>
            </a:r>
            <a:r>
              <a:rPr lang="en-US" dirty="0" smtClean="0">
                <a:latin typeface="Courier New" pitchFamily="49" charset="0"/>
              </a:rPr>
              <a:t>S </a:t>
            </a:r>
            <a:r>
              <a:rPr lang="en-US" b="1" dirty="0" smtClean="0">
                <a:latin typeface="Courier New" pitchFamily="49" charset="0"/>
              </a:rPr>
              <a:t>[</a:t>
            </a:r>
            <a:r>
              <a:rPr lang="en-US" b="1" dirty="0" err="1" smtClean="0">
                <a:latin typeface="Courier New" pitchFamily="49" charset="0"/>
              </a:rPr>
              <a:t>expr</a:t>
            </a:r>
            <a:r>
              <a:rPr lang="en-US" b="1" dirty="0" smtClean="0">
                <a:latin typeface="Courier New" pitchFamily="49" charset="0"/>
              </a:rPr>
              <a:t> </a:t>
            </a:r>
            <a:r>
              <a:rPr lang="en-US" dirty="0" smtClean="0">
                <a:latin typeface="Courier New" pitchFamily="49" charset="0"/>
              </a:rPr>
              <a:t>$M(2,4)+8</a:t>
            </a:r>
            <a:r>
              <a:rPr lang="en-US" b="1" dirty="0" smtClean="0">
                <a:latin typeface="Courier New" pitchFamily="49" charset="0"/>
              </a:rPr>
              <a:t>]</a:t>
            </a:r>
            <a:endParaRPr lang="en-US" dirty="0" smtClean="0">
              <a:latin typeface="Courier New" pitchFamily="49" charset="0"/>
            </a:endParaRPr>
          </a:p>
          <a:p>
            <a:pPr eaLnBrk="1" hangingPunct="1"/>
            <a:r>
              <a:rPr lang="en-US" b="1" dirty="0" smtClean="0">
                <a:latin typeface="Courier New" pitchFamily="49" charset="0"/>
              </a:rPr>
              <a:t>set </a:t>
            </a:r>
            <a:r>
              <a:rPr lang="en-US" dirty="0" smtClean="0">
                <a:latin typeface="Courier New" pitchFamily="49" charset="0"/>
              </a:rPr>
              <a:t>M($i,3) 56</a:t>
            </a:r>
          </a:p>
          <a:p>
            <a:pPr eaLnBrk="1" hangingPunct="1"/>
            <a:endParaRPr lang="en-US" dirty="0" smtClean="0">
              <a:latin typeface="Courier New" pitchFamily="49" charset="0"/>
            </a:endParaRPr>
          </a:p>
          <a:p>
            <a:pPr eaLnBrk="1" hangingPunct="1"/>
            <a:r>
              <a:rPr lang="en-US" b="1" dirty="0" smtClean="0">
                <a:latin typeface="Courier New" pitchFamily="49" charset="0"/>
              </a:rPr>
              <a:t>set</a:t>
            </a:r>
            <a:r>
              <a:rPr lang="en-US" dirty="0" smtClean="0">
                <a:latin typeface="Courier New" pitchFamily="49" charset="0"/>
              </a:rPr>
              <a:t> </a:t>
            </a:r>
            <a:r>
              <a:rPr lang="en-US" dirty="0" err="1" smtClean="0">
                <a:latin typeface="Courier New" pitchFamily="49" charset="0"/>
              </a:rPr>
              <a:t>Prenom</a:t>
            </a:r>
            <a:r>
              <a:rPr lang="en-US" dirty="0" smtClean="0">
                <a:latin typeface="Courier New" pitchFamily="49" charset="0"/>
              </a:rPr>
              <a:t>(</a:t>
            </a:r>
            <a:r>
              <a:rPr lang="en-US" dirty="0" err="1" smtClean="0">
                <a:latin typeface="Courier New" pitchFamily="49" charset="0"/>
              </a:rPr>
              <a:t>Ripp</a:t>
            </a:r>
            <a:r>
              <a:rPr lang="en-US" dirty="0" smtClean="0">
                <a:latin typeface="Courier New" pitchFamily="49" charset="0"/>
              </a:rPr>
              <a:t>) “Raymond”</a:t>
            </a:r>
          </a:p>
          <a:p>
            <a:pPr eaLnBrk="1" hangingPunct="1"/>
            <a:r>
              <a:rPr lang="en-US" b="1" dirty="0" smtClean="0">
                <a:latin typeface="Courier New" pitchFamily="49" charset="0"/>
              </a:rPr>
              <a:t>set</a:t>
            </a:r>
            <a:r>
              <a:rPr lang="en-US" dirty="0" smtClean="0">
                <a:latin typeface="Courier New" pitchFamily="49" charset="0"/>
              </a:rPr>
              <a:t> Bureau(Raymond </a:t>
            </a:r>
            <a:r>
              <a:rPr lang="en-US" dirty="0" err="1" smtClean="0">
                <a:latin typeface="Courier New" pitchFamily="49" charset="0"/>
              </a:rPr>
              <a:t>Ripp</a:t>
            </a:r>
            <a:r>
              <a:rPr lang="en-US" dirty="0" smtClean="0">
                <a:latin typeface="Courier New" pitchFamily="49" charset="0"/>
              </a:rPr>
              <a:t>) 0086</a:t>
            </a:r>
          </a:p>
          <a:p>
            <a:pPr eaLnBrk="1" hangingPunct="1"/>
            <a:endParaRPr lang="en-US" dirty="0" smtClean="0">
              <a:latin typeface="Courier New" pitchFamily="49" charset="0"/>
            </a:endParaRPr>
          </a:p>
          <a:p>
            <a:pPr algn="ctr" eaLnBrk="1" hangingPunct="1">
              <a:buFont typeface="Wingdings" pitchFamily="2" charset="2"/>
              <a:buNone/>
            </a:pPr>
            <a:r>
              <a:rPr lang="en-US" sz="2500" b="1" dirty="0" smtClean="0"/>
              <a:t>Tableau(</a:t>
            </a:r>
            <a:r>
              <a:rPr lang="en-US" sz="2500" b="1" dirty="0" err="1" smtClean="0"/>
              <a:t>Chaine</a:t>
            </a:r>
            <a:r>
              <a:rPr lang="en-US" sz="2500" b="1" dirty="0" smtClean="0"/>
              <a:t>) &lt;--&gt; </a:t>
            </a:r>
            <a:r>
              <a:rPr lang="en-US" sz="2500" b="1" dirty="0" err="1" smtClean="0"/>
              <a:t>Valeur</a:t>
            </a:r>
            <a:endParaRPr lang="en-US" b="1" dirty="0" smtClean="0"/>
          </a:p>
        </p:txBody>
      </p:sp>
    </p:spTree>
    <p:extLst>
      <p:ext uri="{BB962C8B-B14F-4D97-AF65-F5344CB8AC3E}">
        <p14:creationId xmlns:p14="http://schemas.microsoft.com/office/powerpoint/2010/main" val="4268829850"/>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304800"/>
            <a:ext cx="7772400" cy="820738"/>
          </a:xfrm>
        </p:spPr>
        <p:txBody>
          <a:bodyPr/>
          <a:lstStyle/>
          <a:p>
            <a:pPr algn="ctr" eaLnBrk="1" hangingPunct="1"/>
            <a:r>
              <a:rPr lang="en-US" smtClean="0"/>
              <a:t>Arrays </a:t>
            </a:r>
            <a:r>
              <a:rPr lang="en-US" i="1" smtClean="0"/>
              <a:t>(suite)</a:t>
            </a:r>
            <a:endParaRPr lang="en-US" smtClean="0"/>
          </a:p>
        </p:txBody>
      </p:sp>
      <p:sp>
        <p:nvSpPr>
          <p:cNvPr id="40963" name="Rectangle 3"/>
          <p:cNvSpPr>
            <a:spLocks noGrp="1" noChangeArrowheads="1"/>
          </p:cNvSpPr>
          <p:nvPr>
            <p:ph type="body" idx="1"/>
          </p:nvPr>
        </p:nvSpPr>
        <p:spPr>
          <a:xfrm>
            <a:off x="1263650" y="2349500"/>
            <a:ext cx="7772400" cy="4114800"/>
          </a:xfrm>
        </p:spPr>
        <p:txBody>
          <a:bodyPr/>
          <a:lstStyle/>
          <a:p>
            <a:pPr eaLnBrk="1" hangingPunct="1"/>
            <a:r>
              <a:rPr lang="en-US" smtClean="0"/>
              <a:t> … vraiment, vraiment pratique !!!</a:t>
            </a:r>
          </a:p>
          <a:p>
            <a:pPr eaLnBrk="1" hangingPunct="1"/>
            <a:r>
              <a:rPr lang="en-US" smtClean="0"/>
              <a:t>rapide, facile, sûr, …</a:t>
            </a:r>
          </a:p>
          <a:p>
            <a:pPr eaLnBrk="1" hangingPunct="1"/>
            <a:endParaRPr lang="en-US" smtClean="0"/>
          </a:p>
          <a:p>
            <a:pPr eaLnBrk="1" hangingPunct="1"/>
            <a:r>
              <a:rPr lang="en-US" smtClean="0"/>
              <a:t>c’est magique</a:t>
            </a:r>
            <a:r>
              <a:rPr lang="en-US" smtClean="0">
                <a:latin typeface="Courier New" pitchFamily="49" charset="0"/>
              </a:rPr>
              <a:t> : </a:t>
            </a:r>
            <a:r>
              <a:rPr lang="en-US" smtClean="0"/>
              <a:t>en particulier pour l’adressage associatif …</a:t>
            </a:r>
          </a:p>
          <a:p>
            <a:pPr algn="ctr" eaLnBrk="1" hangingPunct="1">
              <a:buFont typeface="Wingdings" pitchFamily="2" charset="2"/>
              <a:buNone/>
            </a:pPr>
            <a:r>
              <a:rPr lang="en-US" smtClean="0"/>
              <a:t>“</a:t>
            </a:r>
            <a:r>
              <a:rPr lang="en-US" i="1" smtClean="0"/>
              <a:t>adressage par le contenu”</a:t>
            </a:r>
            <a:endParaRPr lang="en-US" smtClean="0"/>
          </a:p>
        </p:txBody>
      </p:sp>
    </p:spTree>
    <p:extLst>
      <p:ext uri="{BB962C8B-B14F-4D97-AF65-F5344CB8AC3E}">
        <p14:creationId xmlns:p14="http://schemas.microsoft.com/office/powerpoint/2010/main" val="3511406713"/>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228600"/>
            <a:ext cx="7772400" cy="762000"/>
          </a:xfrm>
        </p:spPr>
        <p:txBody>
          <a:bodyPr/>
          <a:lstStyle/>
          <a:p>
            <a:pPr algn="ctr" eaLnBrk="1" hangingPunct="1"/>
            <a:r>
              <a:rPr lang="en-US" sz="2400" i="1" smtClean="0"/>
              <a:t>Arrays</a:t>
            </a:r>
            <a:r>
              <a:rPr lang="en-US" sz="2400" smtClean="0"/>
              <a:t>  L’adressage associatif</a:t>
            </a:r>
            <a:endParaRPr lang="en-US" sz="1600" smtClean="0"/>
          </a:p>
        </p:txBody>
      </p:sp>
      <p:sp>
        <p:nvSpPr>
          <p:cNvPr id="41987" name="Text Box 3"/>
          <p:cNvSpPr txBox="1">
            <a:spLocks noChangeArrowheads="1"/>
          </p:cNvSpPr>
          <p:nvPr/>
        </p:nvSpPr>
        <p:spPr bwMode="auto">
          <a:xfrm>
            <a:off x="900113" y="1812925"/>
            <a:ext cx="7993062" cy="4784725"/>
          </a:xfrm>
          <a:prstGeom prst="rect">
            <a:avLst/>
          </a:prstGeom>
          <a:noFill/>
          <a:ln w="9525">
            <a:noFill/>
            <a:miter lim="800000"/>
            <a:headEnd/>
            <a:tailEnd/>
          </a:ln>
        </p:spPr>
        <p:txBody>
          <a:bodyPr>
            <a:spAutoFit/>
          </a:bodyPr>
          <a:lstStyle/>
          <a:p>
            <a:pPr eaLnBrk="0" hangingPunct="0"/>
            <a:r>
              <a:rPr lang="en-US" sz="2000" b="1">
                <a:latin typeface="Courier New" pitchFamily="49" charset="0"/>
              </a:rPr>
              <a:t>foreach</a:t>
            </a:r>
            <a:r>
              <a:rPr lang="en-US" sz="2000">
                <a:latin typeface="Courier New" pitchFamily="49" charset="0"/>
              </a:rPr>
              <a:t> Ligne </a:t>
            </a:r>
            <a:r>
              <a:rPr lang="en-US" sz="2000" b="1">
                <a:latin typeface="Courier New" pitchFamily="49" charset="0"/>
              </a:rPr>
              <a:t>[</a:t>
            </a:r>
            <a:r>
              <a:rPr lang="en-US" sz="2000">
                <a:latin typeface="Courier New" pitchFamily="49" charset="0"/>
              </a:rPr>
              <a:t>DuFichier “/home/ripp/labo”</a:t>
            </a:r>
            <a:r>
              <a:rPr lang="en-US" sz="2000" b="1">
                <a:latin typeface="Courier New" pitchFamily="49" charset="0"/>
              </a:rPr>
              <a:t>]</a:t>
            </a:r>
            <a:r>
              <a:rPr lang="en-US" sz="2000">
                <a:latin typeface="Courier New" pitchFamily="49" charset="0"/>
              </a:rPr>
              <a:t> </a:t>
            </a:r>
            <a:r>
              <a:rPr lang="en-US" sz="2000" b="1">
                <a:latin typeface="Courier New" pitchFamily="49" charset="0"/>
              </a:rPr>
              <a:t>{</a:t>
            </a:r>
            <a:endParaRPr lang="en-US" sz="2000">
              <a:latin typeface="Courier New" pitchFamily="49" charset="0"/>
            </a:endParaRPr>
          </a:p>
          <a:p>
            <a:pPr eaLnBrk="0" hangingPunct="0"/>
            <a:r>
              <a:rPr lang="en-US" sz="2000">
                <a:latin typeface="Courier New" pitchFamily="49" charset="0"/>
              </a:rPr>
              <a:t>	</a:t>
            </a:r>
            <a:r>
              <a:rPr lang="en-US" sz="2000" b="1">
                <a:latin typeface="Courier New" pitchFamily="49" charset="0"/>
              </a:rPr>
              <a:t>scan</a:t>
            </a:r>
            <a:r>
              <a:rPr lang="en-US" sz="2000">
                <a:latin typeface="Courier New" pitchFamily="49" charset="0"/>
              </a:rPr>
              <a:t> $Ligne “%s %s %s” T N P</a:t>
            </a:r>
          </a:p>
          <a:p>
            <a:pPr eaLnBrk="0" hangingPunct="0"/>
            <a:r>
              <a:rPr lang="en-US" sz="2000">
                <a:latin typeface="Courier New" pitchFamily="49" charset="0"/>
              </a:rPr>
              <a:t>	set Titre($N) $T</a:t>
            </a:r>
          </a:p>
          <a:p>
            <a:pPr eaLnBrk="0" hangingPunct="0"/>
            <a:r>
              <a:rPr lang="en-US" sz="2000">
                <a:latin typeface="Courier New" pitchFamily="49" charset="0"/>
              </a:rPr>
              <a:t>	</a:t>
            </a:r>
            <a:r>
              <a:rPr lang="en-US" sz="2000" b="1">
                <a:latin typeface="Courier New" pitchFamily="49" charset="0"/>
              </a:rPr>
              <a:t>set</a:t>
            </a:r>
            <a:r>
              <a:rPr lang="en-US" sz="2000">
                <a:latin typeface="Courier New" pitchFamily="49" charset="0"/>
              </a:rPr>
              <a:t> PrenomDe($N) $P</a:t>
            </a:r>
          </a:p>
          <a:p>
            <a:pPr eaLnBrk="0" hangingPunct="0"/>
            <a:r>
              <a:rPr lang="en-US" sz="2000">
                <a:latin typeface="Courier New" pitchFamily="49" charset="0"/>
              </a:rPr>
              <a:t>	</a:t>
            </a:r>
            <a:r>
              <a:rPr lang="en-US" sz="2000" b="1">
                <a:latin typeface="Courier New" pitchFamily="49" charset="0"/>
              </a:rPr>
              <a:t>lappend</a:t>
            </a:r>
            <a:r>
              <a:rPr lang="en-US" sz="2000">
                <a:latin typeface="Courier New" pitchFamily="49" charset="0"/>
              </a:rPr>
              <a:t> LesNomsDe($P) $N</a:t>
            </a:r>
          </a:p>
          <a:p>
            <a:pPr eaLnBrk="0" hangingPunct="0"/>
            <a:r>
              <a:rPr lang="en-US" sz="2000" b="1">
                <a:latin typeface="Courier New" pitchFamily="49" charset="0"/>
              </a:rPr>
              <a:t>}</a:t>
            </a:r>
            <a:endParaRPr lang="en-US" sz="2000">
              <a:latin typeface="Courier New" pitchFamily="49" charset="0"/>
            </a:endParaRPr>
          </a:p>
          <a:p>
            <a:pPr eaLnBrk="0" hangingPunct="0"/>
            <a:endParaRPr lang="en-US" sz="2000">
              <a:latin typeface="Courier New" pitchFamily="49" charset="0"/>
            </a:endParaRPr>
          </a:p>
          <a:p>
            <a:pPr eaLnBrk="0" hangingPunct="0"/>
            <a:r>
              <a:rPr lang="en-US" sz="2000" b="1">
                <a:latin typeface="Courier New" pitchFamily="49" charset="0"/>
              </a:rPr>
              <a:t>set</a:t>
            </a:r>
            <a:r>
              <a:rPr lang="en-US" sz="2000">
                <a:latin typeface="Courier New" pitchFamily="49" charset="0"/>
              </a:rPr>
              <a:t> Nom </a:t>
            </a:r>
            <a:r>
              <a:rPr lang="en-US" sz="2000" b="1">
                <a:latin typeface="Courier New" pitchFamily="49" charset="0"/>
              </a:rPr>
              <a:t>[</a:t>
            </a:r>
            <a:r>
              <a:rPr lang="en-US" sz="2000">
                <a:latin typeface="Courier New" pitchFamily="49" charset="0"/>
              </a:rPr>
              <a:t>Question “Votre nom :”</a:t>
            </a:r>
            <a:r>
              <a:rPr lang="en-US" sz="2000" b="1">
                <a:latin typeface="Courier New" pitchFamily="49" charset="0"/>
              </a:rPr>
              <a:t>]</a:t>
            </a:r>
            <a:endParaRPr lang="en-US" sz="2000">
              <a:latin typeface="Courier New" pitchFamily="49" charset="0"/>
            </a:endParaRPr>
          </a:p>
          <a:p>
            <a:pPr eaLnBrk="0" hangingPunct="0"/>
            <a:r>
              <a:rPr lang="en-US" sz="2000" b="1">
                <a:latin typeface="Courier New" pitchFamily="49" charset="0"/>
              </a:rPr>
              <a:t>puts</a:t>
            </a:r>
            <a:r>
              <a:rPr lang="en-US" sz="2000">
                <a:latin typeface="Courier New" pitchFamily="49" charset="0"/>
              </a:rPr>
              <a:t> </a:t>
            </a:r>
            <a:r>
              <a:rPr lang="en-US" sz="2000" b="1">
                <a:latin typeface="Courier New" pitchFamily="49" charset="0"/>
              </a:rPr>
              <a:t>“</a:t>
            </a:r>
            <a:r>
              <a:rPr lang="en-US" sz="2000">
                <a:latin typeface="Courier New" pitchFamily="49" charset="0"/>
              </a:rPr>
              <a:t>$Titre($Nom) $PrenomDe($Nom) $Nom, …”</a:t>
            </a:r>
          </a:p>
          <a:p>
            <a:pPr eaLnBrk="0" hangingPunct="0"/>
            <a:endParaRPr lang="en-US" sz="2000">
              <a:latin typeface="Courier New" pitchFamily="49" charset="0"/>
            </a:endParaRPr>
          </a:p>
          <a:p>
            <a:pPr eaLnBrk="0" hangingPunct="0"/>
            <a:r>
              <a:rPr lang="en-US" sz="2000" b="1">
                <a:latin typeface="Courier New" pitchFamily="49" charset="0"/>
              </a:rPr>
              <a:t>puts “</a:t>
            </a:r>
            <a:r>
              <a:rPr lang="en-US" sz="2000">
                <a:latin typeface="Courier New" pitchFamily="49" charset="0"/>
              </a:rPr>
              <a:t>Les personnes se prénommant Nicolas sont : ”</a:t>
            </a:r>
            <a:endParaRPr lang="en-US" sz="2000" b="1">
              <a:latin typeface="Courier New" pitchFamily="49" charset="0"/>
            </a:endParaRPr>
          </a:p>
          <a:p>
            <a:pPr eaLnBrk="0" hangingPunct="0"/>
            <a:r>
              <a:rPr lang="en-US" sz="2000" b="1">
                <a:latin typeface="Courier New" pitchFamily="49" charset="0"/>
              </a:rPr>
              <a:t>puts [join</a:t>
            </a:r>
            <a:r>
              <a:rPr lang="en-US" sz="2000">
                <a:latin typeface="Courier New" pitchFamily="49" charset="0"/>
              </a:rPr>
              <a:t> $LesNomsDe(Nicolas) “\n”</a:t>
            </a:r>
            <a:r>
              <a:rPr lang="en-US" sz="2000" b="1">
                <a:latin typeface="Courier New" pitchFamily="49" charset="0"/>
              </a:rPr>
              <a:t>]</a:t>
            </a:r>
          </a:p>
          <a:p>
            <a:pPr eaLnBrk="0" hangingPunct="0"/>
            <a:endParaRPr lang="en-US" sz="2000" b="1">
              <a:latin typeface="Courier New" pitchFamily="49" charset="0"/>
            </a:endParaRPr>
          </a:p>
          <a:p>
            <a:pPr algn="ctr" eaLnBrk="0" hangingPunct="0"/>
            <a:endParaRPr lang="en-US" sz="2400" i="1">
              <a:latin typeface="Times New Roman" pitchFamily="18" charset="0"/>
            </a:endParaRPr>
          </a:p>
          <a:p>
            <a:pPr algn="ctr" eaLnBrk="0" hangingPunct="0"/>
            <a:r>
              <a:rPr lang="en-US" sz="2400" i="1">
                <a:latin typeface="Times New Roman" pitchFamily="18" charset="0"/>
              </a:rPr>
              <a:t>c’est surtout très rapide</a:t>
            </a:r>
          </a:p>
        </p:txBody>
      </p:sp>
      <p:sp>
        <p:nvSpPr>
          <p:cNvPr id="71684" name="Text Box 4"/>
          <p:cNvSpPr txBox="1">
            <a:spLocks noChangeArrowheads="1"/>
          </p:cNvSpPr>
          <p:nvPr/>
        </p:nvSpPr>
        <p:spPr bwMode="auto">
          <a:xfrm>
            <a:off x="6372225" y="2924175"/>
            <a:ext cx="2595563" cy="915988"/>
          </a:xfrm>
          <a:prstGeom prst="rect">
            <a:avLst/>
          </a:prstGeom>
          <a:noFill/>
          <a:ln w="38100">
            <a:noFill/>
            <a:miter lim="800000"/>
            <a:headEnd/>
            <a:tailEnd/>
          </a:ln>
        </p:spPr>
        <p:txBody>
          <a:bodyPr>
            <a:spAutoFit/>
          </a:bodyPr>
          <a:lstStyle/>
          <a:p>
            <a:r>
              <a:rPr lang="en-GB"/>
              <a:t>Mme Lecompte Odile</a:t>
            </a:r>
          </a:p>
          <a:p>
            <a:r>
              <a:rPr lang="en-GB"/>
              <a:t>Mlle Dupont Claire</a:t>
            </a:r>
          </a:p>
          <a:p>
            <a:r>
              <a:rPr lang="en-GB"/>
              <a:t>M Ripp Raymond</a:t>
            </a:r>
          </a:p>
        </p:txBody>
      </p:sp>
      <p:sp>
        <p:nvSpPr>
          <p:cNvPr id="41989" name="Line 8"/>
          <p:cNvSpPr>
            <a:spLocks noChangeShapeType="1"/>
          </p:cNvSpPr>
          <p:nvPr/>
        </p:nvSpPr>
        <p:spPr bwMode="auto">
          <a:xfrm>
            <a:off x="2555875" y="2773363"/>
            <a:ext cx="1223963" cy="0"/>
          </a:xfrm>
          <a:prstGeom prst="line">
            <a:avLst/>
          </a:prstGeom>
          <a:noFill/>
          <a:ln w="38100">
            <a:solidFill>
              <a:srgbClr val="FF0000"/>
            </a:solidFill>
            <a:round/>
            <a:headEnd/>
            <a:tailEnd/>
          </a:ln>
        </p:spPr>
        <p:txBody>
          <a:bodyPr/>
          <a:lstStyle/>
          <a:p>
            <a:endParaRPr lang="fr-FR"/>
          </a:p>
        </p:txBody>
      </p:sp>
      <p:sp>
        <p:nvSpPr>
          <p:cNvPr id="41990" name="Line 9"/>
          <p:cNvSpPr>
            <a:spLocks noChangeShapeType="1"/>
          </p:cNvSpPr>
          <p:nvPr/>
        </p:nvSpPr>
        <p:spPr bwMode="auto">
          <a:xfrm>
            <a:off x="1908175" y="4613275"/>
            <a:ext cx="1800225" cy="0"/>
          </a:xfrm>
          <a:prstGeom prst="line">
            <a:avLst/>
          </a:prstGeom>
          <a:noFill/>
          <a:ln w="38100">
            <a:solidFill>
              <a:srgbClr val="FF0000"/>
            </a:solidFill>
            <a:round/>
            <a:headEnd/>
            <a:tailEnd/>
          </a:ln>
        </p:spPr>
        <p:txBody>
          <a:bodyPr/>
          <a:lstStyle/>
          <a:p>
            <a:endParaRPr lang="fr-FR"/>
          </a:p>
        </p:txBody>
      </p:sp>
      <p:sp>
        <p:nvSpPr>
          <p:cNvPr id="41991" name="Line 10"/>
          <p:cNvSpPr>
            <a:spLocks noChangeShapeType="1"/>
          </p:cNvSpPr>
          <p:nvPr/>
        </p:nvSpPr>
        <p:spPr bwMode="auto">
          <a:xfrm>
            <a:off x="2555875" y="3068638"/>
            <a:ext cx="1728788" cy="0"/>
          </a:xfrm>
          <a:prstGeom prst="line">
            <a:avLst/>
          </a:prstGeom>
          <a:noFill/>
          <a:ln w="38100">
            <a:solidFill>
              <a:srgbClr val="008000"/>
            </a:solidFill>
            <a:round/>
            <a:headEnd/>
            <a:tailEnd/>
          </a:ln>
        </p:spPr>
        <p:txBody>
          <a:bodyPr/>
          <a:lstStyle/>
          <a:p>
            <a:endParaRPr lang="fr-FR"/>
          </a:p>
        </p:txBody>
      </p:sp>
      <p:sp>
        <p:nvSpPr>
          <p:cNvPr id="41992" name="Line 11"/>
          <p:cNvSpPr>
            <a:spLocks noChangeShapeType="1"/>
          </p:cNvSpPr>
          <p:nvPr/>
        </p:nvSpPr>
        <p:spPr bwMode="auto">
          <a:xfrm>
            <a:off x="3924300" y="4621213"/>
            <a:ext cx="2160588" cy="0"/>
          </a:xfrm>
          <a:prstGeom prst="line">
            <a:avLst/>
          </a:prstGeom>
          <a:noFill/>
          <a:ln w="38100">
            <a:solidFill>
              <a:srgbClr val="008000"/>
            </a:solidFill>
            <a:round/>
            <a:headEnd/>
            <a:tailEnd/>
          </a:ln>
        </p:spPr>
        <p:txBody>
          <a:bodyPr/>
          <a:lstStyle/>
          <a:p>
            <a:endParaRPr lang="fr-FR"/>
          </a:p>
        </p:txBody>
      </p:sp>
    </p:spTree>
    <p:extLst>
      <p:ext uri="{BB962C8B-B14F-4D97-AF65-F5344CB8AC3E}">
        <p14:creationId xmlns:p14="http://schemas.microsoft.com/office/powerpoint/2010/main" val="37092291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0013" y="301625"/>
            <a:ext cx="7313612" cy="751111"/>
          </a:xfrm>
        </p:spPr>
        <p:txBody>
          <a:bodyPr/>
          <a:lstStyle/>
          <a:p>
            <a:pPr algn="ctr"/>
            <a:r>
              <a:rPr lang="fr-FR" dirty="0" smtClean="0"/>
              <a:t>Les langages</a:t>
            </a:r>
            <a:endParaRPr lang="fr-FR" dirty="0"/>
          </a:p>
        </p:txBody>
      </p:sp>
      <p:sp>
        <p:nvSpPr>
          <p:cNvPr id="3" name="Espace réservé du contenu 2"/>
          <p:cNvSpPr>
            <a:spLocks noGrp="1"/>
          </p:cNvSpPr>
          <p:nvPr>
            <p:ph idx="1"/>
          </p:nvPr>
        </p:nvSpPr>
        <p:spPr>
          <a:xfrm>
            <a:off x="611560" y="1844824"/>
            <a:ext cx="8532440" cy="4114800"/>
          </a:xfrm>
        </p:spPr>
        <p:txBody>
          <a:bodyPr/>
          <a:lstStyle/>
          <a:p>
            <a:r>
              <a:rPr lang="fr-FR" sz="2400" dirty="0" err="1" smtClean="0"/>
              <a:t>BonjourMadame.Commentallezvous</a:t>
            </a:r>
            <a:r>
              <a:rPr lang="fr-FR" sz="2400" dirty="0" smtClean="0"/>
              <a:t>?</a:t>
            </a:r>
          </a:p>
          <a:p>
            <a:r>
              <a:rPr lang="fr-FR" sz="2400" dirty="0" smtClean="0"/>
              <a:t>Bonjour Madame. Comment allez vous ?</a:t>
            </a:r>
          </a:p>
          <a:p>
            <a:r>
              <a:rPr lang="fr-FR" sz="2400" dirty="0" smtClean="0"/>
              <a:t>Afficher la ligne 2 du fichier /</a:t>
            </a:r>
            <a:r>
              <a:rPr lang="fr-FR" sz="2400" dirty="0" err="1" smtClean="0"/>
              <a:t>ripp</a:t>
            </a:r>
            <a:r>
              <a:rPr lang="fr-FR" sz="2400" dirty="0" smtClean="0"/>
              <a:t>/moyennes de juin </a:t>
            </a:r>
          </a:p>
          <a:p>
            <a:r>
              <a:rPr lang="fr-FR" sz="2000" dirty="0" err="1" smtClean="0">
                <a:latin typeface="Courier New" panose="02070309020205020404" pitchFamily="49" charset="0"/>
                <a:cs typeface="Courier New" panose="02070309020205020404" pitchFamily="49" charset="0"/>
              </a:rPr>
              <a:t>puts</a:t>
            </a:r>
            <a:r>
              <a:rPr lang="fr-FR" sz="2000" dirty="0" smtClean="0">
                <a:latin typeface="Courier New" panose="02070309020205020404" pitchFamily="49" charset="0"/>
                <a:cs typeface="Courier New" panose="02070309020205020404" pitchFamily="49" charset="0"/>
              </a:rPr>
              <a:t> [</a:t>
            </a:r>
            <a:r>
              <a:rPr lang="fr-FR" sz="2000" dirty="0" err="1" smtClean="0">
                <a:latin typeface="Courier New" panose="02070309020205020404" pitchFamily="49" charset="0"/>
                <a:cs typeface="Courier New" panose="02070309020205020404" pitchFamily="49" charset="0"/>
              </a:rPr>
              <a:t>lindex</a:t>
            </a:r>
            <a:r>
              <a:rPr lang="fr-FR" sz="2000" dirty="0" smtClean="0">
                <a:latin typeface="Courier New" panose="02070309020205020404" pitchFamily="49" charset="0"/>
                <a:cs typeface="Courier New" panose="02070309020205020404" pitchFamily="49" charset="0"/>
              </a:rPr>
              <a:t> [</a:t>
            </a:r>
            <a:r>
              <a:rPr lang="fr-FR" sz="2000" dirty="0" err="1" smtClean="0">
                <a:latin typeface="Courier New" panose="02070309020205020404" pitchFamily="49" charset="0"/>
                <a:cs typeface="Courier New" panose="02070309020205020404" pitchFamily="49" charset="0"/>
              </a:rPr>
              <a:t>FromFile</a:t>
            </a:r>
            <a:r>
              <a:rPr lang="fr-FR" sz="2000" dirty="0" smtClean="0">
                <a:latin typeface="Courier New" panose="02070309020205020404" pitchFamily="49" charset="0"/>
                <a:cs typeface="Courier New" panose="02070309020205020404" pitchFamily="49" charset="0"/>
              </a:rPr>
              <a:t> "/</a:t>
            </a:r>
            <a:r>
              <a:rPr lang="fr-FR" sz="2000" dirty="0" err="1" smtClean="0">
                <a:latin typeface="Courier New" panose="02070309020205020404" pitchFamily="49" charset="0"/>
                <a:cs typeface="Courier New" panose="02070309020205020404" pitchFamily="49" charset="0"/>
              </a:rPr>
              <a:t>ripp</a:t>
            </a:r>
            <a:r>
              <a:rPr lang="fr-FR" sz="2000" dirty="0" smtClean="0">
                <a:latin typeface="Courier New" panose="02070309020205020404" pitchFamily="49" charset="0"/>
                <a:cs typeface="Courier New" panose="02070309020205020404" pitchFamily="49" charset="0"/>
              </a:rPr>
              <a:t>/moyennes de juin</a:t>
            </a:r>
            <a:r>
              <a:rPr lang="fr-FR" sz="2000" dirty="0">
                <a:latin typeface="Courier New" panose="02070309020205020404" pitchFamily="49" charset="0"/>
                <a:cs typeface="Courier New" panose="02070309020205020404" pitchFamily="49" charset="0"/>
              </a:rPr>
              <a:t>"</a:t>
            </a:r>
            <a:r>
              <a:rPr lang="fr-FR" sz="2000" dirty="0" smtClean="0">
                <a:latin typeface="Courier New" panose="02070309020205020404" pitchFamily="49" charset="0"/>
                <a:cs typeface="Courier New" panose="02070309020205020404" pitchFamily="49" charset="0"/>
              </a:rPr>
              <a:t>] 1]</a:t>
            </a:r>
          </a:p>
          <a:p>
            <a:r>
              <a:rPr lang="fr-FR" sz="2000" dirty="0" err="1" smtClean="0">
                <a:latin typeface="Courier New" panose="02070309020205020404" pitchFamily="49" charset="0"/>
                <a:cs typeface="Courier New" panose="02070309020205020404" pitchFamily="49" charset="0"/>
              </a:rPr>
              <a:t>print</a:t>
            </a:r>
            <a:r>
              <a:rPr lang="fr-FR" sz="2000" dirty="0" smtClean="0">
                <a:latin typeface="Courier New" panose="02070309020205020404" pitchFamily="49" charset="0"/>
                <a:cs typeface="Courier New" panose="02070309020205020404" pitchFamily="49" charset="0"/>
              </a:rPr>
              <a:t>(</a:t>
            </a:r>
            <a:r>
              <a:rPr lang="fr-FR" sz="2000" dirty="0" err="1" smtClean="0">
                <a:latin typeface="Courier New" panose="02070309020205020404" pitchFamily="49" charset="0"/>
                <a:cs typeface="Courier New" panose="02070309020205020404" pitchFamily="49" charset="0"/>
              </a:rPr>
              <a:t>FromFile</a:t>
            </a:r>
            <a:r>
              <a:rPr lang="fr-FR" sz="2000" dirty="0" smtClean="0">
                <a:latin typeface="Courier New" panose="02070309020205020404" pitchFamily="49" charset="0"/>
                <a:cs typeface="Courier New" panose="02070309020205020404" pitchFamily="49" charset="0"/>
              </a:rPr>
              <a:t>(</a:t>
            </a:r>
            <a:r>
              <a:rPr lang="fr-FR" sz="2000" dirty="0">
                <a:latin typeface="Courier New" panose="02070309020205020404" pitchFamily="49" charset="0"/>
                <a:cs typeface="Courier New" panose="02070309020205020404" pitchFamily="49" charset="0"/>
              </a:rPr>
              <a:t>"/</a:t>
            </a:r>
            <a:r>
              <a:rPr lang="fr-FR" sz="2000" dirty="0" err="1">
                <a:latin typeface="Courier New" panose="02070309020205020404" pitchFamily="49" charset="0"/>
                <a:cs typeface="Courier New" panose="02070309020205020404" pitchFamily="49" charset="0"/>
              </a:rPr>
              <a:t>ripp</a:t>
            </a:r>
            <a:r>
              <a:rPr lang="fr-FR" sz="2000" dirty="0">
                <a:latin typeface="Courier New" panose="02070309020205020404" pitchFamily="49" charset="0"/>
                <a:cs typeface="Courier New" panose="02070309020205020404" pitchFamily="49" charset="0"/>
              </a:rPr>
              <a:t>/moyennes de </a:t>
            </a:r>
            <a:r>
              <a:rPr lang="fr-FR" sz="2000" dirty="0" smtClean="0">
                <a:latin typeface="Courier New" panose="02070309020205020404" pitchFamily="49" charset="0"/>
                <a:cs typeface="Courier New" panose="02070309020205020404" pitchFamily="49" charset="0"/>
              </a:rPr>
              <a:t>juin")[1])</a:t>
            </a:r>
          </a:p>
          <a:p>
            <a:r>
              <a:rPr lang="fr-FR" sz="2000" dirty="0" err="1">
                <a:latin typeface="Courier New" panose="02070309020205020404" pitchFamily="49" charset="0"/>
                <a:cs typeface="Courier New" panose="02070309020205020404" pitchFamily="49" charset="0"/>
              </a:rPr>
              <a:t>h</a:t>
            </a:r>
            <a:r>
              <a:rPr lang="fr-FR" sz="2000" dirty="0" err="1" smtClean="0">
                <a:latin typeface="Courier New" panose="02070309020205020404" pitchFamily="49" charset="0"/>
                <a:cs typeface="Courier New" panose="02070309020205020404" pitchFamily="49" charset="0"/>
              </a:rPr>
              <a:t>ead</a:t>
            </a:r>
            <a:r>
              <a:rPr lang="fr-FR" sz="2000" dirty="0" smtClean="0">
                <a:latin typeface="Courier New" panose="02070309020205020404" pitchFamily="49" charset="0"/>
                <a:cs typeface="Courier New" panose="02070309020205020404" pitchFamily="49" charset="0"/>
              </a:rPr>
              <a:t> -2 /</a:t>
            </a:r>
            <a:r>
              <a:rPr lang="fr-FR" sz="2000" dirty="0" err="1" smtClean="0">
                <a:latin typeface="Courier New" panose="02070309020205020404" pitchFamily="49" charset="0"/>
                <a:cs typeface="Courier New" panose="02070309020205020404" pitchFamily="49" charset="0"/>
              </a:rPr>
              <a:t>ripp</a:t>
            </a:r>
            <a:r>
              <a:rPr lang="fr-FR" sz="2000" dirty="0" smtClean="0">
                <a:latin typeface="Courier New" panose="02070309020205020404" pitchFamily="49" charset="0"/>
                <a:cs typeface="Courier New" panose="02070309020205020404" pitchFamily="49" charset="0"/>
              </a:rPr>
              <a:t>/moyennes\ de\ juin | </a:t>
            </a:r>
            <a:r>
              <a:rPr lang="fr-FR" sz="2000" dirty="0" err="1" smtClean="0">
                <a:latin typeface="Courier New" panose="02070309020205020404" pitchFamily="49" charset="0"/>
                <a:cs typeface="Courier New" panose="02070309020205020404" pitchFamily="49" charset="0"/>
              </a:rPr>
              <a:t>tail</a:t>
            </a:r>
            <a:r>
              <a:rPr lang="fr-FR" sz="2000" dirty="0" smtClean="0">
                <a:latin typeface="Courier New" panose="02070309020205020404" pitchFamily="49" charset="0"/>
                <a:cs typeface="Courier New" panose="02070309020205020404" pitchFamily="49" charset="0"/>
              </a:rPr>
              <a:t> -1</a:t>
            </a:r>
            <a:endParaRPr lang="fr-FR" sz="2000" dirty="0">
              <a:latin typeface="Courier New" panose="02070309020205020404" pitchFamily="49" charset="0"/>
              <a:cs typeface="Courier New" panose="02070309020205020404" pitchFamily="49" charset="0"/>
            </a:endParaRPr>
          </a:p>
        </p:txBody>
      </p:sp>
      <p:sp>
        <p:nvSpPr>
          <p:cNvPr id="5" name="ZoneTexte 4"/>
          <p:cNvSpPr txBox="1"/>
          <p:nvPr/>
        </p:nvSpPr>
        <p:spPr>
          <a:xfrm>
            <a:off x="395536" y="4365104"/>
            <a:ext cx="8640960" cy="646331"/>
          </a:xfrm>
          <a:prstGeom prst="rect">
            <a:avLst/>
          </a:prstGeom>
          <a:noFill/>
        </p:spPr>
        <p:txBody>
          <a:bodyPr wrap="square" rtlCol="0">
            <a:spAutoFit/>
          </a:bodyPr>
          <a:lstStyle/>
          <a:p>
            <a:pPr algn="ctr"/>
            <a:r>
              <a:rPr lang="fr-FR" sz="3600" i="1" dirty="0" smtClean="0">
                <a:solidFill>
                  <a:srgbClr val="FF0000"/>
                </a:solidFill>
              </a:rPr>
              <a:t>Importance des séparateurs</a:t>
            </a:r>
            <a:endParaRPr lang="fr-FR" sz="3600" i="1" dirty="0">
              <a:solidFill>
                <a:srgbClr val="FF0000"/>
              </a:solidFill>
            </a:endParaRPr>
          </a:p>
        </p:txBody>
      </p:sp>
      <p:sp>
        <p:nvSpPr>
          <p:cNvPr id="6" name="ZoneTexte 5"/>
          <p:cNvSpPr txBox="1"/>
          <p:nvPr/>
        </p:nvSpPr>
        <p:spPr>
          <a:xfrm>
            <a:off x="412332" y="5060394"/>
            <a:ext cx="8640960" cy="461665"/>
          </a:xfrm>
          <a:prstGeom prst="rect">
            <a:avLst/>
          </a:prstGeom>
          <a:noFill/>
        </p:spPr>
        <p:txBody>
          <a:bodyPr wrap="square" rtlCol="0">
            <a:spAutoFit/>
          </a:bodyPr>
          <a:lstStyle/>
          <a:p>
            <a:pPr algn="ctr"/>
            <a:r>
              <a:rPr lang="fr-FR" sz="2400" i="1" dirty="0" smtClean="0">
                <a:solidFill>
                  <a:srgbClr val="FF0000"/>
                </a:solidFill>
              </a:rPr>
              <a:t>Espace, virgule, parenthèses, crochets, </a:t>
            </a:r>
            <a:r>
              <a:rPr lang="fr-FR" sz="2400" i="1" dirty="0" err="1" smtClean="0">
                <a:solidFill>
                  <a:srgbClr val="FF0000"/>
                </a:solidFill>
              </a:rPr>
              <a:t>quotes</a:t>
            </a:r>
            <a:r>
              <a:rPr lang="fr-FR" sz="2400" i="1" dirty="0" smtClean="0">
                <a:solidFill>
                  <a:srgbClr val="FF0000"/>
                </a:solidFill>
              </a:rPr>
              <a:t>, etc.</a:t>
            </a:r>
            <a:endParaRPr lang="fr-FR" sz="2400" i="1" dirty="0">
              <a:solidFill>
                <a:srgbClr val="FF0000"/>
              </a:solidFill>
            </a:endParaRPr>
          </a:p>
        </p:txBody>
      </p:sp>
      <p:sp>
        <p:nvSpPr>
          <p:cNvPr id="7" name="ZoneTexte 6"/>
          <p:cNvSpPr txBox="1"/>
          <p:nvPr/>
        </p:nvSpPr>
        <p:spPr>
          <a:xfrm>
            <a:off x="323529" y="5805264"/>
            <a:ext cx="8568952" cy="461665"/>
          </a:xfrm>
          <a:prstGeom prst="rect">
            <a:avLst/>
          </a:prstGeom>
          <a:noFill/>
        </p:spPr>
        <p:txBody>
          <a:bodyPr wrap="square" rtlCol="0">
            <a:spAutoFit/>
          </a:bodyPr>
          <a:lstStyle/>
          <a:p>
            <a:r>
              <a:rPr lang="fr-FR" sz="2400" dirty="0"/>
              <a:t>s</a:t>
            </a:r>
            <a:r>
              <a:rPr lang="fr-FR" sz="2400" dirty="0" smtClean="0"/>
              <a:t>=f(3,5,g(4))   s = f(3, 5, g(4))     set s [f 3 5 [g 4]]</a:t>
            </a:r>
            <a:endParaRPr lang="fr-FR" sz="2400" dirty="0"/>
          </a:p>
        </p:txBody>
      </p:sp>
      <p:sp>
        <p:nvSpPr>
          <p:cNvPr id="9" name="Ellipse 8"/>
          <p:cNvSpPr/>
          <p:nvPr/>
        </p:nvSpPr>
        <p:spPr bwMode="auto">
          <a:xfrm>
            <a:off x="1256224" y="5996499"/>
            <a:ext cx="144016" cy="744869"/>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
        <p:nvSpPr>
          <p:cNvPr id="10" name="Ellipse 9"/>
          <p:cNvSpPr/>
          <p:nvPr/>
        </p:nvSpPr>
        <p:spPr bwMode="auto">
          <a:xfrm>
            <a:off x="7211423" y="6016444"/>
            <a:ext cx="144016" cy="744869"/>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
        <p:nvSpPr>
          <p:cNvPr id="11" name="Ellipse 10"/>
          <p:cNvSpPr/>
          <p:nvPr/>
        </p:nvSpPr>
        <p:spPr bwMode="auto">
          <a:xfrm>
            <a:off x="3040978" y="5493779"/>
            <a:ext cx="288032" cy="744869"/>
          </a:xfrm>
          <a:prstGeom prst="ellipse">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
        <p:nvSpPr>
          <p:cNvPr id="12" name="Ellipse 11"/>
          <p:cNvSpPr/>
          <p:nvPr/>
        </p:nvSpPr>
        <p:spPr bwMode="auto">
          <a:xfrm>
            <a:off x="6550516" y="5544716"/>
            <a:ext cx="144016" cy="514257"/>
          </a:xfrm>
          <a:prstGeom prst="ellipse">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213440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80">
                                          <p:stCondLst>
                                            <p:cond delay="0"/>
                                          </p:stCondLst>
                                        </p:cTn>
                                        <p:tgtEl>
                                          <p:spTgt spid="5"/>
                                        </p:tgtEl>
                                      </p:cBhvr>
                                    </p:animEffect>
                                    <p:anim calcmode="lin" valueType="num">
                                      <p:cBhvr>
                                        <p:cTn id="3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7" dur="26">
                                          <p:stCondLst>
                                            <p:cond delay="650"/>
                                          </p:stCondLst>
                                        </p:cTn>
                                        <p:tgtEl>
                                          <p:spTgt spid="5"/>
                                        </p:tgtEl>
                                      </p:cBhvr>
                                      <p:to x="100000" y="60000"/>
                                    </p:animScale>
                                    <p:animScale>
                                      <p:cBhvr>
                                        <p:cTn id="38" dur="166" decel="50000">
                                          <p:stCondLst>
                                            <p:cond delay="676"/>
                                          </p:stCondLst>
                                        </p:cTn>
                                        <p:tgtEl>
                                          <p:spTgt spid="5"/>
                                        </p:tgtEl>
                                      </p:cBhvr>
                                      <p:to x="100000" y="100000"/>
                                    </p:animScale>
                                    <p:animScale>
                                      <p:cBhvr>
                                        <p:cTn id="39" dur="26">
                                          <p:stCondLst>
                                            <p:cond delay="1312"/>
                                          </p:stCondLst>
                                        </p:cTn>
                                        <p:tgtEl>
                                          <p:spTgt spid="5"/>
                                        </p:tgtEl>
                                      </p:cBhvr>
                                      <p:to x="100000" y="80000"/>
                                    </p:animScale>
                                    <p:animScale>
                                      <p:cBhvr>
                                        <p:cTn id="40" dur="166" decel="50000">
                                          <p:stCondLst>
                                            <p:cond delay="1338"/>
                                          </p:stCondLst>
                                        </p:cTn>
                                        <p:tgtEl>
                                          <p:spTgt spid="5"/>
                                        </p:tgtEl>
                                      </p:cBhvr>
                                      <p:to x="100000" y="100000"/>
                                    </p:animScale>
                                    <p:animScale>
                                      <p:cBhvr>
                                        <p:cTn id="41" dur="26">
                                          <p:stCondLst>
                                            <p:cond delay="1642"/>
                                          </p:stCondLst>
                                        </p:cTn>
                                        <p:tgtEl>
                                          <p:spTgt spid="5"/>
                                        </p:tgtEl>
                                      </p:cBhvr>
                                      <p:to x="100000" y="90000"/>
                                    </p:animScale>
                                    <p:animScale>
                                      <p:cBhvr>
                                        <p:cTn id="42" dur="166" decel="50000">
                                          <p:stCondLst>
                                            <p:cond delay="1668"/>
                                          </p:stCondLst>
                                        </p:cTn>
                                        <p:tgtEl>
                                          <p:spTgt spid="5"/>
                                        </p:tgtEl>
                                      </p:cBhvr>
                                      <p:to x="100000" y="100000"/>
                                    </p:animScale>
                                    <p:animScale>
                                      <p:cBhvr>
                                        <p:cTn id="43" dur="26">
                                          <p:stCondLst>
                                            <p:cond delay="1808"/>
                                          </p:stCondLst>
                                        </p:cTn>
                                        <p:tgtEl>
                                          <p:spTgt spid="5"/>
                                        </p:tgtEl>
                                      </p:cBhvr>
                                      <p:to x="100000" y="95000"/>
                                    </p:animScale>
                                    <p:animScale>
                                      <p:cBhvr>
                                        <p:cTn id="44" dur="166" decel="50000">
                                          <p:stCondLst>
                                            <p:cond delay="1834"/>
                                          </p:stCondLst>
                                        </p:cTn>
                                        <p:tgtEl>
                                          <p:spTgt spid="5"/>
                                        </p:tgtEl>
                                      </p:cBhvr>
                                      <p:to x="100000" y="100000"/>
                                    </p:animScale>
                                  </p:childTnLst>
                                </p:cTn>
                              </p:par>
                              <p:par>
                                <p:cTn id="45" presetID="26"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down)">
                                      <p:cBhvr>
                                        <p:cTn id="47" dur="580">
                                          <p:stCondLst>
                                            <p:cond delay="0"/>
                                          </p:stCondLst>
                                        </p:cTn>
                                        <p:tgtEl>
                                          <p:spTgt spid="6"/>
                                        </p:tgtEl>
                                      </p:cBhvr>
                                    </p:animEffect>
                                    <p:anim calcmode="lin" valueType="num">
                                      <p:cBhvr>
                                        <p:cTn id="4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3" dur="26">
                                          <p:stCondLst>
                                            <p:cond delay="650"/>
                                          </p:stCondLst>
                                        </p:cTn>
                                        <p:tgtEl>
                                          <p:spTgt spid="6"/>
                                        </p:tgtEl>
                                      </p:cBhvr>
                                      <p:to x="100000" y="60000"/>
                                    </p:animScale>
                                    <p:animScale>
                                      <p:cBhvr>
                                        <p:cTn id="54" dur="166" decel="50000">
                                          <p:stCondLst>
                                            <p:cond delay="676"/>
                                          </p:stCondLst>
                                        </p:cTn>
                                        <p:tgtEl>
                                          <p:spTgt spid="6"/>
                                        </p:tgtEl>
                                      </p:cBhvr>
                                      <p:to x="100000" y="100000"/>
                                    </p:animScale>
                                    <p:animScale>
                                      <p:cBhvr>
                                        <p:cTn id="55" dur="26">
                                          <p:stCondLst>
                                            <p:cond delay="1312"/>
                                          </p:stCondLst>
                                        </p:cTn>
                                        <p:tgtEl>
                                          <p:spTgt spid="6"/>
                                        </p:tgtEl>
                                      </p:cBhvr>
                                      <p:to x="100000" y="80000"/>
                                    </p:animScale>
                                    <p:animScale>
                                      <p:cBhvr>
                                        <p:cTn id="56" dur="166" decel="50000">
                                          <p:stCondLst>
                                            <p:cond delay="1338"/>
                                          </p:stCondLst>
                                        </p:cTn>
                                        <p:tgtEl>
                                          <p:spTgt spid="6"/>
                                        </p:tgtEl>
                                      </p:cBhvr>
                                      <p:to x="100000" y="100000"/>
                                    </p:animScale>
                                    <p:animScale>
                                      <p:cBhvr>
                                        <p:cTn id="57" dur="26">
                                          <p:stCondLst>
                                            <p:cond delay="1642"/>
                                          </p:stCondLst>
                                        </p:cTn>
                                        <p:tgtEl>
                                          <p:spTgt spid="6"/>
                                        </p:tgtEl>
                                      </p:cBhvr>
                                      <p:to x="100000" y="90000"/>
                                    </p:animScale>
                                    <p:animScale>
                                      <p:cBhvr>
                                        <p:cTn id="58" dur="166" decel="50000">
                                          <p:stCondLst>
                                            <p:cond delay="1668"/>
                                          </p:stCondLst>
                                        </p:cTn>
                                        <p:tgtEl>
                                          <p:spTgt spid="6"/>
                                        </p:tgtEl>
                                      </p:cBhvr>
                                      <p:to x="100000" y="100000"/>
                                    </p:animScale>
                                    <p:animScale>
                                      <p:cBhvr>
                                        <p:cTn id="59" dur="26">
                                          <p:stCondLst>
                                            <p:cond delay="1808"/>
                                          </p:stCondLst>
                                        </p:cTn>
                                        <p:tgtEl>
                                          <p:spTgt spid="6"/>
                                        </p:tgtEl>
                                      </p:cBhvr>
                                      <p:to x="100000" y="95000"/>
                                    </p:animScale>
                                    <p:animScale>
                                      <p:cBhvr>
                                        <p:cTn id="60" dur="166" decel="50000">
                                          <p:stCondLst>
                                            <p:cond delay="1834"/>
                                          </p:stCondLst>
                                        </p:cTn>
                                        <p:tgtEl>
                                          <p:spTgt spid="6"/>
                                        </p:tgtEl>
                                      </p:cBhvr>
                                      <p:to x="100000" y="100000"/>
                                    </p:animScale>
                                  </p:childTnLst>
                                </p:cTn>
                              </p:par>
                              <p:par>
                                <p:cTn id="61" presetID="26" presetClass="entr" presetSubtype="0" fill="hold" grpId="0"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wipe(down)">
                                      <p:cBhvr>
                                        <p:cTn id="63" dur="580">
                                          <p:stCondLst>
                                            <p:cond delay="0"/>
                                          </p:stCondLst>
                                        </p:cTn>
                                        <p:tgtEl>
                                          <p:spTgt spid="7"/>
                                        </p:tgtEl>
                                      </p:cBhvr>
                                    </p:animEffect>
                                    <p:anim calcmode="lin" valueType="num">
                                      <p:cBhvr>
                                        <p:cTn id="6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9" dur="26">
                                          <p:stCondLst>
                                            <p:cond delay="650"/>
                                          </p:stCondLst>
                                        </p:cTn>
                                        <p:tgtEl>
                                          <p:spTgt spid="7"/>
                                        </p:tgtEl>
                                      </p:cBhvr>
                                      <p:to x="100000" y="60000"/>
                                    </p:animScale>
                                    <p:animScale>
                                      <p:cBhvr>
                                        <p:cTn id="70" dur="166" decel="50000">
                                          <p:stCondLst>
                                            <p:cond delay="676"/>
                                          </p:stCondLst>
                                        </p:cTn>
                                        <p:tgtEl>
                                          <p:spTgt spid="7"/>
                                        </p:tgtEl>
                                      </p:cBhvr>
                                      <p:to x="100000" y="100000"/>
                                    </p:animScale>
                                    <p:animScale>
                                      <p:cBhvr>
                                        <p:cTn id="71" dur="26">
                                          <p:stCondLst>
                                            <p:cond delay="1312"/>
                                          </p:stCondLst>
                                        </p:cTn>
                                        <p:tgtEl>
                                          <p:spTgt spid="7"/>
                                        </p:tgtEl>
                                      </p:cBhvr>
                                      <p:to x="100000" y="80000"/>
                                    </p:animScale>
                                    <p:animScale>
                                      <p:cBhvr>
                                        <p:cTn id="72" dur="166" decel="50000">
                                          <p:stCondLst>
                                            <p:cond delay="1338"/>
                                          </p:stCondLst>
                                        </p:cTn>
                                        <p:tgtEl>
                                          <p:spTgt spid="7"/>
                                        </p:tgtEl>
                                      </p:cBhvr>
                                      <p:to x="100000" y="100000"/>
                                    </p:animScale>
                                    <p:animScale>
                                      <p:cBhvr>
                                        <p:cTn id="73" dur="26">
                                          <p:stCondLst>
                                            <p:cond delay="1642"/>
                                          </p:stCondLst>
                                        </p:cTn>
                                        <p:tgtEl>
                                          <p:spTgt spid="7"/>
                                        </p:tgtEl>
                                      </p:cBhvr>
                                      <p:to x="100000" y="90000"/>
                                    </p:animScale>
                                    <p:animScale>
                                      <p:cBhvr>
                                        <p:cTn id="74" dur="166" decel="50000">
                                          <p:stCondLst>
                                            <p:cond delay="1668"/>
                                          </p:stCondLst>
                                        </p:cTn>
                                        <p:tgtEl>
                                          <p:spTgt spid="7"/>
                                        </p:tgtEl>
                                      </p:cBhvr>
                                      <p:to x="100000" y="100000"/>
                                    </p:animScale>
                                    <p:animScale>
                                      <p:cBhvr>
                                        <p:cTn id="75" dur="26">
                                          <p:stCondLst>
                                            <p:cond delay="1808"/>
                                          </p:stCondLst>
                                        </p:cTn>
                                        <p:tgtEl>
                                          <p:spTgt spid="7"/>
                                        </p:tgtEl>
                                      </p:cBhvr>
                                      <p:to x="100000" y="95000"/>
                                    </p:animScale>
                                    <p:animScale>
                                      <p:cBhvr>
                                        <p:cTn id="76" dur="166" decel="50000">
                                          <p:stCondLst>
                                            <p:cond delay="1834"/>
                                          </p:stCondLst>
                                        </p:cTn>
                                        <p:tgtEl>
                                          <p:spTgt spid="7"/>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500" fill="hold"/>
                                        <p:tgtEl>
                                          <p:spTgt spid="9"/>
                                        </p:tgtEl>
                                        <p:attrNameLst>
                                          <p:attrName>ppt_w</p:attrName>
                                        </p:attrNameLst>
                                      </p:cBhvr>
                                      <p:tavLst>
                                        <p:tav tm="0">
                                          <p:val>
                                            <p:fltVal val="0"/>
                                          </p:val>
                                        </p:tav>
                                        <p:tav tm="100000">
                                          <p:val>
                                            <p:strVal val="#ppt_w"/>
                                          </p:val>
                                        </p:tav>
                                      </p:tavLst>
                                    </p:anim>
                                    <p:anim calcmode="lin" valueType="num">
                                      <p:cBhvr>
                                        <p:cTn id="82" dur="500" fill="hold"/>
                                        <p:tgtEl>
                                          <p:spTgt spid="9"/>
                                        </p:tgtEl>
                                        <p:attrNameLst>
                                          <p:attrName>ppt_h</p:attrName>
                                        </p:attrNameLst>
                                      </p:cBhvr>
                                      <p:tavLst>
                                        <p:tav tm="0">
                                          <p:val>
                                            <p:fltVal val="0"/>
                                          </p:val>
                                        </p:tav>
                                        <p:tav tm="100000">
                                          <p:val>
                                            <p:strVal val="#ppt_h"/>
                                          </p:val>
                                        </p:tav>
                                      </p:tavLst>
                                    </p:anim>
                                    <p:animEffect transition="in" filter="fade">
                                      <p:cBhvr>
                                        <p:cTn id="83" dur="500"/>
                                        <p:tgtEl>
                                          <p:spTgt spid="9"/>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childTnLst>
                          </p:cTn>
                        </p:par>
                      </p:childTnLst>
                    </p:cTn>
                  </p:par>
                  <p:par>
                    <p:cTn id="91" fill="hold">
                      <p:stCondLst>
                        <p:cond delay="indefinite"/>
                      </p:stCondLst>
                      <p:childTnLst>
                        <p:par>
                          <p:cTn id="92" fill="hold">
                            <p:stCondLst>
                              <p:cond delay="0"/>
                            </p:stCondLst>
                            <p:childTnLst>
                              <p:par>
                                <p:cTn id="93" presetID="45" presetClass="entr" presetSubtype="0" fill="hold" grpId="0" nodeType="click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fade">
                                      <p:cBhvr>
                                        <p:cTn id="95" dur="2000"/>
                                        <p:tgtEl>
                                          <p:spTgt spid="11"/>
                                        </p:tgtEl>
                                      </p:cBhvr>
                                    </p:animEffect>
                                    <p:anim calcmode="lin" valueType="num">
                                      <p:cBhvr>
                                        <p:cTn id="96" dur="2000" fill="hold"/>
                                        <p:tgtEl>
                                          <p:spTgt spid="11"/>
                                        </p:tgtEl>
                                        <p:attrNameLst>
                                          <p:attrName>ppt_w</p:attrName>
                                        </p:attrNameLst>
                                      </p:cBhvr>
                                      <p:tavLst>
                                        <p:tav tm="0" fmla="#ppt_w*sin(2.5*pi*$)">
                                          <p:val>
                                            <p:fltVal val="0"/>
                                          </p:val>
                                        </p:tav>
                                        <p:tav tm="100000">
                                          <p:val>
                                            <p:fltVal val="1"/>
                                          </p:val>
                                        </p:tav>
                                      </p:tavLst>
                                    </p:anim>
                                    <p:anim calcmode="lin" valueType="num">
                                      <p:cBhvr>
                                        <p:cTn id="97" dur="2000" fill="hold"/>
                                        <p:tgtEl>
                                          <p:spTgt spid="11"/>
                                        </p:tgtEl>
                                        <p:attrNameLst>
                                          <p:attrName>ppt_h</p:attrName>
                                        </p:attrNameLst>
                                      </p:cBhvr>
                                      <p:tavLst>
                                        <p:tav tm="0">
                                          <p:val>
                                            <p:strVal val="#ppt_h"/>
                                          </p:val>
                                        </p:tav>
                                        <p:tav tm="100000">
                                          <p:val>
                                            <p:strVal val="#ppt_h"/>
                                          </p:val>
                                        </p:tav>
                                      </p:tavLst>
                                    </p:anim>
                                  </p:childTnLst>
                                </p:cTn>
                              </p:par>
                              <p:par>
                                <p:cTn id="98" presetID="45" presetClass="entr" presetSubtype="0" fill="hold" grpId="0" nodeType="withEffect">
                                  <p:stCondLst>
                                    <p:cond delay="0"/>
                                  </p:stCondLst>
                                  <p:childTnLst>
                                    <p:set>
                                      <p:cBhvr>
                                        <p:cTn id="99" dur="1" fill="hold">
                                          <p:stCondLst>
                                            <p:cond delay="0"/>
                                          </p:stCondLst>
                                        </p:cTn>
                                        <p:tgtEl>
                                          <p:spTgt spid="12"/>
                                        </p:tgtEl>
                                        <p:attrNameLst>
                                          <p:attrName>style.visibility</p:attrName>
                                        </p:attrNameLst>
                                      </p:cBhvr>
                                      <p:to>
                                        <p:strVal val="visible"/>
                                      </p:to>
                                    </p:set>
                                    <p:animEffect transition="in" filter="fade">
                                      <p:cBhvr>
                                        <p:cTn id="100" dur="2000"/>
                                        <p:tgtEl>
                                          <p:spTgt spid="12"/>
                                        </p:tgtEl>
                                      </p:cBhvr>
                                    </p:animEffect>
                                    <p:anim calcmode="lin" valueType="num">
                                      <p:cBhvr>
                                        <p:cTn id="101" dur="2000" fill="hold"/>
                                        <p:tgtEl>
                                          <p:spTgt spid="12"/>
                                        </p:tgtEl>
                                        <p:attrNameLst>
                                          <p:attrName>ppt_w</p:attrName>
                                        </p:attrNameLst>
                                      </p:cBhvr>
                                      <p:tavLst>
                                        <p:tav tm="0" fmla="#ppt_w*sin(2.5*pi*$)">
                                          <p:val>
                                            <p:fltVal val="0"/>
                                          </p:val>
                                        </p:tav>
                                        <p:tav tm="100000">
                                          <p:val>
                                            <p:fltVal val="1"/>
                                          </p:val>
                                        </p:tav>
                                      </p:tavLst>
                                    </p:anim>
                                    <p:anim calcmode="lin" valueType="num">
                                      <p:cBhvr>
                                        <p:cTn id="102"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animBg="1"/>
      <p:bldP spid="10" grpId="0" animBg="1"/>
      <p:bldP spid="11" grpId="0" animBg="1"/>
      <p:bldP spid="1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685800" y="228600"/>
            <a:ext cx="7772400" cy="762000"/>
          </a:xfrm>
          <a:prstGeom prst="rect">
            <a:avLst/>
          </a:prstGeom>
          <a:noFill/>
          <a:ln w="9525">
            <a:noFill/>
            <a:miter lim="800000"/>
            <a:headEnd/>
            <a:tailEnd/>
          </a:ln>
        </p:spPr>
        <p:txBody>
          <a:bodyPr anchor="ctr"/>
          <a:lstStyle/>
          <a:p>
            <a:pPr algn="ctr"/>
            <a:r>
              <a:rPr lang="en-US" sz="2400" i="1">
                <a:solidFill>
                  <a:schemeClr val="tx2"/>
                </a:solidFill>
                <a:latin typeface="Arial" charset="0"/>
              </a:rPr>
              <a:t>Arrays</a:t>
            </a:r>
            <a:r>
              <a:rPr lang="en-US" sz="2400">
                <a:solidFill>
                  <a:schemeClr val="tx2"/>
                </a:solidFill>
                <a:latin typeface="Arial" charset="0"/>
              </a:rPr>
              <a:t> L’adressage associatif </a:t>
            </a:r>
            <a:r>
              <a:rPr lang="en-US" sz="2400" i="1">
                <a:solidFill>
                  <a:schemeClr val="tx2"/>
                </a:solidFill>
                <a:latin typeface="Arial" charset="0"/>
              </a:rPr>
              <a:t>(suite)</a:t>
            </a:r>
            <a:endParaRPr lang="en-US" sz="1600">
              <a:solidFill>
                <a:schemeClr val="tx2"/>
              </a:solidFill>
              <a:latin typeface="Arial" charset="0"/>
            </a:endParaRPr>
          </a:p>
        </p:txBody>
      </p:sp>
      <p:sp>
        <p:nvSpPr>
          <p:cNvPr id="43011" name="Text Box 3"/>
          <p:cNvSpPr txBox="1">
            <a:spLocks noChangeArrowheads="1"/>
          </p:cNvSpPr>
          <p:nvPr/>
        </p:nvSpPr>
        <p:spPr bwMode="auto">
          <a:xfrm>
            <a:off x="900113" y="1916113"/>
            <a:ext cx="8137525" cy="3477875"/>
          </a:xfrm>
          <a:prstGeom prst="rect">
            <a:avLst/>
          </a:prstGeom>
          <a:noFill/>
          <a:ln w="9525">
            <a:noFill/>
            <a:miter lim="800000"/>
            <a:headEnd/>
            <a:tailEnd/>
          </a:ln>
        </p:spPr>
        <p:txBody>
          <a:bodyPr>
            <a:spAutoFit/>
          </a:bodyPr>
          <a:lstStyle/>
          <a:p>
            <a:pPr eaLnBrk="0" hangingPunct="0"/>
            <a:r>
              <a:rPr lang="en-US" sz="2000" b="1" dirty="0" err="1">
                <a:latin typeface="Courier New" pitchFamily="49" charset="0"/>
              </a:rPr>
              <a:t>proc</a:t>
            </a:r>
            <a:r>
              <a:rPr lang="en-US" sz="2000" b="1" dirty="0">
                <a:latin typeface="Courier New" pitchFamily="49" charset="0"/>
              </a:rPr>
              <a:t> </a:t>
            </a:r>
            <a:r>
              <a:rPr lang="en-US" sz="2000" dirty="0">
                <a:latin typeface="Courier New" pitchFamily="49" charset="0"/>
              </a:rPr>
              <a:t>Badge X</a:t>
            </a:r>
            <a:r>
              <a:rPr lang="en-US" sz="2000" b="1" dirty="0">
                <a:latin typeface="Courier New" pitchFamily="49" charset="0"/>
              </a:rPr>
              <a:t> </a:t>
            </a:r>
            <a:r>
              <a:rPr lang="en-US" sz="2000" b="1" dirty="0" smtClean="0">
                <a:latin typeface="Courier New" pitchFamily="49" charset="0"/>
              </a:rPr>
              <a:t>{</a:t>
            </a:r>
          </a:p>
          <a:p>
            <a:pPr eaLnBrk="0" hangingPunct="0"/>
            <a:r>
              <a:rPr lang="en-US" sz="2000" b="1" dirty="0" smtClean="0">
                <a:latin typeface="Courier New" pitchFamily="49" charset="0"/>
              </a:rPr>
              <a:t>      </a:t>
            </a:r>
            <a:r>
              <a:rPr lang="en-US" sz="2000" b="1" dirty="0" err="1" smtClean="0">
                <a:latin typeface="Courier New" pitchFamily="49" charset="0"/>
              </a:rPr>
              <a:t>foreach</a:t>
            </a:r>
            <a:r>
              <a:rPr lang="en-US" sz="2000" b="1" dirty="0" smtClean="0">
                <a:latin typeface="Courier New" pitchFamily="49" charset="0"/>
              </a:rPr>
              <a:t> </a:t>
            </a:r>
            <a:r>
              <a:rPr lang="en-US" sz="2000" dirty="0" err="1">
                <a:latin typeface="Courier New" pitchFamily="49" charset="0"/>
              </a:rPr>
              <a:t>Ligne</a:t>
            </a:r>
            <a:r>
              <a:rPr lang="en-US" sz="2000" b="1" dirty="0">
                <a:latin typeface="Courier New" pitchFamily="49" charset="0"/>
              </a:rPr>
              <a:t> [</a:t>
            </a:r>
            <a:r>
              <a:rPr lang="en-US" sz="2000" dirty="0" err="1">
                <a:latin typeface="Courier New" pitchFamily="49" charset="0"/>
              </a:rPr>
              <a:t>DuFichier</a:t>
            </a:r>
            <a:r>
              <a:rPr lang="en-US" sz="2000" b="1" dirty="0">
                <a:latin typeface="Courier New" pitchFamily="49" charset="0"/>
              </a:rPr>
              <a:t> </a:t>
            </a:r>
            <a:r>
              <a:rPr lang="en-US" sz="2000" dirty="0">
                <a:latin typeface="Courier New" pitchFamily="49" charset="0"/>
              </a:rPr>
              <a:t>“/</a:t>
            </a:r>
            <a:r>
              <a:rPr lang="en-US" sz="2000" dirty="0" err="1">
                <a:latin typeface="Courier New" pitchFamily="49" charset="0"/>
              </a:rPr>
              <a:t>usr</a:t>
            </a:r>
            <a:r>
              <a:rPr lang="en-US" sz="2000" dirty="0">
                <a:latin typeface="Courier New" pitchFamily="49" charset="0"/>
              </a:rPr>
              <a:t>/badge</a:t>
            </a:r>
            <a:r>
              <a:rPr lang="en-US" sz="2000" b="1" dirty="0">
                <a:latin typeface="Courier New" pitchFamily="49" charset="0"/>
              </a:rPr>
              <a:t>”] {</a:t>
            </a:r>
          </a:p>
          <a:p>
            <a:pPr eaLnBrk="0" hangingPunct="0"/>
            <a:r>
              <a:rPr lang="en-US" sz="2000" b="1" dirty="0">
                <a:latin typeface="Courier New" pitchFamily="49" charset="0"/>
              </a:rPr>
              <a:t>		scan </a:t>
            </a:r>
            <a:r>
              <a:rPr lang="en-US" sz="2000" dirty="0">
                <a:latin typeface="Courier New" pitchFamily="49" charset="0"/>
              </a:rPr>
              <a:t>$</a:t>
            </a:r>
            <a:r>
              <a:rPr lang="en-US" sz="2000" dirty="0" err="1">
                <a:latin typeface="Courier New" pitchFamily="49" charset="0"/>
              </a:rPr>
              <a:t>Ligne</a:t>
            </a:r>
            <a:r>
              <a:rPr lang="en-US" sz="2000" b="1" dirty="0">
                <a:latin typeface="Courier New" pitchFamily="49" charset="0"/>
              </a:rPr>
              <a:t> “%</a:t>
            </a:r>
            <a:r>
              <a:rPr lang="en-US" sz="2000" dirty="0">
                <a:latin typeface="Courier New" pitchFamily="49" charset="0"/>
              </a:rPr>
              <a:t>s %s</a:t>
            </a:r>
            <a:r>
              <a:rPr lang="en-US" sz="2000" b="1" dirty="0">
                <a:latin typeface="Courier New" pitchFamily="49" charset="0"/>
              </a:rPr>
              <a:t>” </a:t>
            </a:r>
            <a:r>
              <a:rPr lang="en-US" sz="2000" dirty="0">
                <a:latin typeface="Courier New" pitchFamily="49" charset="0"/>
              </a:rPr>
              <a:t>N B</a:t>
            </a:r>
            <a:endParaRPr lang="en-US" sz="2000" b="1" dirty="0">
              <a:latin typeface="Courier New" pitchFamily="49" charset="0"/>
            </a:endParaRPr>
          </a:p>
          <a:p>
            <a:pPr eaLnBrk="0" hangingPunct="0"/>
            <a:r>
              <a:rPr lang="en-US" sz="2000" b="1" dirty="0">
                <a:latin typeface="Courier New" pitchFamily="49" charset="0"/>
              </a:rPr>
              <a:t>		set </a:t>
            </a:r>
            <a:r>
              <a:rPr lang="en-US" sz="2000" dirty="0">
                <a:latin typeface="Courier New" pitchFamily="49" charset="0"/>
              </a:rPr>
              <a:t>Memo($N) $B</a:t>
            </a:r>
          </a:p>
          <a:p>
            <a:pPr eaLnBrk="0" hangingPunct="0"/>
            <a:r>
              <a:rPr lang="en-US" sz="2000" b="1" dirty="0">
                <a:latin typeface="Courier New" pitchFamily="49" charset="0"/>
              </a:rPr>
              <a:t>		set </a:t>
            </a:r>
            <a:r>
              <a:rPr lang="en-US" sz="2000" dirty="0">
                <a:latin typeface="Courier New" pitchFamily="49" charset="0"/>
              </a:rPr>
              <a:t>Memo($B) $N</a:t>
            </a:r>
            <a:endParaRPr lang="en-US" sz="2000" b="1" dirty="0">
              <a:latin typeface="Courier New" pitchFamily="49" charset="0"/>
            </a:endParaRPr>
          </a:p>
          <a:p>
            <a:pPr eaLnBrk="0" hangingPunct="0"/>
            <a:r>
              <a:rPr lang="en-US" sz="2000" b="1" dirty="0">
                <a:latin typeface="Courier New" pitchFamily="49" charset="0"/>
              </a:rPr>
              <a:t>	}</a:t>
            </a:r>
          </a:p>
          <a:p>
            <a:pPr eaLnBrk="0" hangingPunct="0"/>
            <a:r>
              <a:rPr lang="en-US" sz="2000" b="1" dirty="0">
                <a:latin typeface="Courier New" pitchFamily="49" charset="0"/>
              </a:rPr>
              <a:t>	if {[info exists </a:t>
            </a:r>
            <a:r>
              <a:rPr lang="en-US" sz="2000" dirty="0">
                <a:latin typeface="Courier New" pitchFamily="49" charset="0"/>
              </a:rPr>
              <a:t>Memo($X)</a:t>
            </a:r>
            <a:r>
              <a:rPr lang="en-US" sz="2000" b="1" dirty="0">
                <a:latin typeface="Courier New" pitchFamily="49" charset="0"/>
              </a:rPr>
              <a:t>]} { </a:t>
            </a:r>
          </a:p>
          <a:p>
            <a:pPr eaLnBrk="0" hangingPunct="0"/>
            <a:r>
              <a:rPr lang="en-US" sz="2000" b="1" dirty="0">
                <a:latin typeface="Courier New" pitchFamily="49" charset="0"/>
              </a:rPr>
              <a:t>		return </a:t>
            </a:r>
            <a:r>
              <a:rPr lang="en-US" sz="2000" dirty="0">
                <a:latin typeface="Courier New" pitchFamily="49" charset="0"/>
              </a:rPr>
              <a:t>$Memo($X)</a:t>
            </a:r>
            <a:endParaRPr lang="en-US" sz="2000" b="1" dirty="0">
              <a:latin typeface="Courier New" pitchFamily="49" charset="0"/>
            </a:endParaRPr>
          </a:p>
          <a:p>
            <a:pPr eaLnBrk="0" hangingPunct="0"/>
            <a:r>
              <a:rPr lang="en-US" sz="2000" b="1" dirty="0">
                <a:latin typeface="Courier New" pitchFamily="49" charset="0"/>
              </a:rPr>
              <a:t>	</a:t>
            </a:r>
            <a:r>
              <a:rPr lang="en-US" sz="2000" b="1" dirty="0" smtClean="0">
                <a:latin typeface="Courier New" pitchFamily="49" charset="0"/>
              </a:rPr>
              <a:t>}</a:t>
            </a:r>
          </a:p>
          <a:p>
            <a:pPr eaLnBrk="0" hangingPunct="0"/>
            <a:r>
              <a:rPr lang="en-US" sz="2000" b="1" dirty="0">
                <a:latin typeface="Courier New" pitchFamily="49" charset="0"/>
              </a:rPr>
              <a:t>	</a:t>
            </a:r>
            <a:r>
              <a:rPr lang="en-US" sz="2000" b="1" dirty="0" smtClean="0">
                <a:latin typeface="Courier New" pitchFamily="49" charset="0"/>
              </a:rPr>
              <a:t>return “”</a:t>
            </a:r>
            <a:endParaRPr lang="en-US" sz="2000" b="1" dirty="0">
              <a:latin typeface="Courier New" pitchFamily="49" charset="0"/>
            </a:endParaRPr>
          </a:p>
          <a:p>
            <a:pPr eaLnBrk="0" hangingPunct="0"/>
            <a:r>
              <a:rPr lang="en-US" sz="2000" b="1" dirty="0" smtClean="0">
                <a:latin typeface="Courier New" pitchFamily="49" charset="0"/>
              </a:rPr>
              <a:t>}</a:t>
            </a:r>
            <a:endParaRPr lang="en-US" sz="2000" b="1" dirty="0">
              <a:latin typeface="Courier New" pitchFamily="49" charset="0"/>
            </a:endParaRPr>
          </a:p>
        </p:txBody>
      </p:sp>
      <p:sp>
        <p:nvSpPr>
          <p:cNvPr id="40967" name="Text Box 7"/>
          <p:cNvSpPr txBox="1">
            <a:spLocks noChangeArrowheads="1"/>
          </p:cNvSpPr>
          <p:nvPr/>
        </p:nvSpPr>
        <p:spPr bwMode="auto">
          <a:xfrm>
            <a:off x="4859338" y="1700213"/>
            <a:ext cx="4105275" cy="457200"/>
          </a:xfrm>
          <a:prstGeom prst="rect">
            <a:avLst/>
          </a:prstGeom>
          <a:noFill/>
          <a:ln w="38100">
            <a:noFill/>
            <a:miter lim="800000"/>
            <a:headEnd/>
            <a:tailEnd/>
          </a:ln>
        </p:spPr>
        <p:txBody>
          <a:bodyPr>
            <a:spAutoFit/>
          </a:bodyPr>
          <a:lstStyle/>
          <a:p>
            <a:pPr>
              <a:spcBef>
                <a:spcPct val="50000"/>
              </a:spcBef>
            </a:pPr>
            <a:r>
              <a:rPr lang="en-GB" sz="2400" dirty="0">
                <a:latin typeface="Courier New" pitchFamily="49" charset="0"/>
                <a:cs typeface="Courier New" pitchFamily="49" charset="0"/>
              </a:rPr>
              <a:t>set B [Badge “Ripp”]</a:t>
            </a:r>
          </a:p>
        </p:txBody>
      </p:sp>
    </p:spTree>
    <p:extLst>
      <p:ext uri="{BB962C8B-B14F-4D97-AF65-F5344CB8AC3E}">
        <p14:creationId xmlns:p14="http://schemas.microsoft.com/office/powerpoint/2010/main" val="1985040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01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01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0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011">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011">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011">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0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685800" y="228600"/>
            <a:ext cx="7772400" cy="762000"/>
          </a:xfrm>
          <a:prstGeom prst="rect">
            <a:avLst/>
          </a:prstGeom>
          <a:noFill/>
          <a:ln w="9525">
            <a:noFill/>
            <a:miter lim="800000"/>
            <a:headEnd/>
            <a:tailEnd/>
          </a:ln>
        </p:spPr>
        <p:txBody>
          <a:bodyPr anchor="ctr"/>
          <a:lstStyle/>
          <a:p>
            <a:pPr algn="ctr"/>
            <a:r>
              <a:rPr lang="en-US" sz="2400" i="1">
                <a:solidFill>
                  <a:schemeClr val="tx2"/>
                </a:solidFill>
                <a:latin typeface="Arial" charset="0"/>
              </a:rPr>
              <a:t>Arrays</a:t>
            </a:r>
            <a:r>
              <a:rPr lang="en-US" sz="2400">
                <a:solidFill>
                  <a:schemeClr val="tx2"/>
                </a:solidFill>
                <a:latin typeface="Arial" charset="0"/>
              </a:rPr>
              <a:t> L’adressage associatif </a:t>
            </a:r>
            <a:r>
              <a:rPr lang="en-US" sz="2400" i="1">
                <a:solidFill>
                  <a:schemeClr val="tx2"/>
                </a:solidFill>
                <a:latin typeface="Arial" charset="0"/>
              </a:rPr>
              <a:t>(suite)</a:t>
            </a:r>
            <a:endParaRPr lang="en-US" sz="1600">
              <a:solidFill>
                <a:schemeClr val="tx2"/>
              </a:solidFill>
              <a:latin typeface="Arial" charset="0"/>
            </a:endParaRPr>
          </a:p>
        </p:txBody>
      </p:sp>
      <p:sp>
        <p:nvSpPr>
          <p:cNvPr id="43011" name="Text Box 3"/>
          <p:cNvSpPr txBox="1">
            <a:spLocks noChangeArrowheads="1"/>
          </p:cNvSpPr>
          <p:nvPr/>
        </p:nvSpPr>
        <p:spPr bwMode="auto">
          <a:xfrm>
            <a:off x="900113" y="1916113"/>
            <a:ext cx="8137525" cy="4664075"/>
          </a:xfrm>
          <a:prstGeom prst="rect">
            <a:avLst/>
          </a:prstGeom>
          <a:noFill/>
          <a:ln w="9525">
            <a:noFill/>
            <a:miter lim="800000"/>
            <a:headEnd/>
            <a:tailEnd/>
          </a:ln>
        </p:spPr>
        <p:txBody>
          <a:bodyPr>
            <a:spAutoFit/>
          </a:bodyPr>
          <a:lstStyle/>
          <a:p>
            <a:pPr eaLnBrk="0" hangingPunct="0"/>
            <a:r>
              <a:rPr lang="en-US" sz="2000" b="1" dirty="0" err="1">
                <a:latin typeface="Courier New" pitchFamily="49" charset="0"/>
              </a:rPr>
              <a:t>proc</a:t>
            </a:r>
            <a:r>
              <a:rPr lang="en-US" sz="2000" b="1" dirty="0">
                <a:latin typeface="Courier New" pitchFamily="49" charset="0"/>
              </a:rPr>
              <a:t> </a:t>
            </a:r>
            <a:r>
              <a:rPr lang="en-US" sz="2000" dirty="0">
                <a:latin typeface="Courier New" pitchFamily="49" charset="0"/>
              </a:rPr>
              <a:t>Badge X</a:t>
            </a:r>
            <a:r>
              <a:rPr lang="en-US" sz="2000" b="1" dirty="0">
                <a:latin typeface="Courier New" pitchFamily="49" charset="0"/>
              </a:rPr>
              <a:t> {</a:t>
            </a:r>
          </a:p>
          <a:p>
            <a:pPr eaLnBrk="0" hangingPunct="0"/>
            <a:r>
              <a:rPr lang="en-US" sz="2000" b="1" dirty="0">
                <a:latin typeface="Courier New" pitchFamily="49" charset="0"/>
              </a:rPr>
              <a:t>	global </a:t>
            </a:r>
            <a:r>
              <a:rPr lang="en-US" sz="2000" dirty="0">
                <a:latin typeface="Courier New" pitchFamily="49" charset="0"/>
              </a:rPr>
              <a:t>Memo</a:t>
            </a:r>
            <a:endParaRPr lang="en-US" sz="2000" b="1" dirty="0">
              <a:latin typeface="Courier New" pitchFamily="49" charset="0"/>
            </a:endParaRPr>
          </a:p>
          <a:p>
            <a:pPr eaLnBrk="0" hangingPunct="0"/>
            <a:r>
              <a:rPr lang="en-US" sz="2000" b="1" dirty="0">
                <a:latin typeface="Courier New" pitchFamily="49" charset="0"/>
              </a:rPr>
              <a:t>	if {[info exists </a:t>
            </a:r>
            <a:r>
              <a:rPr lang="en-US" sz="2000" dirty="0">
                <a:latin typeface="Courier New" pitchFamily="49" charset="0"/>
              </a:rPr>
              <a:t>Memo($X)</a:t>
            </a:r>
            <a:r>
              <a:rPr lang="en-US" sz="2000" b="1" dirty="0">
                <a:latin typeface="Courier New" pitchFamily="49" charset="0"/>
              </a:rPr>
              <a:t>]} { </a:t>
            </a:r>
          </a:p>
          <a:p>
            <a:pPr eaLnBrk="0" hangingPunct="0"/>
            <a:r>
              <a:rPr lang="en-US" sz="2000" b="1" dirty="0">
                <a:latin typeface="Courier New" pitchFamily="49" charset="0"/>
              </a:rPr>
              <a:t>		return </a:t>
            </a:r>
            <a:r>
              <a:rPr lang="en-US" sz="2000" dirty="0">
                <a:latin typeface="Courier New" pitchFamily="49" charset="0"/>
              </a:rPr>
              <a:t>$Memo($X)</a:t>
            </a:r>
            <a:endParaRPr lang="en-US" sz="2000" b="1" dirty="0">
              <a:latin typeface="Courier New" pitchFamily="49" charset="0"/>
            </a:endParaRPr>
          </a:p>
          <a:p>
            <a:pPr eaLnBrk="0" hangingPunct="0"/>
            <a:r>
              <a:rPr lang="en-US" sz="2000" b="1" dirty="0">
                <a:latin typeface="Courier New" pitchFamily="49" charset="0"/>
              </a:rPr>
              <a:t>	}</a:t>
            </a:r>
          </a:p>
          <a:p>
            <a:pPr eaLnBrk="0" hangingPunct="0"/>
            <a:r>
              <a:rPr lang="en-US" sz="2000" b="1" dirty="0">
                <a:latin typeface="Courier New" pitchFamily="49" charset="0"/>
              </a:rPr>
              <a:t>	if {[info exists </a:t>
            </a:r>
            <a:r>
              <a:rPr lang="en-US" sz="2000" dirty="0">
                <a:latin typeface="Courier New" pitchFamily="49" charset="0"/>
              </a:rPr>
              <a:t>Memo(Chargé)</a:t>
            </a:r>
            <a:r>
              <a:rPr lang="en-US" sz="2000" b="1" dirty="0">
                <a:latin typeface="Courier New" pitchFamily="49" charset="0"/>
              </a:rPr>
              <a:t>]} { return “” }</a:t>
            </a:r>
          </a:p>
          <a:p>
            <a:pPr eaLnBrk="0" hangingPunct="0"/>
            <a:endParaRPr lang="en-US" sz="2000" b="1" dirty="0">
              <a:latin typeface="Courier New" pitchFamily="49" charset="0"/>
            </a:endParaRPr>
          </a:p>
          <a:p>
            <a:pPr eaLnBrk="0" hangingPunct="0"/>
            <a:r>
              <a:rPr lang="en-US" sz="2000" b="1" dirty="0">
                <a:latin typeface="Courier New" pitchFamily="49" charset="0"/>
              </a:rPr>
              <a:t>	</a:t>
            </a:r>
            <a:r>
              <a:rPr lang="en-US" sz="2000" b="1" dirty="0" err="1">
                <a:latin typeface="Courier New" pitchFamily="49" charset="0"/>
              </a:rPr>
              <a:t>foreach</a:t>
            </a:r>
            <a:r>
              <a:rPr lang="en-US" sz="2000" b="1" dirty="0">
                <a:latin typeface="Courier New" pitchFamily="49" charset="0"/>
              </a:rPr>
              <a:t> </a:t>
            </a:r>
            <a:r>
              <a:rPr lang="en-US" sz="2000" dirty="0" err="1">
                <a:latin typeface="Courier New" pitchFamily="49" charset="0"/>
              </a:rPr>
              <a:t>Ligne</a:t>
            </a:r>
            <a:r>
              <a:rPr lang="en-US" sz="2000" b="1" dirty="0">
                <a:latin typeface="Courier New" pitchFamily="49" charset="0"/>
              </a:rPr>
              <a:t> [</a:t>
            </a:r>
            <a:r>
              <a:rPr lang="en-US" sz="2000" dirty="0" err="1">
                <a:latin typeface="Courier New" pitchFamily="49" charset="0"/>
              </a:rPr>
              <a:t>DuFichier</a:t>
            </a:r>
            <a:r>
              <a:rPr lang="en-US" sz="2000" b="1" dirty="0">
                <a:latin typeface="Courier New" pitchFamily="49" charset="0"/>
              </a:rPr>
              <a:t> </a:t>
            </a:r>
            <a:r>
              <a:rPr lang="en-US" sz="2000" dirty="0">
                <a:latin typeface="Courier New" pitchFamily="49" charset="0"/>
              </a:rPr>
              <a:t>“/</a:t>
            </a:r>
            <a:r>
              <a:rPr lang="en-US" sz="2000" dirty="0" err="1">
                <a:latin typeface="Courier New" pitchFamily="49" charset="0"/>
              </a:rPr>
              <a:t>usr</a:t>
            </a:r>
            <a:r>
              <a:rPr lang="en-US" sz="2000" dirty="0">
                <a:latin typeface="Courier New" pitchFamily="49" charset="0"/>
              </a:rPr>
              <a:t>/badge</a:t>
            </a:r>
            <a:r>
              <a:rPr lang="en-US" sz="2000" b="1" dirty="0">
                <a:latin typeface="Courier New" pitchFamily="49" charset="0"/>
              </a:rPr>
              <a:t>”] {</a:t>
            </a:r>
          </a:p>
          <a:p>
            <a:pPr eaLnBrk="0" hangingPunct="0"/>
            <a:r>
              <a:rPr lang="en-US" sz="2000" b="1" dirty="0">
                <a:latin typeface="Courier New" pitchFamily="49" charset="0"/>
              </a:rPr>
              <a:t>		scan </a:t>
            </a:r>
            <a:r>
              <a:rPr lang="en-US" sz="2000" dirty="0">
                <a:latin typeface="Courier New" pitchFamily="49" charset="0"/>
              </a:rPr>
              <a:t>$</a:t>
            </a:r>
            <a:r>
              <a:rPr lang="en-US" sz="2000" dirty="0" err="1">
                <a:latin typeface="Courier New" pitchFamily="49" charset="0"/>
              </a:rPr>
              <a:t>Ligne</a:t>
            </a:r>
            <a:r>
              <a:rPr lang="en-US" sz="2000" b="1" dirty="0">
                <a:latin typeface="Courier New" pitchFamily="49" charset="0"/>
              </a:rPr>
              <a:t> “%</a:t>
            </a:r>
            <a:r>
              <a:rPr lang="en-US" sz="2000" dirty="0">
                <a:latin typeface="Courier New" pitchFamily="49" charset="0"/>
              </a:rPr>
              <a:t>s %s</a:t>
            </a:r>
            <a:r>
              <a:rPr lang="en-US" sz="2000" b="1" dirty="0">
                <a:latin typeface="Courier New" pitchFamily="49" charset="0"/>
              </a:rPr>
              <a:t>” </a:t>
            </a:r>
            <a:r>
              <a:rPr lang="en-US" sz="2000" dirty="0">
                <a:latin typeface="Courier New" pitchFamily="49" charset="0"/>
              </a:rPr>
              <a:t>N B</a:t>
            </a:r>
            <a:endParaRPr lang="en-US" sz="2000" b="1" dirty="0">
              <a:latin typeface="Courier New" pitchFamily="49" charset="0"/>
            </a:endParaRPr>
          </a:p>
          <a:p>
            <a:pPr eaLnBrk="0" hangingPunct="0"/>
            <a:r>
              <a:rPr lang="en-US" sz="2000" b="1" dirty="0">
                <a:latin typeface="Courier New" pitchFamily="49" charset="0"/>
              </a:rPr>
              <a:t>		set </a:t>
            </a:r>
            <a:r>
              <a:rPr lang="en-US" sz="2000" dirty="0">
                <a:latin typeface="Courier New" pitchFamily="49" charset="0"/>
              </a:rPr>
              <a:t>Memo($N) $B</a:t>
            </a:r>
          </a:p>
          <a:p>
            <a:pPr eaLnBrk="0" hangingPunct="0"/>
            <a:r>
              <a:rPr lang="en-US" sz="2000" b="1" dirty="0">
                <a:latin typeface="Courier New" pitchFamily="49" charset="0"/>
              </a:rPr>
              <a:t>		set </a:t>
            </a:r>
            <a:r>
              <a:rPr lang="en-US" sz="2000" dirty="0">
                <a:latin typeface="Courier New" pitchFamily="49" charset="0"/>
              </a:rPr>
              <a:t>Memo($B) $N</a:t>
            </a:r>
            <a:endParaRPr lang="en-US" sz="2000" b="1" dirty="0">
              <a:latin typeface="Courier New" pitchFamily="49" charset="0"/>
            </a:endParaRPr>
          </a:p>
          <a:p>
            <a:pPr eaLnBrk="0" hangingPunct="0"/>
            <a:r>
              <a:rPr lang="en-US" sz="2000" b="1" dirty="0">
                <a:latin typeface="Courier New" pitchFamily="49" charset="0"/>
              </a:rPr>
              <a:t>	}</a:t>
            </a:r>
          </a:p>
          <a:p>
            <a:pPr eaLnBrk="0" hangingPunct="0"/>
            <a:r>
              <a:rPr lang="en-US" sz="2000" b="1" dirty="0">
                <a:latin typeface="Courier New" pitchFamily="49" charset="0"/>
              </a:rPr>
              <a:t>	set </a:t>
            </a:r>
            <a:r>
              <a:rPr lang="en-US" sz="2000" dirty="0">
                <a:latin typeface="Courier New" pitchFamily="49" charset="0"/>
              </a:rPr>
              <a:t>Memo(Chargé) “</a:t>
            </a:r>
            <a:r>
              <a:rPr lang="en-US" sz="2000" dirty="0" err="1">
                <a:latin typeface="Courier New" pitchFamily="49" charset="0"/>
              </a:rPr>
              <a:t>Trululu</a:t>
            </a:r>
            <a:r>
              <a:rPr lang="en-US" sz="2000" dirty="0">
                <a:latin typeface="Courier New" pitchFamily="49" charset="0"/>
              </a:rPr>
              <a:t>”</a:t>
            </a:r>
            <a:endParaRPr lang="en-US" sz="2000" b="1" dirty="0">
              <a:latin typeface="Courier New" pitchFamily="49" charset="0"/>
            </a:endParaRPr>
          </a:p>
          <a:p>
            <a:pPr eaLnBrk="0" hangingPunct="0"/>
            <a:r>
              <a:rPr lang="en-US" sz="2000" b="1" dirty="0">
                <a:latin typeface="Courier New" pitchFamily="49" charset="0"/>
              </a:rPr>
              <a:t>	return [</a:t>
            </a:r>
            <a:r>
              <a:rPr lang="en-US" sz="2000" dirty="0">
                <a:latin typeface="Courier New" pitchFamily="49" charset="0"/>
              </a:rPr>
              <a:t>Badge $X</a:t>
            </a:r>
            <a:r>
              <a:rPr lang="en-US" sz="2000" b="1" dirty="0">
                <a:latin typeface="Courier New" pitchFamily="49" charset="0"/>
              </a:rPr>
              <a:t>]</a:t>
            </a:r>
          </a:p>
          <a:p>
            <a:pPr eaLnBrk="0" hangingPunct="0"/>
            <a:r>
              <a:rPr lang="en-US" sz="2000" b="1" dirty="0">
                <a:latin typeface="Courier New" pitchFamily="49" charset="0"/>
              </a:rPr>
              <a:t>}</a:t>
            </a:r>
          </a:p>
        </p:txBody>
      </p:sp>
      <p:sp>
        <p:nvSpPr>
          <p:cNvPr id="40967" name="Text Box 7"/>
          <p:cNvSpPr txBox="1">
            <a:spLocks noChangeArrowheads="1"/>
          </p:cNvSpPr>
          <p:nvPr/>
        </p:nvSpPr>
        <p:spPr bwMode="auto">
          <a:xfrm>
            <a:off x="4859338" y="1700213"/>
            <a:ext cx="4105275" cy="457200"/>
          </a:xfrm>
          <a:prstGeom prst="rect">
            <a:avLst/>
          </a:prstGeom>
          <a:noFill/>
          <a:ln w="38100">
            <a:noFill/>
            <a:miter lim="800000"/>
            <a:headEnd/>
            <a:tailEnd/>
          </a:ln>
        </p:spPr>
        <p:txBody>
          <a:bodyPr>
            <a:spAutoFit/>
          </a:bodyPr>
          <a:lstStyle/>
          <a:p>
            <a:pPr>
              <a:spcBef>
                <a:spcPct val="50000"/>
              </a:spcBef>
            </a:pPr>
            <a:r>
              <a:rPr lang="en-GB" sz="2400" dirty="0">
                <a:latin typeface="Courier New" pitchFamily="49" charset="0"/>
                <a:cs typeface="Courier New" pitchFamily="49" charset="0"/>
              </a:rPr>
              <a:t>set B [Badge “Ripp”]</a:t>
            </a:r>
          </a:p>
        </p:txBody>
      </p:sp>
    </p:spTree>
    <p:extLst>
      <p:ext uri="{BB962C8B-B14F-4D97-AF65-F5344CB8AC3E}">
        <p14:creationId xmlns:p14="http://schemas.microsoft.com/office/powerpoint/2010/main" val="30118831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11">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011">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011">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011">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011">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011">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011">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011">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3011">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011">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304800"/>
            <a:ext cx="7772400" cy="1143000"/>
          </a:xfrm>
        </p:spPr>
        <p:txBody>
          <a:bodyPr/>
          <a:lstStyle/>
          <a:p>
            <a:pPr algn="ctr" eaLnBrk="1" hangingPunct="1"/>
            <a:r>
              <a:rPr lang="en-US" smtClean="0"/>
              <a:t>Les instructions de contrôle</a:t>
            </a:r>
          </a:p>
        </p:txBody>
      </p:sp>
      <p:sp>
        <p:nvSpPr>
          <p:cNvPr id="30723" name="Rectangle 3"/>
          <p:cNvSpPr>
            <a:spLocks noGrp="1" noChangeArrowheads="1"/>
          </p:cNvSpPr>
          <p:nvPr>
            <p:ph type="body" idx="1"/>
          </p:nvPr>
        </p:nvSpPr>
        <p:spPr>
          <a:xfrm>
            <a:off x="1258888" y="1828800"/>
            <a:ext cx="6985000" cy="4768850"/>
          </a:xfrm>
        </p:spPr>
        <p:txBody>
          <a:bodyPr/>
          <a:lstStyle/>
          <a:p>
            <a:pPr eaLnBrk="1" hangingPunct="1"/>
            <a:r>
              <a:rPr lang="en-US" sz="2100" b="1" dirty="0" smtClean="0">
                <a:latin typeface="Courier New" pitchFamily="49" charset="0"/>
              </a:rPr>
              <a:t>if</a:t>
            </a:r>
            <a:r>
              <a:rPr lang="en-US" sz="2100" dirty="0" smtClean="0">
                <a:latin typeface="Courier New" pitchFamily="49" charset="0"/>
              </a:rPr>
              <a:t> </a:t>
            </a:r>
            <a:r>
              <a:rPr lang="en-US" sz="2100" b="1" dirty="0" smtClean="0">
                <a:latin typeface="Courier New" pitchFamily="49" charset="0"/>
              </a:rPr>
              <a:t>{</a:t>
            </a:r>
            <a:r>
              <a:rPr lang="en-US" sz="2100" i="1" dirty="0" smtClean="0">
                <a:latin typeface="Courier New" pitchFamily="49" charset="0"/>
              </a:rPr>
              <a:t>expression</a:t>
            </a:r>
            <a:r>
              <a:rPr lang="en-US" sz="2100" b="1" dirty="0" smtClean="0">
                <a:latin typeface="Courier New" pitchFamily="49" charset="0"/>
              </a:rPr>
              <a:t>} {</a:t>
            </a:r>
            <a:r>
              <a:rPr lang="en-US" sz="2100" i="1" dirty="0" err="1" smtClean="0">
                <a:latin typeface="Courier New" pitchFamily="49" charset="0"/>
              </a:rPr>
              <a:t>blocV</a:t>
            </a:r>
            <a:r>
              <a:rPr lang="en-US" sz="2100" b="1" dirty="0" smtClean="0">
                <a:latin typeface="Courier New" pitchFamily="49" charset="0"/>
              </a:rPr>
              <a:t>} else {</a:t>
            </a:r>
            <a:r>
              <a:rPr lang="en-US" sz="2100" i="1" dirty="0" err="1" smtClean="0">
                <a:latin typeface="Courier New" pitchFamily="49" charset="0"/>
              </a:rPr>
              <a:t>blocF</a:t>
            </a:r>
            <a:r>
              <a:rPr lang="en-US" sz="2100" b="1" dirty="0" smtClean="0">
                <a:latin typeface="Courier New" pitchFamily="49" charset="0"/>
              </a:rPr>
              <a:t>}</a:t>
            </a:r>
            <a:endParaRPr lang="en-US" sz="2100" dirty="0" smtClean="0">
              <a:latin typeface="Courier New" pitchFamily="49" charset="0"/>
            </a:endParaRPr>
          </a:p>
          <a:p>
            <a:pPr eaLnBrk="1" hangingPunct="1"/>
            <a:r>
              <a:rPr lang="en-US" sz="2100" b="1" dirty="0" smtClean="0">
                <a:latin typeface="Courier New" pitchFamily="49" charset="0"/>
              </a:rPr>
              <a:t>while</a:t>
            </a:r>
            <a:r>
              <a:rPr lang="en-US" sz="2100" dirty="0" smtClean="0">
                <a:latin typeface="Courier New" pitchFamily="49" charset="0"/>
              </a:rPr>
              <a:t> </a:t>
            </a:r>
            <a:r>
              <a:rPr lang="en-US" sz="2100" b="1" dirty="0" smtClean="0">
                <a:latin typeface="Courier New" pitchFamily="49" charset="0"/>
              </a:rPr>
              <a:t>{</a:t>
            </a:r>
            <a:r>
              <a:rPr lang="en-US" sz="2100" i="1" dirty="0" smtClean="0">
                <a:latin typeface="Courier New" pitchFamily="49" charset="0"/>
              </a:rPr>
              <a:t>expression</a:t>
            </a:r>
            <a:r>
              <a:rPr lang="en-US" sz="2100" b="1" dirty="0" smtClean="0">
                <a:latin typeface="Courier New" pitchFamily="49" charset="0"/>
              </a:rPr>
              <a:t>} {</a:t>
            </a:r>
            <a:r>
              <a:rPr lang="en-US" sz="2100" i="1" dirty="0" smtClean="0">
                <a:latin typeface="Courier New" pitchFamily="49" charset="0"/>
              </a:rPr>
              <a:t>bloc</a:t>
            </a:r>
            <a:r>
              <a:rPr lang="en-US" sz="2100" b="1" dirty="0" smtClean="0">
                <a:latin typeface="Courier New" pitchFamily="49" charset="0"/>
              </a:rPr>
              <a:t>}</a:t>
            </a:r>
            <a:endParaRPr lang="en-US" sz="2100" dirty="0" smtClean="0">
              <a:latin typeface="Courier New" pitchFamily="49" charset="0"/>
            </a:endParaRPr>
          </a:p>
          <a:p>
            <a:pPr eaLnBrk="1" hangingPunct="1"/>
            <a:r>
              <a:rPr lang="en-US" sz="2100" b="1" dirty="0" smtClean="0">
                <a:latin typeface="Courier New" pitchFamily="49" charset="0"/>
              </a:rPr>
              <a:t>for</a:t>
            </a:r>
            <a:r>
              <a:rPr lang="en-US" sz="2100" dirty="0" smtClean="0">
                <a:latin typeface="Courier New" pitchFamily="49" charset="0"/>
              </a:rPr>
              <a:t> </a:t>
            </a:r>
            <a:r>
              <a:rPr lang="en-US" sz="2100" b="1" dirty="0" smtClean="0">
                <a:latin typeface="Courier New" pitchFamily="49" charset="0"/>
              </a:rPr>
              <a:t>{</a:t>
            </a:r>
            <a:r>
              <a:rPr lang="en-US" sz="2100" i="1" dirty="0" err="1" smtClean="0">
                <a:latin typeface="Courier New" pitchFamily="49" charset="0"/>
              </a:rPr>
              <a:t>init</a:t>
            </a:r>
            <a:r>
              <a:rPr lang="en-US" sz="2100" b="1" dirty="0" smtClean="0">
                <a:latin typeface="Courier New" pitchFamily="49" charset="0"/>
              </a:rPr>
              <a:t>} {</a:t>
            </a:r>
            <a:r>
              <a:rPr lang="en-US" sz="2100" i="1" dirty="0" smtClean="0">
                <a:latin typeface="Courier New" pitchFamily="49" charset="0"/>
              </a:rPr>
              <a:t>expression</a:t>
            </a:r>
            <a:r>
              <a:rPr lang="en-US" sz="2100" b="1" dirty="0" smtClean="0">
                <a:latin typeface="Courier New" pitchFamily="49" charset="0"/>
              </a:rPr>
              <a:t>} {</a:t>
            </a:r>
            <a:r>
              <a:rPr lang="en-US" sz="2100" i="1" dirty="0" err="1" smtClean="0">
                <a:latin typeface="Courier New" pitchFamily="49" charset="0"/>
              </a:rPr>
              <a:t>increm</a:t>
            </a:r>
            <a:r>
              <a:rPr lang="en-US" sz="2100" b="1" dirty="0" smtClean="0">
                <a:latin typeface="Courier New" pitchFamily="49" charset="0"/>
              </a:rPr>
              <a:t>} {</a:t>
            </a:r>
            <a:r>
              <a:rPr lang="en-US" sz="2100" i="1" dirty="0" smtClean="0">
                <a:latin typeface="Courier New" pitchFamily="49" charset="0"/>
              </a:rPr>
              <a:t>bloc</a:t>
            </a:r>
            <a:r>
              <a:rPr lang="en-US" sz="2100" b="1" dirty="0" smtClean="0">
                <a:latin typeface="Courier New" pitchFamily="49" charset="0"/>
              </a:rPr>
              <a:t>}</a:t>
            </a:r>
            <a:endParaRPr lang="en-US" sz="2100" dirty="0" smtClean="0">
              <a:latin typeface="Courier New" pitchFamily="49" charset="0"/>
            </a:endParaRPr>
          </a:p>
          <a:p>
            <a:pPr eaLnBrk="1" hangingPunct="1"/>
            <a:r>
              <a:rPr lang="en-US" sz="2100" b="1" dirty="0" err="1" smtClean="0">
                <a:latin typeface="Courier New" pitchFamily="49" charset="0"/>
              </a:rPr>
              <a:t>foreach</a:t>
            </a:r>
            <a:r>
              <a:rPr lang="en-US" sz="2100" dirty="0" smtClean="0">
                <a:latin typeface="Courier New" pitchFamily="49" charset="0"/>
              </a:rPr>
              <a:t> a $</a:t>
            </a:r>
            <a:r>
              <a:rPr lang="en-US" sz="2100" dirty="0" err="1" smtClean="0">
                <a:latin typeface="Courier New" pitchFamily="49" charset="0"/>
              </a:rPr>
              <a:t>Liste</a:t>
            </a:r>
            <a:r>
              <a:rPr lang="en-US" sz="1900" dirty="0" smtClean="0"/>
              <a:t>  </a:t>
            </a:r>
            <a:r>
              <a:rPr lang="en-US" sz="2100" b="1" dirty="0" smtClean="0">
                <a:latin typeface="Courier New" pitchFamily="49" charset="0"/>
              </a:rPr>
              <a:t>{</a:t>
            </a:r>
            <a:r>
              <a:rPr lang="en-US" sz="2100" i="1" dirty="0" smtClean="0">
                <a:latin typeface="Courier New" pitchFamily="49" charset="0"/>
              </a:rPr>
              <a:t>bloc</a:t>
            </a:r>
            <a:r>
              <a:rPr lang="en-US" sz="2100" b="1" dirty="0" smtClean="0">
                <a:latin typeface="Courier New" pitchFamily="49" charset="0"/>
              </a:rPr>
              <a:t>}</a:t>
            </a:r>
            <a:endParaRPr lang="en-US" sz="2100" dirty="0" smtClean="0">
              <a:latin typeface="Courier New" pitchFamily="49" charset="0"/>
            </a:endParaRPr>
          </a:p>
          <a:p>
            <a:pPr eaLnBrk="1" hangingPunct="1"/>
            <a:r>
              <a:rPr lang="en-US" sz="2100" b="1" dirty="0" err="1" smtClean="0">
                <a:latin typeface="Courier New" pitchFamily="49" charset="0"/>
              </a:rPr>
              <a:t>foreach</a:t>
            </a:r>
            <a:r>
              <a:rPr lang="en-US" sz="2100" dirty="0" smtClean="0">
                <a:latin typeface="Courier New" pitchFamily="49" charset="0"/>
              </a:rPr>
              <a:t> a $</a:t>
            </a:r>
            <a:r>
              <a:rPr lang="en-US" sz="2100" dirty="0" err="1" smtClean="0">
                <a:latin typeface="Courier New" pitchFamily="49" charset="0"/>
              </a:rPr>
              <a:t>ListeA</a:t>
            </a:r>
            <a:r>
              <a:rPr lang="en-US" sz="2100" dirty="0" smtClean="0">
                <a:latin typeface="Courier New" pitchFamily="49" charset="0"/>
              </a:rPr>
              <a:t>   b $</a:t>
            </a:r>
            <a:r>
              <a:rPr lang="en-US" sz="2100" dirty="0" err="1" smtClean="0">
                <a:latin typeface="Courier New" pitchFamily="49" charset="0"/>
              </a:rPr>
              <a:t>ListeB</a:t>
            </a:r>
            <a:r>
              <a:rPr lang="en-US" sz="2100" dirty="0" smtClean="0">
                <a:latin typeface="Courier New" pitchFamily="49" charset="0"/>
              </a:rPr>
              <a:t>  </a:t>
            </a:r>
            <a:r>
              <a:rPr lang="en-US" sz="2100" b="1" dirty="0" smtClean="0">
                <a:latin typeface="Courier New" pitchFamily="49" charset="0"/>
              </a:rPr>
              <a:t>{</a:t>
            </a:r>
            <a:r>
              <a:rPr lang="en-US" sz="2100" i="1" dirty="0" smtClean="0">
                <a:latin typeface="Courier New" pitchFamily="49" charset="0"/>
              </a:rPr>
              <a:t>bloc</a:t>
            </a:r>
            <a:r>
              <a:rPr lang="en-US" sz="2100" b="1" dirty="0" smtClean="0">
                <a:latin typeface="Courier New" pitchFamily="49" charset="0"/>
              </a:rPr>
              <a:t>}</a:t>
            </a:r>
            <a:endParaRPr lang="en-US" sz="2100" dirty="0" smtClean="0">
              <a:latin typeface="Courier New" pitchFamily="49" charset="0"/>
            </a:endParaRPr>
          </a:p>
          <a:p>
            <a:pPr eaLnBrk="1" hangingPunct="1"/>
            <a:r>
              <a:rPr lang="en-US" sz="2100" b="1" dirty="0" err="1" smtClean="0">
                <a:latin typeface="Courier New" pitchFamily="49" charset="0"/>
              </a:rPr>
              <a:t>foreach</a:t>
            </a:r>
            <a:r>
              <a:rPr lang="en-US" sz="2100" dirty="0" smtClean="0">
                <a:latin typeface="Courier New" pitchFamily="49" charset="0"/>
              </a:rPr>
              <a:t> </a:t>
            </a:r>
            <a:r>
              <a:rPr lang="en-US" sz="2100" b="1" dirty="0" smtClean="0">
                <a:latin typeface="Courier New" pitchFamily="49" charset="0"/>
              </a:rPr>
              <a:t>{</a:t>
            </a:r>
            <a:r>
              <a:rPr lang="en-US" sz="2100" dirty="0" smtClean="0">
                <a:latin typeface="Courier New" pitchFamily="49" charset="0"/>
              </a:rPr>
              <a:t>a b</a:t>
            </a:r>
            <a:r>
              <a:rPr lang="en-US" sz="2100" b="1" dirty="0" smtClean="0">
                <a:latin typeface="Courier New" pitchFamily="49" charset="0"/>
              </a:rPr>
              <a:t>}</a:t>
            </a:r>
            <a:r>
              <a:rPr lang="en-US" sz="2100" dirty="0" smtClean="0">
                <a:latin typeface="Courier New" pitchFamily="49" charset="0"/>
              </a:rPr>
              <a:t> $</a:t>
            </a:r>
            <a:r>
              <a:rPr lang="en-US" sz="2100" dirty="0" err="1" smtClean="0">
                <a:latin typeface="Courier New" pitchFamily="49" charset="0"/>
              </a:rPr>
              <a:t>ListeABABAB</a:t>
            </a:r>
            <a:r>
              <a:rPr lang="en-US" sz="2100" dirty="0" smtClean="0">
                <a:latin typeface="Courier New" pitchFamily="49" charset="0"/>
              </a:rPr>
              <a:t> </a:t>
            </a:r>
            <a:r>
              <a:rPr lang="en-US" sz="2100" b="1" dirty="0" smtClean="0">
                <a:latin typeface="Courier New" pitchFamily="49" charset="0"/>
              </a:rPr>
              <a:t>{</a:t>
            </a:r>
            <a:r>
              <a:rPr lang="en-US" sz="2100" i="1" dirty="0" smtClean="0">
                <a:latin typeface="Courier New" pitchFamily="49" charset="0"/>
              </a:rPr>
              <a:t>bloc</a:t>
            </a:r>
            <a:r>
              <a:rPr lang="en-US" sz="2100" b="1" dirty="0" smtClean="0">
                <a:latin typeface="Courier New" pitchFamily="49" charset="0"/>
              </a:rPr>
              <a:t>}</a:t>
            </a:r>
            <a:endParaRPr lang="en-US" sz="2100" dirty="0" smtClean="0">
              <a:latin typeface="Courier New" pitchFamily="49" charset="0"/>
            </a:endParaRPr>
          </a:p>
          <a:p>
            <a:pPr eaLnBrk="1" hangingPunct="1"/>
            <a:r>
              <a:rPr lang="en-US" sz="2100" b="1" dirty="0" smtClean="0">
                <a:latin typeface="Courier New" pitchFamily="49" charset="0"/>
              </a:rPr>
              <a:t>switch</a:t>
            </a:r>
            <a:r>
              <a:rPr lang="en-US" sz="2100" dirty="0" smtClean="0">
                <a:latin typeface="Courier New" pitchFamily="49" charset="0"/>
              </a:rPr>
              <a:t> </a:t>
            </a:r>
            <a:r>
              <a:rPr lang="en-US" sz="2100" i="1" dirty="0" smtClean="0">
                <a:latin typeface="Courier New" pitchFamily="49" charset="0"/>
              </a:rPr>
              <a:t>string</a:t>
            </a:r>
            <a:r>
              <a:rPr lang="en-US" sz="2100" dirty="0" smtClean="0">
                <a:latin typeface="Courier New" pitchFamily="49" charset="0"/>
              </a:rPr>
              <a:t> </a:t>
            </a:r>
            <a:r>
              <a:rPr lang="en-US" sz="2100" b="1" dirty="0" smtClean="0">
                <a:latin typeface="Courier New" pitchFamily="49" charset="0"/>
              </a:rPr>
              <a:t>{</a:t>
            </a:r>
            <a:endParaRPr lang="en-US" sz="2100" dirty="0" smtClean="0">
              <a:latin typeface="Courier New" pitchFamily="49" charset="0"/>
            </a:endParaRPr>
          </a:p>
          <a:p>
            <a:pPr lvl="1" eaLnBrk="1" hangingPunct="1">
              <a:buFont typeface="Wingdings" pitchFamily="2" charset="2"/>
              <a:buNone/>
            </a:pPr>
            <a:r>
              <a:rPr lang="en-US" sz="1900" dirty="0" smtClean="0">
                <a:latin typeface="Courier New" pitchFamily="49" charset="0"/>
              </a:rPr>
              <a:t>  </a:t>
            </a:r>
            <a:r>
              <a:rPr lang="en-US" sz="1900" i="1" dirty="0" smtClean="0">
                <a:latin typeface="Courier New" pitchFamily="49" charset="0"/>
              </a:rPr>
              <a:t>pattern1</a:t>
            </a:r>
            <a:r>
              <a:rPr lang="en-US" sz="1900" dirty="0" smtClean="0">
                <a:latin typeface="Courier New" pitchFamily="49" charset="0"/>
              </a:rPr>
              <a:t> </a:t>
            </a:r>
            <a:r>
              <a:rPr lang="en-US" sz="1900" b="1" dirty="0" smtClean="0">
                <a:latin typeface="Courier New" pitchFamily="49" charset="0"/>
              </a:rPr>
              <a:t>{</a:t>
            </a:r>
            <a:r>
              <a:rPr lang="en-US" sz="1900" i="1" dirty="0" smtClean="0">
                <a:latin typeface="Courier New" pitchFamily="49" charset="0"/>
              </a:rPr>
              <a:t>bloc</a:t>
            </a:r>
            <a:r>
              <a:rPr lang="en-US" sz="1900" b="1" dirty="0" smtClean="0">
                <a:latin typeface="Courier New" pitchFamily="49" charset="0"/>
              </a:rPr>
              <a:t>}</a:t>
            </a:r>
            <a:endParaRPr lang="en-US" sz="1900" dirty="0" smtClean="0">
              <a:latin typeface="Courier New" pitchFamily="49" charset="0"/>
            </a:endParaRPr>
          </a:p>
          <a:p>
            <a:pPr lvl="1" eaLnBrk="1" hangingPunct="1">
              <a:buFont typeface="Wingdings" pitchFamily="2" charset="2"/>
              <a:buNone/>
            </a:pPr>
            <a:r>
              <a:rPr lang="en-US" sz="1900" dirty="0" smtClean="0">
                <a:latin typeface="Courier New" pitchFamily="49" charset="0"/>
              </a:rPr>
              <a:t>  </a:t>
            </a:r>
            <a:r>
              <a:rPr lang="en-US" sz="1900" i="1" dirty="0" smtClean="0">
                <a:latin typeface="Courier New" pitchFamily="49" charset="0"/>
              </a:rPr>
              <a:t>pattern2</a:t>
            </a:r>
            <a:r>
              <a:rPr lang="en-US" sz="1900" dirty="0" smtClean="0">
                <a:latin typeface="Courier New" pitchFamily="49" charset="0"/>
              </a:rPr>
              <a:t> </a:t>
            </a:r>
            <a:r>
              <a:rPr lang="en-US" sz="1900" b="1" dirty="0" smtClean="0">
                <a:latin typeface="Courier New" pitchFamily="49" charset="0"/>
              </a:rPr>
              <a:t>{</a:t>
            </a:r>
            <a:r>
              <a:rPr lang="en-US" sz="1900" i="1" dirty="0" smtClean="0">
                <a:latin typeface="Courier New" pitchFamily="49" charset="0"/>
              </a:rPr>
              <a:t>bloc2</a:t>
            </a:r>
            <a:r>
              <a:rPr lang="en-US" sz="1900" b="1" dirty="0" smtClean="0">
                <a:latin typeface="Courier New" pitchFamily="49" charset="0"/>
              </a:rPr>
              <a:t>}</a:t>
            </a:r>
            <a:endParaRPr lang="en-US" sz="1900" dirty="0" smtClean="0">
              <a:latin typeface="Courier New" pitchFamily="49" charset="0"/>
            </a:endParaRPr>
          </a:p>
          <a:p>
            <a:pPr lvl="1" eaLnBrk="1" hangingPunct="1">
              <a:buFont typeface="Wingdings" pitchFamily="2" charset="2"/>
              <a:buNone/>
            </a:pPr>
            <a:r>
              <a:rPr lang="en-US" sz="1900" dirty="0" smtClean="0">
                <a:latin typeface="Courier New" pitchFamily="49" charset="0"/>
              </a:rPr>
              <a:t>  ...</a:t>
            </a:r>
          </a:p>
          <a:p>
            <a:pPr lvl="1" eaLnBrk="1" hangingPunct="1">
              <a:buFont typeface="Wingdings" pitchFamily="2" charset="2"/>
              <a:buNone/>
            </a:pPr>
            <a:r>
              <a:rPr lang="en-US" sz="1900" b="1" dirty="0" smtClean="0">
                <a:latin typeface="Courier New" pitchFamily="49" charset="0"/>
              </a:rPr>
              <a:t>}</a:t>
            </a:r>
            <a:endParaRPr lang="en-US" sz="1900" dirty="0" smtClean="0">
              <a:latin typeface="Courier New" pitchFamily="49" charset="0"/>
            </a:endParaRPr>
          </a:p>
          <a:p>
            <a:pPr eaLnBrk="1" hangingPunct="1"/>
            <a:r>
              <a:rPr lang="en-US" sz="2100" b="1" dirty="0" smtClean="0">
                <a:latin typeface="Courier New" pitchFamily="49" charset="0"/>
              </a:rPr>
              <a:t>continue, break, return, exit</a:t>
            </a:r>
            <a:endParaRPr lang="en-US" sz="2100" dirty="0" smtClean="0">
              <a:latin typeface="Courier New" pitchFamily="49" charset="0"/>
            </a:endParaRPr>
          </a:p>
        </p:txBody>
      </p:sp>
      <p:sp>
        <p:nvSpPr>
          <p:cNvPr id="56324" name="Rectangle 4"/>
          <p:cNvSpPr>
            <a:spLocks noChangeArrowheads="1"/>
          </p:cNvSpPr>
          <p:nvPr/>
        </p:nvSpPr>
        <p:spPr bwMode="auto">
          <a:xfrm>
            <a:off x="1619250" y="2997200"/>
            <a:ext cx="5689600" cy="1223963"/>
          </a:xfrm>
          <a:prstGeom prst="rect">
            <a:avLst/>
          </a:prstGeom>
          <a:noFill/>
          <a:ln w="15875">
            <a:solidFill>
              <a:srgbClr val="99CCCC"/>
            </a:solidFill>
            <a:miter lim="800000"/>
            <a:headEnd/>
            <a:tailEnd/>
          </a:ln>
        </p:spPr>
        <p:txBody>
          <a:bodyPr wrap="none" anchor="ctr"/>
          <a:lstStyle/>
          <a:p>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331913" y="115888"/>
            <a:ext cx="7313612" cy="1009650"/>
          </a:xfrm>
        </p:spPr>
        <p:txBody>
          <a:bodyPr/>
          <a:lstStyle/>
          <a:p>
            <a:pPr algn="ctr" eaLnBrk="1" hangingPunct="1"/>
            <a:r>
              <a:rPr lang="en-GB" smtClean="0"/>
              <a:t>Exemple : Racines d’un trinôme</a:t>
            </a:r>
          </a:p>
        </p:txBody>
      </p:sp>
      <p:pic>
        <p:nvPicPr>
          <p:cNvPr id="31747" name="Picture 8"/>
          <p:cNvPicPr>
            <a:picLocks noChangeAspect="1" noChangeArrowheads="1"/>
          </p:cNvPicPr>
          <p:nvPr/>
        </p:nvPicPr>
        <p:blipFill>
          <a:blip r:embed="rId3"/>
          <a:srcRect l="1941" t="15712" r="55716" b="45425"/>
          <a:stretch>
            <a:fillRect/>
          </a:stretch>
        </p:blipFill>
        <p:spPr bwMode="auto">
          <a:xfrm>
            <a:off x="1331913" y="1700213"/>
            <a:ext cx="7416800" cy="4862512"/>
          </a:xfrm>
          <a:prstGeom prst="rect">
            <a:avLst/>
          </a:prstGeom>
          <a:noFill/>
          <a:ln w="38100">
            <a:noFill/>
            <a:miter lim="800000"/>
            <a:headEnd/>
            <a:tailEnd/>
          </a:ln>
        </p:spPr>
      </p:pic>
      <p:sp>
        <p:nvSpPr>
          <p:cNvPr id="98314" name="AutoShape 10"/>
          <p:cNvSpPr>
            <a:spLocks noChangeArrowheads="1"/>
          </p:cNvSpPr>
          <p:nvPr/>
        </p:nvSpPr>
        <p:spPr bwMode="auto">
          <a:xfrm>
            <a:off x="6048375" y="1917700"/>
            <a:ext cx="3132138" cy="1871663"/>
          </a:xfrm>
          <a:prstGeom prst="irregularSeal1">
            <a:avLst/>
          </a:prstGeom>
          <a:solidFill>
            <a:schemeClr val="bg1"/>
          </a:solidFill>
          <a:ln w="38100">
            <a:solidFill>
              <a:srgbClr val="FF0000"/>
            </a:solidFill>
            <a:miter lim="800000"/>
            <a:headEnd/>
            <a:tailEnd/>
          </a:ln>
        </p:spPr>
        <p:txBody>
          <a:bodyPr wrap="none" anchor="ctr"/>
          <a:lstStyle/>
          <a:p>
            <a:pPr algn="ctr"/>
            <a:endParaRPr lang="en-GB"/>
          </a:p>
          <a:p>
            <a:pPr algn="ctr"/>
            <a:r>
              <a:rPr lang="en-GB" sz="1600">
                <a:solidFill>
                  <a:srgbClr val="FF0000"/>
                </a:solidFill>
              </a:rPr>
              <a:t>Tu ne diviseras pas </a:t>
            </a:r>
          </a:p>
          <a:p>
            <a:pPr algn="ctr"/>
            <a:r>
              <a:rPr lang="en-GB" sz="1600">
                <a:solidFill>
                  <a:srgbClr val="FF0000"/>
                </a:solidFill>
              </a:rPr>
              <a:t>par 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8314"/>
                                        </p:tgtEl>
                                        <p:attrNameLst>
                                          <p:attrName>style.visibility</p:attrName>
                                        </p:attrNameLst>
                                      </p:cBhvr>
                                      <p:to>
                                        <p:strVal val="visible"/>
                                      </p:to>
                                    </p:set>
                                    <p:anim calcmode="lin" valueType="num">
                                      <p:cBhvr>
                                        <p:cTn id="7" dur="1000" fill="hold"/>
                                        <p:tgtEl>
                                          <p:spTgt spid="98314"/>
                                        </p:tgtEl>
                                        <p:attrNameLst>
                                          <p:attrName>ppt_w</p:attrName>
                                        </p:attrNameLst>
                                      </p:cBhvr>
                                      <p:tavLst>
                                        <p:tav tm="0">
                                          <p:val>
                                            <p:fltVal val="0"/>
                                          </p:val>
                                        </p:tav>
                                        <p:tav tm="100000">
                                          <p:val>
                                            <p:strVal val="#ppt_w"/>
                                          </p:val>
                                        </p:tav>
                                      </p:tavLst>
                                    </p:anim>
                                    <p:anim calcmode="lin" valueType="num">
                                      <p:cBhvr>
                                        <p:cTn id="8" dur="1000" fill="hold"/>
                                        <p:tgtEl>
                                          <p:spTgt spid="98314"/>
                                        </p:tgtEl>
                                        <p:attrNameLst>
                                          <p:attrName>ppt_h</p:attrName>
                                        </p:attrNameLst>
                                      </p:cBhvr>
                                      <p:tavLst>
                                        <p:tav tm="0">
                                          <p:val>
                                            <p:fltVal val="0"/>
                                          </p:val>
                                        </p:tav>
                                        <p:tav tm="100000">
                                          <p:val>
                                            <p:strVal val="#ppt_h"/>
                                          </p:val>
                                        </p:tav>
                                      </p:tavLst>
                                    </p:anim>
                                    <p:anim calcmode="lin" valueType="num">
                                      <p:cBhvr>
                                        <p:cTn id="9" dur="1000" fill="hold"/>
                                        <p:tgtEl>
                                          <p:spTgt spid="983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83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1830388" y="301625"/>
            <a:ext cx="7313612" cy="1143000"/>
          </a:xfrm>
        </p:spPr>
        <p:txBody>
          <a:bodyPr/>
          <a:lstStyle/>
          <a:p>
            <a:pPr algn="ctr" eaLnBrk="1" hangingPunct="1"/>
            <a:r>
              <a:rPr lang="en-GB" smtClean="0"/>
              <a:t>Tcl par l’exemple …</a:t>
            </a:r>
          </a:p>
        </p:txBody>
      </p:sp>
      <p:pic>
        <p:nvPicPr>
          <p:cNvPr id="32771" name="Picture 7"/>
          <p:cNvPicPr>
            <a:picLocks noChangeAspect="1" noChangeArrowheads="1"/>
          </p:cNvPicPr>
          <p:nvPr/>
        </p:nvPicPr>
        <p:blipFill>
          <a:blip r:embed="rId3"/>
          <a:srcRect l="2228" t="21474" r="38602" b="5759"/>
          <a:stretch>
            <a:fillRect/>
          </a:stretch>
        </p:blipFill>
        <p:spPr bwMode="auto">
          <a:xfrm>
            <a:off x="1189038" y="187325"/>
            <a:ext cx="7704137" cy="6767513"/>
          </a:xfrm>
          <a:prstGeom prst="rect">
            <a:avLst/>
          </a:prstGeom>
          <a:noFill/>
          <a:ln w="38100">
            <a:noFill/>
            <a:miter lim="800000"/>
            <a:headEnd/>
            <a:tailEnd/>
          </a:ln>
        </p:spPr>
      </p:pic>
      <p:sp>
        <p:nvSpPr>
          <p:cNvPr id="99333" name="Rectangle 5"/>
          <p:cNvSpPr>
            <a:spLocks noChangeArrowheads="1"/>
          </p:cNvSpPr>
          <p:nvPr/>
        </p:nvSpPr>
        <p:spPr bwMode="auto">
          <a:xfrm>
            <a:off x="1981200" y="620713"/>
            <a:ext cx="6046788" cy="2087562"/>
          </a:xfrm>
          <a:prstGeom prst="rect">
            <a:avLst/>
          </a:prstGeom>
          <a:noFill/>
          <a:ln w="38100">
            <a:solidFill>
              <a:srgbClr val="99CCCC"/>
            </a:solidFill>
            <a:miter lim="800000"/>
            <a:headEnd/>
            <a:tailEnd/>
          </a:ln>
        </p:spPr>
        <p:txBody>
          <a:bodyPr wrap="none" anchor="ctr"/>
          <a:lstStyle/>
          <a:p>
            <a:endParaRPr lang="fr-FR"/>
          </a:p>
        </p:txBody>
      </p:sp>
      <p:sp>
        <p:nvSpPr>
          <p:cNvPr id="99334" name="Rectangle 6"/>
          <p:cNvSpPr>
            <a:spLocks noChangeArrowheads="1"/>
          </p:cNvSpPr>
          <p:nvPr/>
        </p:nvSpPr>
        <p:spPr bwMode="auto">
          <a:xfrm>
            <a:off x="2339975" y="836613"/>
            <a:ext cx="5545138" cy="1008062"/>
          </a:xfrm>
          <a:prstGeom prst="rect">
            <a:avLst/>
          </a:prstGeom>
          <a:noFill/>
          <a:ln w="38100">
            <a:solidFill>
              <a:srgbClr val="99CCCC"/>
            </a:solidFill>
            <a:miter lim="800000"/>
            <a:headEnd/>
            <a:tailEnd/>
          </a:ln>
        </p:spPr>
        <p:txBody>
          <a:bodyPr wrap="none" anchor="ctr"/>
          <a:lstStyle/>
          <a:p>
            <a:endParaRPr lang="fr-FR"/>
          </a:p>
        </p:txBody>
      </p:sp>
      <p:pic>
        <p:nvPicPr>
          <p:cNvPr id="99336" name="Picture 8"/>
          <p:cNvPicPr>
            <a:picLocks noChangeAspect="1" noChangeArrowheads="1"/>
          </p:cNvPicPr>
          <p:nvPr/>
        </p:nvPicPr>
        <p:blipFill>
          <a:blip r:embed="rId4"/>
          <a:srcRect/>
          <a:stretch>
            <a:fillRect/>
          </a:stretch>
        </p:blipFill>
        <p:spPr bwMode="auto">
          <a:xfrm>
            <a:off x="4643438" y="4941888"/>
            <a:ext cx="4092575" cy="1798637"/>
          </a:xfrm>
          <a:prstGeom prst="rect">
            <a:avLst/>
          </a:prstGeom>
          <a:noFill/>
          <a:ln w="3810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3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99336"/>
                                        </p:tgtEl>
                                        <p:attrNameLst>
                                          <p:attrName>style.visibility</p:attrName>
                                        </p:attrNameLst>
                                      </p:cBhvr>
                                      <p:to>
                                        <p:strVal val="visible"/>
                                      </p:to>
                                    </p:set>
                                    <p:anim calcmode="lin" valueType="num">
                                      <p:cBhvr>
                                        <p:cTn id="13" dur="1000" fill="hold"/>
                                        <p:tgtEl>
                                          <p:spTgt spid="99336"/>
                                        </p:tgtEl>
                                        <p:attrNameLst>
                                          <p:attrName>ppt_w</p:attrName>
                                        </p:attrNameLst>
                                      </p:cBhvr>
                                      <p:tavLst>
                                        <p:tav tm="0">
                                          <p:val>
                                            <p:fltVal val="0"/>
                                          </p:val>
                                        </p:tav>
                                        <p:tav tm="100000">
                                          <p:val>
                                            <p:strVal val="#ppt_w"/>
                                          </p:val>
                                        </p:tav>
                                      </p:tavLst>
                                    </p:anim>
                                    <p:anim calcmode="lin" valueType="num">
                                      <p:cBhvr>
                                        <p:cTn id="14" dur="1000" fill="hold"/>
                                        <p:tgtEl>
                                          <p:spTgt spid="99336"/>
                                        </p:tgtEl>
                                        <p:attrNameLst>
                                          <p:attrName>ppt_h</p:attrName>
                                        </p:attrNameLst>
                                      </p:cBhvr>
                                      <p:tavLst>
                                        <p:tav tm="0">
                                          <p:val>
                                            <p:fltVal val="0"/>
                                          </p:val>
                                        </p:tav>
                                        <p:tav tm="100000">
                                          <p:val>
                                            <p:strVal val="#ppt_h"/>
                                          </p:val>
                                        </p:tav>
                                      </p:tavLst>
                                    </p:anim>
                                    <p:anim calcmode="lin" valueType="num">
                                      <p:cBhvr>
                                        <p:cTn id="15" dur="1000" fill="hold"/>
                                        <p:tgtEl>
                                          <p:spTgt spid="9933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9933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3" grpId="0" animBg="1"/>
      <p:bldP spid="9933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GB" smtClean="0"/>
              <a:t>Attention aux cas indéterminés !</a:t>
            </a:r>
          </a:p>
        </p:txBody>
      </p:sp>
      <p:pic>
        <p:nvPicPr>
          <p:cNvPr id="33795" name="Picture 7"/>
          <p:cNvPicPr>
            <a:picLocks noChangeAspect="1" noChangeArrowheads="1"/>
          </p:cNvPicPr>
          <p:nvPr/>
        </p:nvPicPr>
        <p:blipFill>
          <a:blip r:embed="rId3"/>
          <a:srcRect l="3830" t="20647" r="14584" b="24313"/>
          <a:stretch>
            <a:fillRect/>
          </a:stretch>
        </p:blipFill>
        <p:spPr bwMode="auto">
          <a:xfrm>
            <a:off x="971550" y="1768475"/>
            <a:ext cx="7777163" cy="4108450"/>
          </a:xfrm>
          <a:prstGeom prst="rect">
            <a:avLst/>
          </a:prstGeom>
          <a:noFill/>
          <a:ln w="38100">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370013" y="301625"/>
            <a:ext cx="7313612" cy="966788"/>
          </a:xfrm>
        </p:spPr>
        <p:txBody>
          <a:bodyPr/>
          <a:lstStyle/>
          <a:p>
            <a:pPr algn="ctr" eaLnBrk="1" hangingPunct="1"/>
            <a:r>
              <a:rPr lang="en-GB" sz="3200" smtClean="0"/>
              <a:t>Tcl, aperçu général</a:t>
            </a:r>
            <a:br>
              <a:rPr lang="en-GB" sz="3200" smtClean="0"/>
            </a:br>
            <a:r>
              <a:rPr lang="en-GB" sz="3200" smtClean="0"/>
              <a:t> des commandes les plus utilisées</a:t>
            </a:r>
          </a:p>
        </p:txBody>
      </p:sp>
      <p:sp>
        <p:nvSpPr>
          <p:cNvPr id="34819" name="Text Box 3"/>
          <p:cNvSpPr txBox="1">
            <a:spLocks noChangeArrowheads="1"/>
          </p:cNvSpPr>
          <p:nvPr/>
        </p:nvSpPr>
        <p:spPr bwMode="auto">
          <a:xfrm>
            <a:off x="1187450" y="1700213"/>
            <a:ext cx="1030288" cy="5035550"/>
          </a:xfrm>
          <a:prstGeom prst="rect">
            <a:avLst/>
          </a:prstGeom>
          <a:noFill/>
          <a:ln w="15875">
            <a:noFill/>
            <a:miter lim="800000"/>
            <a:headEnd/>
            <a:tailEnd/>
          </a:ln>
        </p:spPr>
        <p:txBody>
          <a:bodyPr>
            <a:spAutoFit/>
          </a:bodyPr>
          <a:lstStyle/>
          <a:p>
            <a:r>
              <a:rPr lang="en-GB"/>
              <a:t>set</a:t>
            </a:r>
          </a:p>
          <a:p>
            <a:endParaRPr lang="en-GB"/>
          </a:p>
          <a:p>
            <a:r>
              <a:rPr lang="en-GB"/>
              <a:t>expr</a:t>
            </a:r>
          </a:p>
          <a:p>
            <a:r>
              <a:rPr lang="en-GB"/>
              <a:t>incr</a:t>
            </a:r>
          </a:p>
          <a:p>
            <a:endParaRPr lang="en-GB"/>
          </a:p>
          <a:p>
            <a:r>
              <a:rPr lang="en-GB"/>
              <a:t>puts</a:t>
            </a:r>
          </a:p>
          <a:p>
            <a:r>
              <a:rPr lang="en-GB"/>
              <a:t>gets</a:t>
            </a:r>
          </a:p>
          <a:p>
            <a:r>
              <a:rPr lang="en-GB"/>
              <a:t>scan</a:t>
            </a:r>
          </a:p>
          <a:p>
            <a:r>
              <a:rPr lang="en-GB"/>
              <a:t>format</a:t>
            </a:r>
          </a:p>
          <a:p>
            <a:r>
              <a:rPr lang="en-GB"/>
              <a:t>parray</a:t>
            </a:r>
          </a:p>
          <a:p>
            <a:endParaRPr lang="en-GB"/>
          </a:p>
          <a:p>
            <a:r>
              <a:rPr lang="en-GB"/>
              <a:t>string</a:t>
            </a:r>
          </a:p>
          <a:p>
            <a:r>
              <a:rPr lang="en-GB"/>
              <a:t>append</a:t>
            </a:r>
          </a:p>
          <a:p>
            <a:r>
              <a:rPr lang="en-GB"/>
              <a:t>regexp</a:t>
            </a:r>
          </a:p>
          <a:p>
            <a:r>
              <a:rPr lang="en-GB"/>
              <a:t>regsub</a:t>
            </a:r>
          </a:p>
          <a:p>
            <a:r>
              <a:rPr lang="en-GB"/>
              <a:t>split</a:t>
            </a:r>
          </a:p>
          <a:p>
            <a:endParaRPr lang="en-GB"/>
          </a:p>
          <a:p>
            <a:endParaRPr lang="en-GB"/>
          </a:p>
        </p:txBody>
      </p:sp>
      <p:sp>
        <p:nvSpPr>
          <p:cNvPr id="34820" name="Text Box 4"/>
          <p:cNvSpPr txBox="1">
            <a:spLocks noChangeArrowheads="1"/>
          </p:cNvSpPr>
          <p:nvPr/>
        </p:nvSpPr>
        <p:spPr bwMode="auto">
          <a:xfrm>
            <a:off x="3208338" y="1700213"/>
            <a:ext cx="1093787" cy="4760912"/>
          </a:xfrm>
          <a:prstGeom prst="rect">
            <a:avLst/>
          </a:prstGeom>
          <a:noFill/>
          <a:ln w="15875">
            <a:noFill/>
            <a:miter lim="800000"/>
            <a:headEnd/>
            <a:tailEnd/>
          </a:ln>
        </p:spPr>
        <p:txBody>
          <a:bodyPr wrap="none">
            <a:spAutoFit/>
          </a:bodyPr>
          <a:lstStyle/>
          <a:p>
            <a:r>
              <a:rPr lang="en-GB"/>
              <a:t>lappend</a:t>
            </a:r>
          </a:p>
          <a:p>
            <a:r>
              <a:rPr lang="en-GB"/>
              <a:t>lassign</a:t>
            </a:r>
          </a:p>
          <a:p>
            <a:r>
              <a:rPr lang="en-GB"/>
              <a:t>lindex</a:t>
            </a:r>
          </a:p>
          <a:p>
            <a:r>
              <a:rPr lang="en-GB"/>
              <a:t>linsert</a:t>
            </a:r>
          </a:p>
          <a:p>
            <a:r>
              <a:rPr lang="en-GB"/>
              <a:t>list</a:t>
            </a:r>
          </a:p>
          <a:p>
            <a:r>
              <a:rPr lang="en-GB"/>
              <a:t>llength</a:t>
            </a:r>
          </a:p>
          <a:p>
            <a:r>
              <a:rPr lang="en-GB"/>
              <a:t>lrange</a:t>
            </a:r>
          </a:p>
          <a:p>
            <a:r>
              <a:rPr lang="en-GB"/>
              <a:t>lrepeat</a:t>
            </a:r>
          </a:p>
          <a:p>
            <a:r>
              <a:rPr lang="en-GB"/>
              <a:t>lreplace</a:t>
            </a:r>
          </a:p>
          <a:p>
            <a:r>
              <a:rPr lang="en-GB"/>
              <a:t>lsearch</a:t>
            </a:r>
          </a:p>
          <a:p>
            <a:r>
              <a:rPr lang="en-GB"/>
              <a:t>lset</a:t>
            </a:r>
          </a:p>
          <a:p>
            <a:r>
              <a:rPr lang="en-GB"/>
              <a:t>lsort</a:t>
            </a:r>
          </a:p>
          <a:p>
            <a:r>
              <a:rPr lang="en-GB"/>
              <a:t>concat</a:t>
            </a:r>
          </a:p>
          <a:p>
            <a:r>
              <a:rPr lang="en-GB"/>
              <a:t>join</a:t>
            </a:r>
          </a:p>
          <a:p>
            <a:endParaRPr lang="en-GB"/>
          </a:p>
          <a:p>
            <a:r>
              <a:rPr lang="en-GB"/>
              <a:t>array</a:t>
            </a:r>
          </a:p>
          <a:p>
            <a:endParaRPr lang="en-GB"/>
          </a:p>
        </p:txBody>
      </p:sp>
      <p:sp>
        <p:nvSpPr>
          <p:cNvPr id="34821" name="Text Box 5"/>
          <p:cNvSpPr txBox="1">
            <a:spLocks noChangeArrowheads="1"/>
          </p:cNvSpPr>
          <p:nvPr/>
        </p:nvSpPr>
        <p:spPr bwMode="auto">
          <a:xfrm>
            <a:off x="5294313" y="1700213"/>
            <a:ext cx="1165225" cy="5035550"/>
          </a:xfrm>
          <a:prstGeom prst="rect">
            <a:avLst/>
          </a:prstGeom>
          <a:noFill/>
          <a:ln w="15875">
            <a:noFill/>
            <a:miter lim="800000"/>
            <a:headEnd/>
            <a:tailEnd/>
          </a:ln>
        </p:spPr>
        <p:txBody>
          <a:bodyPr wrap="none">
            <a:spAutoFit/>
          </a:bodyPr>
          <a:lstStyle/>
          <a:p>
            <a:r>
              <a:rPr lang="en-GB"/>
              <a:t>file</a:t>
            </a:r>
          </a:p>
          <a:p>
            <a:r>
              <a:rPr lang="en-GB"/>
              <a:t>puts </a:t>
            </a:r>
          </a:p>
          <a:p>
            <a:r>
              <a:rPr lang="en-GB"/>
              <a:t>gets</a:t>
            </a:r>
          </a:p>
          <a:p>
            <a:r>
              <a:rPr lang="en-GB"/>
              <a:t>open</a:t>
            </a:r>
          </a:p>
          <a:p>
            <a:r>
              <a:rPr lang="en-GB"/>
              <a:t>close</a:t>
            </a:r>
          </a:p>
          <a:p>
            <a:r>
              <a:rPr lang="en-GB"/>
              <a:t>read</a:t>
            </a:r>
          </a:p>
          <a:p>
            <a:r>
              <a:rPr lang="en-GB"/>
              <a:t>glob</a:t>
            </a:r>
          </a:p>
          <a:p>
            <a:endParaRPr lang="en-GB"/>
          </a:p>
          <a:p>
            <a:r>
              <a:rPr lang="en-GB"/>
              <a:t>exit</a:t>
            </a:r>
          </a:p>
          <a:p>
            <a:r>
              <a:rPr lang="en-GB"/>
              <a:t>return</a:t>
            </a:r>
          </a:p>
          <a:p>
            <a:r>
              <a:rPr lang="en-GB"/>
              <a:t>break</a:t>
            </a:r>
          </a:p>
          <a:p>
            <a:r>
              <a:rPr lang="en-GB"/>
              <a:t>continue</a:t>
            </a:r>
          </a:p>
          <a:p>
            <a:endParaRPr lang="en-GB"/>
          </a:p>
          <a:p>
            <a:r>
              <a:rPr lang="en-GB"/>
              <a:t>if</a:t>
            </a:r>
          </a:p>
          <a:p>
            <a:r>
              <a:rPr lang="en-GB"/>
              <a:t>while</a:t>
            </a:r>
          </a:p>
          <a:p>
            <a:r>
              <a:rPr lang="en-GB"/>
              <a:t>for</a:t>
            </a:r>
          </a:p>
          <a:p>
            <a:r>
              <a:rPr lang="en-GB"/>
              <a:t>foreach</a:t>
            </a:r>
          </a:p>
          <a:p>
            <a:r>
              <a:rPr lang="en-GB"/>
              <a:t>switch</a:t>
            </a:r>
          </a:p>
        </p:txBody>
      </p:sp>
      <p:sp>
        <p:nvSpPr>
          <p:cNvPr id="34822" name="Text Box 6"/>
          <p:cNvSpPr txBox="1">
            <a:spLocks noChangeArrowheads="1"/>
          </p:cNvSpPr>
          <p:nvPr/>
        </p:nvSpPr>
        <p:spPr bwMode="auto">
          <a:xfrm>
            <a:off x="7451725" y="1700213"/>
            <a:ext cx="938213" cy="4486275"/>
          </a:xfrm>
          <a:prstGeom prst="rect">
            <a:avLst/>
          </a:prstGeom>
          <a:noFill/>
          <a:ln w="15875">
            <a:noFill/>
            <a:miter lim="800000"/>
            <a:headEnd/>
            <a:tailEnd/>
          </a:ln>
        </p:spPr>
        <p:txBody>
          <a:bodyPr wrap="none">
            <a:spAutoFit/>
          </a:bodyPr>
          <a:lstStyle/>
          <a:p>
            <a:r>
              <a:rPr lang="en-GB"/>
              <a:t>proc</a:t>
            </a:r>
          </a:p>
          <a:p>
            <a:r>
              <a:rPr lang="en-GB"/>
              <a:t>source</a:t>
            </a:r>
          </a:p>
          <a:p>
            <a:endParaRPr lang="en-GB"/>
          </a:p>
          <a:p>
            <a:r>
              <a:rPr lang="en-GB"/>
              <a:t>catch</a:t>
            </a:r>
          </a:p>
          <a:p>
            <a:r>
              <a:rPr lang="en-GB"/>
              <a:t>exec</a:t>
            </a:r>
          </a:p>
          <a:p>
            <a:r>
              <a:rPr lang="en-GB"/>
              <a:t>cd</a:t>
            </a:r>
          </a:p>
          <a:p>
            <a:r>
              <a:rPr lang="en-GB"/>
              <a:t>pwd</a:t>
            </a:r>
          </a:p>
          <a:p>
            <a:r>
              <a:rPr lang="en-GB"/>
              <a:t>pid</a:t>
            </a:r>
          </a:p>
          <a:p>
            <a:r>
              <a:rPr lang="en-GB"/>
              <a:t>time</a:t>
            </a:r>
          </a:p>
          <a:p>
            <a:r>
              <a:rPr lang="en-GB"/>
              <a:t>clock</a:t>
            </a:r>
          </a:p>
          <a:p>
            <a:endParaRPr lang="en-GB"/>
          </a:p>
          <a:p>
            <a:r>
              <a:rPr lang="en-GB"/>
              <a:t>eval</a:t>
            </a:r>
          </a:p>
          <a:p>
            <a:r>
              <a:rPr lang="en-GB"/>
              <a:t>global</a:t>
            </a:r>
          </a:p>
          <a:p>
            <a:r>
              <a:rPr lang="en-GB"/>
              <a:t>unset</a:t>
            </a:r>
          </a:p>
          <a:p>
            <a:r>
              <a:rPr lang="en-GB"/>
              <a:t>upvar</a:t>
            </a:r>
          </a:p>
          <a:p>
            <a:endParaRPr lang="en-GB"/>
          </a:p>
        </p:txBody>
      </p:sp>
      <p:sp>
        <p:nvSpPr>
          <p:cNvPr id="34823" name="Rectangle 7"/>
          <p:cNvSpPr>
            <a:spLocks noChangeArrowheads="1"/>
          </p:cNvSpPr>
          <p:nvPr/>
        </p:nvSpPr>
        <p:spPr bwMode="auto">
          <a:xfrm>
            <a:off x="1187450" y="2205038"/>
            <a:ext cx="720725" cy="719137"/>
          </a:xfrm>
          <a:prstGeom prst="rect">
            <a:avLst/>
          </a:prstGeom>
          <a:noFill/>
          <a:ln w="15875">
            <a:solidFill>
              <a:srgbClr val="99CCCC"/>
            </a:solidFill>
            <a:miter lim="800000"/>
            <a:headEnd/>
            <a:tailEnd/>
          </a:ln>
        </p:spPr>
        <p:txBody>
          <a:bodyPr wrap="none" anchor="ctr"/>
          <a:lstStyle/>
          <a:p>
            <a:endParaRPr lang="fr-FR"/>
          </a:p>
        </p:txBody>
      </p:sp>
      <p:sp>
        <p:nvSpPr>
          <p:cNvPr id="34824" name="Text Box 8"/>
          <p:cNvSpPr txBox="1">
            <a:spLocks noChangeArrowheads="1"/>
          </p:cNvSpPr>
          <p:nvPr/>
        </p:nvSpPr>
        <p:spPr bwMode="auto">
          <a:xfrm>
            <a:off x="1870075" y="2349500"/>
            <a:ext cx="830263" cy="366713"/>
          </a:xfrm>
          <a:prstGeom prst="rect">
            <a:avLst/>
          </a:prstGeom>
          <a:noFill/>
          <a:ln w="15875">
            <a:noFill/>
            <a:miter lim="800000"/>
            <a:headEnd/>
            <a:tailEnd/>
          </a:ln>
        </p:spPr>
        <p:txBody>
          <a:bodyPr wrap="none">
            <a:spAutoFit/>
          </a:bodyPr>
          <a:lstStyle/>
          <a:p>
            <a:r>
              <a:rPr lang="en-GB">
                <a:solidFill>
                  <a:srgbClr val="006666"/>
                </a:solidFill>
              </a:rPr>
              <a:t>calcul</a:t>
            </a:r>
          </a:p>
        </p:txBody>
      </p:sp>
      <p:sp>
        <p:nvSpPr>
          <p:cNvPr id="34825" name="Rectangle 9"/>
          <p:cNvSpPr>
            <a:spLocks noChangeArrowheads="1"/>
          </p:cNvSpPr>
          <p:nvPr/>
        </p:nvSpPr>
        <p:spPr bwMode="auto">
          <a:xfrm>
            <a:off x="1187450" y="3141663"/>
            <a:ext cx="1081088" cy="3095625"/>
          </a:xfrm>
          <a:prstGeom prst="rect">
            <a:avLst/>
          </a:prstGeom>
          <a:noFill/>
          <a:ln w="15875">
            <a:solidFill>
              <a:srgbClr val="99CCCC"/>
            </a:solidFill>
            <a:miter lim="800000"/>
            <a:headEnd/>
            <a:tailEnd/>
          </a:ln>
        </p:spPr>
        <p:txBody>
          <a:bodyPr wrap="none" anchor="ctr"/>
          <a:lstStyle/>
          <a:p>
            <a:endParaRPr lang="fr-FR"/>
          </a:p>
        </p:txBody>
      </p:sp>
      <p:sp>
        <p:nvSpPr>
          <p:cNvPr id="34826" name="Text Box 10"/>
          <p:cNvSpPr txBox="1">
            <a:spLocks noChangeArrowheads="1"/>
          </p:cNvSpPr>
          <p:nvPr/>
        </p:nvSpPr>
        <p:spPr bwMode="auto">
          <a:xfrm>
            <a:off x="395288" y="4365625"/>
            <a:ext cx="773112" cy="366713"/>
          </a:xfrm>
          <a:prstGeom prst="rect">
            <a:avLst/>
          </a:prstGeom>
          <a:noFill/>
          <a:ln w="15875">
            <a:noFill/>
            <a:miter lim="800000"/>
            <a:headEnd/>
            <a:tailEnd/>
          </a:ln>
        </p:spPr>
        <p:txBody>
          <a:bodyPr wrap="none">
            <a:spAutoFit/>
          </a:bodyPr>
          <a:lstStyle/>
          <a:p>
            <a:r>
              <a:rPr lang="en-GB">
                <a:solidFill>
                  <a:srgbClr val="006666"/>
                </a:solidFill>
              </a:rPr>
              <a:t>texte</a:t>
            </a:r>
          </a:p>
        </p:txBody>
      </p:sp>
      <p:sp>
        <p:nvSpPr>
          <p:cNvPr id="34827" name="Rectangle 11"/>
          <p:cNvSpPr>
            <a:spLocks noChangeArrowheads="1"/>
          </p:cNvSpPr>
          <p:nvPr/>
        </p:nvSpPr>
        <p:spPr bwMode="auto">
          <a:xfrm>
            <a:off x="3203575" y="1700213"/>
            <a:ext cx="1081088" cy="3960812"/>
          </a:xfrm>
          <a:prstGeom prst="rect">
            <a:avLst/>
          </a:prstGeom>
          <a:noFill/>
          <a:ln w="15875">
            <a:solidFill>
              <a:srgbClr val="99CCCC"/>
            </a:solidFill>
            <a:miter lim="800000"/>
            <a:headEnd/>
            <a:tailEnd/>
          </a:ln>
        </p:spPr>
        <p:txBody>
          <a:bodyPr wrap="none" anchor="ctr"/>
          <a:lstStyle/>
          <a:p>
            <a:endParaRPr lang="fr-FR"/>
          </a:p>
        </p:txBody>
      </p:sp>
      <p:sp>
        <p:nvSpPr>
          <p:cNvPr id="34828" name="Text Box 12"/>
          <p:cNvSpPr txBox="1">
            <a:spLocks noChangeArrowheads="1"/>
          </p:cNvSpPr>
          <p:nvPr/>
        </p:nvSpPr>
        <p:spPr bwMode="auto">
          <a:xfrm>
            <a:off x="4246563" y="3500438"/>
            <a:ext cx="776287" cy="366712"/>
          </a:xfrm>
          <a:prstGeom prst="rect">
            <a:avLst/>
          </a:prstGeom>
          <a:noFill/>
          <a:ln w="15875">
            <a:noFill/>
            <a:miter lim="800000"/>
            <a:headEnd/>
            <a:tailEnd/>
          </a:ln>
        </p:spPr>
        <p:txBody>
          <a:bodyPr wrap="none">
            <a:spAutoFit/>
          </a:bodyPr>
          <a:lstStyle/>
          <a:p>
            <a:r>
              <a:rPr lang="en-GB">
                <a:solidFill>
                  <a:srgbClr val="006666"/>
                </a:solidFill>
              </a:rPr>
              <a:t>listes</a:t>
            </a:r>
          </a:p>
        </p:txBody>
      </p:sp>
      <p:sp>
        <p:nvSpPr>
          <p:cNvPr id="34829" name="Rectangle 13"/>
          <p:cNvSpPr>
            <a:spLocks noChangeArrowheads="1"/>
          </p:cNvSpPr>
          <p:nvPr/>
        </p:nvSpPr>
        <p:spPr bwMode="auto">
          <a:xfrm>
            <a:off x="5292725" y="1700213"/>
            <a:ext cx="792163" cy="2016125"/>
          </a:xfrm>
          <a:prstGeom prst="rect">
            <a:avLst/>
          </a:prstGeom>
          <a:noFill/>
          <a:ln w="15875">
            <a:solidFill>
              <a:srgbClr val="99CCCC"/>
            </a:solidFill>
            <a:miter lim="800000"/>
            <a:headEnd/>
            <a:tailEnd/>
          </a:ln>
        </p:spPr>
        <p:txBody>
          <a:bodyPr wrap="none" anchor="ctr"/>
          <a:lstStyle/>
          <a:p>
            <a:endParaRPr lang="fr-FR"/>
          </a:p>
        </p:txBody>
      </p:sp>
      <p:sp>
        <p:nvSpPr>
          <p:cNvPr id="34830" name="Text Box 14"/>
          <p:cNvSpPr txBox="1">
            <a:spLocks noChangeArrowheads="1"/>
          </p:cNvSpPr>
          <p:nvPr/>
        </p:nvSpPr>
        <p:spPr bwMode="auto">
          <a:xfrm>
            <a:off x="6056313" y="2281238"/>
            <a:ext cx="1008062" cy="366712"/>
          </a:xfrm>
          <a:prstGeom prst="rect">
            <a:avLst/>
          </a:prstGeom>
          <a:noFill/>
          <a:ln w="15875">
            <a:noFill/>
            <a:miter lim="800000"/>
            <a:headEnd/>
            <a:tailEnd/>
          </a:ln>
        </p:spPr>
        <p:txBody>
          <a:bodyPr wrap="none">
            <a:spAutoFit/>
          </a:bodyPr>
          <a:lstStyle/>
          <a:p>
            <a:r>
              <a:rPr lang="en-GB">
                <a:solidFill>
                  <a:srgbClr val="006666"/>
                </a:solidFill>
              </a:rPr>
              <a:t>fichiers</a:t>
            </a:r>
          </a:p>
        </p:txBody>
      </p:sp>
      <p:sp>
        <p:nvSpPr>
          <p:cNvPr id="34831" name="Rectangle 15"/>
          <p:cNvSpPr>
            <a:spLocks noChangeArrowheads="1"/>
          </p:cNvSpPr>
          <p:nvPr/>
        </p:nvSpPr>
        <p:spPr bwMode="auto">
          <a:xfrm>
            <a:off x="5292725" y="3860800"/>
            <a:ext cx="1223963" cy="2879725"/>
          </a:xfrm>
          <a:prstGeom prst="rect">
            <a:avLst/>
          </a:prstGeom>
          <a:noFill/>
          <a:ln w="15875">
            <a:solidFill>
              <a:srgbClr val="99CCCC"/>
            </a:solidFill>
            <a:miter lim="800000"/>
            <a:headEnd/>
            <a:tailEnd/>
          </a:ln>
        </p:spPr>
        <p:txBody>
          <a:bodyPr wrap="none" anchor="ctr"/>
          <a:lstStyle/>
          <a:p>
            <a:endParaRPr lang="fr-FR"/>
          </a:p>
        </p:txBody>
      </p:sp>
      <p:sp>
        <p:nvSpPr>
          <p:cNvPr id="34832" name="Text Box 16"/>
          <p:cNvSpPr txBox="1">
            <a:spLocks noChangeArrowheads="1"/>
          </p:cNvSpPr>
          <p:nvPr/>
        </p:nvSpPr>
        <p:spPr bwMode="auto">
          <a:xfrm>
            <a:off x="6394450" y="6092825"/>
            <a:ext cx="1273175" cy="366713"/>
          </a:xfrm>
          <a:prstGeom prst="rect">
            <a:avLst/>
          </a:prstGeom>
          <a:noFill/>
          <a:ln w="15875">
            <a:noFill/>
            <a:miter lim="800000"/>
            <a:headEnd/>
            <a:tailEnd/>
          </a:ln>
        </p:spPr>
        <p:txBody>
          <a:bodyPr wrap="none">
            <a:spAutoFit/>
          </a:bodyPr>
          <a:lstStyle/>
          <a:p>
            <a:r>
              <a:rPr lang="en-GB">
                <a:solidFill>
                  <a:srgbClr val="006666"/>
                </a:solidFill>
              </a:rPr>
              <a:t> contrôle </a:t>
            </a:r>
          </a:p>
        </p:txBody>
      </p:sp>
      <p:sp>
        <p:nvSpPr>
          <p:cNvPr id="34833" name="Rectangle 17"/>
          <p:cNvSpPr>
            <a:spLocks noChangeArrowheads="1"/>
          </p:cNvSpPr>
          <p:nvPr/>
        </p:nvSpPr>
        <p:spPr bwMode="auto">
          <a:xfrm>
            <a:off x="3203575" y="5805488"/>
            <a:ext cx="1081088" cy="431800"/>
          </a:xfrm>
          <a:prstGeom prst="rect">
            <a:avLst/>
          </a:prstGeom>
          <a:noFill/>
          <a:ln w="15875">
            <a:solidFill>
              <a:srgbClr val="99CCCC"/>
            </a:solidFill>
            <a:miter lim="800000"/>
            <a:headEnd/>
            <a:tailEnd/>
          </a:ln>
        </p:spPr>
        <p:txBody>
          <a:bodyPr wrap="none" anchor="ctr"/>
          <a:lstStyle/>
          <a:p>
            <a:endParaRPr lang="fr-FR"/>
          </a:p>
        </p:txBody>
      </p:sp>
      <p:sp>
        <p:nvSpPr>
          <p:cNvPr id="34834" name="Text Box 18"/>
          <p:cNvSpPr txBox="1">
            <a:spLocks noChangeArrowheads="1"/>
          </p:cNvSpPr>
          <p:nvPr/>
        </p:nvSpPr>
        <p:spPr bwMode="auto">
          <a:xfrm>
            <a:off x="2339975" y="5942013"/>
            <a:ext cx="904875" cy="366712"/>
          </a:xfrm>
          <a:prstGeom prst="rect">
            <a:avLst/>
          </a:prstGeom>
          <a:noFill/>
          <a:ln w="15875">
            <a:noFill/>
            <a:miter lim="800000"/>
            <a:headEnd/>
            <a:tailEnd/>
          </a:ln>
        </p:spPr>
        <p:txBody>
          <a:bodyPr wrap="none">
            <a:spAutoFit/>
          </a:bodyPr>
          <a:lstStyle/>
          <a:p>
            <a:r>
              <a:rPr lang="en-GB">
                <a:solidFill>
                  <a:srgbClr val="006666"/>
                </a:solidFill>
              </a:rPr>
              <a:t>arrays</a:t>
            </a:r>
          </a:p>
        </p:txBody>
      </p:sp>
      <p:sp>
        <p:nvSpPr>
          <p:cNvPr id="34835" name="Rectangle 19"/>
          <p:cNvSpPr>
            <a:spLocks noChangeArrowheads="1"/>
          </p:cNvSpPr>
          <p:nvPr/>
        </p:nvSpPr>
        <p:spPr bwMode="auto">
          <a:xfrm>
            <a:off x="7451725" y="1773238"/>
            <a:ext cx="936625" cy="4103687"/>
          </a:xfrm>
          <a:prstGeom prst="rect">
            <a:avLst/>
          </a:prstGeom>
          <a:noFill/>
          <a:ln w="15875">
            <a:solidFill>
              <a:srgbClr val="99CCCC"/>
            </a:solidFill>
            <a:miter lim="800000"/>
            <a:headEnd/>
            <a:tailEnd/>
          </a:ln>
        </p:spPr>
        <p:txBody>
          <a:bodyPr wrap="none" anchor="ctr"/>
          <a:lstStyle/>
          <a:p>
            <a:endParaRPr lang="fr-FR"/>
          </a:p>
        </p:txBody>
      </p:sp>
      <p:sp>
        <p:nvSpPr>
          <p:cNvPr id="34836" name="Text Box 20"/>
          <p:cNvSpPr txBox="1">
            <a:spLocks noChangeArrowheads="1"/>
          </p:cNvSpPr>
          <p:nvPr/>
        </p:nvSpPr>
        <p:spPr bwMode="auto">
          <a:xfrm>
            <a:off x="8112125" y="5805488"/>
            <a:ext cx="708025" cy="366712"/>
          </a:xfrm>
          <a:prstGeom prst="rect">
            <a:avLst/>
          </a:prstGeom>
          <a:noFill/>
          <a:ln w="15875">
            <a:noFill/>
            <a:miter lim="800000"/>
            <a:headEnd/>
            <a:tailEnd/>
          </a:ln>
        </p:spPr>
        <p:txBody>
          <a:bodyPr wrap="none">
            <a:spAutoFit/>
          </a:bodyPr>
          <a:lstStyle/>
          <a:p>
            <a:r>
              <a:rPr lang="en-GB">
                <a:solidFill>
                  <a:srgbClr val="006666"/>
                </a:solidFill>
              </a:rPr>
              <a:t>misc</a:t>
            </a:r>
          </a:p>
        </p:txBody>
      </p:sp>
      <p:sp>
        <p:nvSpPr>
          <p:cNvPr id="120853" name="Rectangle 21"/>
          <p:cNvSpPr>
            <a:spLocks noChangeArrowheads="1"/>
          </p:cNvSpPr>
          <p:nvPr/>
        </p:nvSpPr>
        <p:spPr bwMode="auto">
          <a:xfrm>
            <a:off x="5348288" y="4221163"/>
            <a:ext cx="792162" cy="287337"/>
          </a:xfrm>
          <a:prstGeom prst="rect">
            <a:avLst/>
          </a:prstGeom>
          <a:noFill/>
          <a:ln w="15875">
            <a:solidFill>
              <a:srgbClr val="FF0000"/>
            </a:solidFill>
            <a:miter lim="800000"/>
            <a:headEnd/>
            <a:tailEnd/>
          </a:ln>
        </p:spPr>
        <p:txBody>
          <a:bodyPr wrap="none" anchor="ctr"/>
          <a:lstStyle/>
          <a:p>
            <a:endParaRPr lang="fr-FR"/>
          </a:p>
        </p:txBody>
      </p:sp>
      <p:sp>
        <p:nvSpPr>
          <p:cNvPr id="120854" name="Rectangle 22"/>
          <p:cNvSpPr>
            <a:spLocks noChangeArrowheads="1"/>
          </p:cNvSpPr>
          <p:nvPr/>
        </p:nvSpPr>
        <p:spPr bwMode="auto">
          <a:xfrm>
            <a:off x="7435850" y="1749425"/>
            <a:ext cx="792163" cy="287338"/>
          </a:xfrm>
          <a:prstGeom prst="rect">
            <a:avLst/>
          </a:prstGeom>
          <a:noFill/>
          <a:ln w="15875">
            <a:solidFill>
              <a:srgbClr val="FF0000"/>
            </a:solidFill>
            <a:miter lim="800000"/>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8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8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53" grpId="0" animBg="1"/>
      <p:bldP spid="12085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304800"/>
            <a:ext cx="7772400" cy="1143000"/>
          </a:xfrm>
        </p:spPr>
        <p:txBody>
          <a:bodyPr/>
          <a:lstStyle/>
          <a:p>
            <a:pPr algn="ctr" eaLnBrk="1" hangingPunct="1"/>
            <a:r>
              <a:rPr lang="fr-FR" sz="3200" smtClean="0"/>
              <a:t>Transmission des arguments </a:t>
            </a:r>
            <a:br>
              <a:rPr lang="fr-FR" sz="3200" smtClean="0"/>
            </a:br>
            <a:r>
              <a:rPr lang="fr-FR" sz="3200" smtClean="0"/>
              <a:t>à une fonction</a:t>
            </a:r>
          </a:p>
        </p:txBody>
      </p:sp>
      <p:sp>
        <p:nvSpPr>
          <p:cNvPr id="35843" name="Rectangle 3"/>
          <p:cNvSpPr>
            <a:spLocks noGrp="1" noChangeArrowheads="1"/>
          </p:cNvSpPr>
          <p:nvPr>
            <p:ph type="body" idx="1"/>
          </p:nvPr>
        </p:nvSpPr>
        <p:spPr>
          <a:xfrm>
            <a:off x="971550" y="1628775"/>
            <a:ext cx="7993063" cy="4876800"/>
          </a:xfrm>
        </p:spPr>
        <p:txBody>
          <a:bodyPr/>
          <a:lstStyle/>
          <a:p>
            <a:pPr eaLnBrk="1" hangingPunct="1"/>
            <a:r>
              <a:rPr lang="fr-FR" sz="2000" smtClean="0"/>
              <a:t>Dans la majorité des cas, les arguments sont transmis par valeur et ne sont pas modifiables</a:t>
            </a:r>
          </a:p>
          <a:p>
            <a:pPr lvl="1" eaLnBrk="1" hangingPunct="1"/>
            <a:r>
              <a:rPr lang="fr-FR" sz="2000" smtClean="0">
                <a:latin typeface="Courier New" pitchFamily="49" charset="0"/>
              </a:rPr>
              <a:t>Moyenne $X 25</a:t>
            </a:r>
            <a:endParaRPr lang="fr-FR" sz="2000" smtClean="0"/>
          </a:p>
          <a:p>
            <a:pPr lvl="2" eaLnBrk="1" hangingPunct="1"/>
            <a:r>
              <a:rPr lang="fr-FR" sz="2000" smtClean="0"/>
              <a:t>une variable avec $  ou une constante</a:t>
            </a:r>
          </a:p>
          <a:p>
            <a:pPr lvl="1" eaLnBrk="1" hangingPunct="1"/>
            <a:r>
              <a:rPr lang="fr-FR" sz="2000" smtClean="0">
                <a:latin typeface="Courier New" pitchFamily="49" charset="0"/>
              </a:rPr>
              <a:t>Sommons $X 78 Total</a:t>
            </a:r>
            <a:endParaRPr lang="fr-FR" sz="2000" smtClean="0"/>
          </a:p>
          <a:p>
            <a:pPr lvl="2" eaLnBrk="1" hangingPunct="1"/>
            <a:r>
              <a:rPr lang="fr-FR" sz="2000" smtClean="0"/>
              <a:t>la procédure reçoit la valeur de </a:t>
            </a:r>
            <a:r>
              <a:rPr lang="fr-FR" sz="2000" smtClean="0">
                <a:latin typeface="Courier New" pitchFamily="49" charset="0"/>
                <a:cs typeface="Courier New" pitchFamily="49" charset="0"/>
              </a:rPr>
              <a:t>X</a:t>
            </a:r>
            <a:r>
              <a:rPr lang="fr-FR" sz="2000" smtClean="0"/>
              <a:t> (car </a:t>
            </a:r>
            <a:r>
              <a:rPr lang="fr-FR" sz="2000" smtClean="0">
                <a:latin typeface="Courier New" pitchFamily="49" charset="0"/>
                <a:cs typeface="Courier New" pitchFamily="49" charset="0"/>
              </a:rPr>
              <a:t>$X</a:t>
            </a:r>
            <a:r>
              <a:rPr lang="fr-FR" sz="2000" smtClean="0"/>
              <a:t>), le nombre </a:t>
            </a:r>
            <a:r>
              <a:rPr lang="fr-FR" sz="2000" smtClean="0">
                <a:latin typeface="Courier New" pitchFamily="49" charset="0"/>
                <a:cs typeface="Courier New" pitchFamily="49" charset="0"/>
              </a:rPr>
              <a:t>78</a:t>
            </a:r>
            <a:r>
              <a:rPr lang="fr-FR" sz="2000" smtClean="0"/>
              <a:t> et la chaîne de caractères </a:t>
            </a:r>
            <a:r>
              <a:rPr lang="fr-FR" sz="2000" smtClean="0">
                <a:latin typeface="Courier New" pitchFamily="49" charset="0"/>
                <a:cs typeface="Courier New" pitchFamily="49" charset="0"/>
              </a:rPr>
              <a:t>Total</a:t>
            </a:r>
            <a:r>
              <a:rPr lang="fr-FR" sz="2000" smtClean="0"/>
              <a:t> </a:t>
            </a:r>
          </a:p>
          <a:p>
            <a:pPr eaLnBrk="1" hangingPunct="1"/>
            <a:r>
              <a:rPr lang="fr-FR" sz="2000" smtClean="0"/>
              <a:t>Attention : la procédure reçoit la chaîne </a:t>
            </a:r>
            <a:r>
              <a:rPr lang="fr-FR" sz="2000" smtClean="0">
                <a:latin typeface="Courier New" pitchFamily="49" charset="0"/>
              </a:rPr>
              <a:t>Total</a:t>
            </a:r>
            <a:r>
              <a:rPr lang="fr-FR" sz="2000" smtClean="0"/>
              <a:t> (pas de </a:t>
            </a:r>
            <a:r>
              <a:rPr lang="fr-FR" sz="2000" smtClean="0">
                <a:latin typeface="Courier New" pitchFamily="49" charset="0"/>
                <a:cs typeface="Courier New" pitchFamily="49" charset="0"/>
              </a:rPr>
              <a:t>$</a:t>
            </a:r>
            <a:r>
              <a:rPr lang="fr-FR" sz="2000" smtClean="0"/>
              <a:t>)         et, par un mécanisme spécial (</a:t>
            </a:r>
            <a:r>
              <a:rPr lang="fr-FR" sz="2000" smtClean="0">
                <a:latin typeface="Courier New" pitchFamily="49" charset="0"/>
                <a:cs typeface="Courier New" pitchFamily="49" charset="0"/>
              </a:rPr>
              <a:t>upvar $aZ Z</a:t>
            </a:r>
            <a:r>
              <a:rPr lang="fr-FR" sz="2000" smtClean="0"/>
              <a:t>) elle sait que c’est l’adresse d’une variable du programme appelant et de ce fait peut changer la valeur de la variable </a:t>
            </a:r>
            <a:r>
              <a:rPr lang="fr-FR" sz="2000" smtClean="0">
                <a:latin typeface="Courier New" pitchFamily="49" charset="0"/>
                <a:cs typeface="Courier New" pitchFamily="49" charset="0"/>
              </a:rPr>
              <a:t>Total</a:t>
            </a:r>
          </a:p>
          <a:p>
            <a:pPr eaLnBrk="1" hangingPunct="1">
              <a:buFont typeface="Wingdings" pitchFamily="2" charset="2"/>
              <a:buNone/>
            </a:pPr>
            <a:endParaRPr lang="fr-FR" sz="2800" smtClean="0"/>
          </a:p>
          <a:p>
            <a:pPr lvl="1" eaLnBrk="1" hangingPunct="1">
              <a:buFont typeface="Wingdings" pitchFamily="2" charset="2"/>
              <a:buNone/>
            </a:pPr>
            <a:endParaRPr lang="fr-FR" sz="2400" smtClean="0"/>
          </a:p>
          <a:p>
            <a:pPr lvl="2" eaLnBrk="1" hangingPunct="1">
              <a:buFont typeface="Wingdings" pitchFamily="2" charset="2"/>
              <a:buNone/>
            </a:pPr>
            <a:endParaRPr lang="fr-FR" smtClean="0"/>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228600"/>
            <a:ext cx="7772400" cy="1143000"/>
          </a:xfrm>
        </p:spPr>
        <p:txBody>
          <a:bodyPr/>
          <a:lstStyle/>
          <a:p>
            <a:pPr algn="ctr" eaLnBrk="1" hangingPunct="1"/>
            <a:r>
              <a:rPr lang="fr-FR" sz="3200" b="1" smtClean="0">
                <a:latin typeface="Courier New" pitchFamily="49" charset="0"/>
              </a:rPr>
              <a:t>Return</a:t>
            </a:r>
            <a:r>
              <a:rPr lang="fr-FR" sz="3200" smtClean="0"/>
              <a:t>  d’une procédure</a:t>
            </a:r>
            <a:br>
              <a:rPr lang="fr-FR" sz="3200" smtClean="0"/>
            </a:br>
            <a:r>
              <a:rPr lang="fr-FR" sz="1400" b="1" i="1" smtClean="0">
                <a:latin typeface="Verdana" pitchFamily="34" charset="0"/>
              </a:rPr>
              <a:t>Cas le plus courant et le plus facile</a:t>
            </a:r>
            <a:r>
              <a:rPr lang="fr-FR" sz="3200" b="1" smtClean="0">
                <a:latin typeface="Courier New" pitchFamily="49" charset="0"/>
              </a:rPr>
              <a:t> </a:t>
            </a:r>
          </a:p>
        </p:txBody>
      </p:sp>
      <p:sp>
        <p:nvSpPr>
          <p:cNvPr id="36867" name="Rectangle 3"/>
          <p:cNvSpPr>
            <a:spLocks noGrp="1" noChangeArrowheads="1"/>
          </p:cNvSpPr>
          <p:nvPr>
            <p:ph type="body" idx="1"/>
          </p:nvPr>
        </p:nvSpPr>
        <p:spPr>
          <a:xfrm>
            <a:off x="900113" y="1855788"/>
            <a:ext cx="8305800" cy="5029200"/>
          </a:xfrm>
        </p:spPr>
        <p:txBody>
          <a:bodyPr/>
          <a:lstStyle/>
          <a:p>
            <a:pPr eaLnBrk="1" hangingPunct="1"/>
            <a:r>
              <a:rPr lang="fr-FR" smtClean="0">
                <a:latin typeface="Courier New" pitchFamily="49" charset="0"/>
              </a:rPr>
              <a:t> </a:t>
            </a:r>
            <a:r>
              <a:rPr lang="fr-FR" sz="2400" b="1" smtClean="0">
                <a:latin typeface="Courier New" pitchFamily="49" charset="0"/>
              </a:rPr>
              <a:t>return</a:t>
            </a:r>
            <a:r>
              <a:rPr lang="fr-FR" smtClean="0">
                <a:latin typeface="Courier New" pitchFamily="49" charset="0"/>
              </a:rPr>
              <a:t>        </a:t>
            </a:r>
            <a:r>
              <a:rPr lang="fr-FR" i="1" smtClean="0">
                <a:solidFill>
                  <a:schemeClr val="tx2"/>
                </a:solidFill>
                <a:latin typeface="Courier New" pitchFamily="49" charset="0"/>
              </a:rPr>
              <a:t>(</a:t>
            </a:r>
            <a:r>
              <a:rPr lang="fr-FR" i="1" smtClean="0">
                <a:solidFill>
                  <a:schemeClr val="tx2"/>
                </a:solidFill>
              </a:rPr>
              <a:t>retourne chaîne vide)</a:t>
            </a:r>
            <a:r>
              <a:rPr lang="fr-FR" smtClean="0">
                <a:latin typeface="Courier New" pitchFamily="49" charset="0"/>
              </a:rPr>
              <a:t> </a:t>
            </a:r>
          </a:p>
          <a:p>
            <a:pPr eaLnBrk="1" hangingPunct="1"/>
            <a:r>
              <a:rPr lang="fr-FR" smtClean="0">
                <a:latin typeface="Courier New" pitchFamily="49" charset="0"/>
              </a:rPr>
              <a:t> </a:t>
            </a:r>
            <a:r>
              <a:rPr lang="fr-FR" sz="2400" b="1" smtClean="0">
                <a:latin typeface="Courier New" pitchFamily="49" charset="0"/>
              </a:rPr>
              <a:t>return 1789</a:t>
            </a:r>
            <a:r>
              <a:rPr lang="fr-FR" smtClean="0"/>
              <a:t>           </a:t>
            </a:r>
            <a:r>
              <a:rPr lang="fr-FR" i="1" smtClean="0">
                <a:solidFill>
                  <a:schemeClr val="tx2"/>
                </a:solidFill>
              </a:rPr>
              <a:t>(retourne 1789)</a:t>
            </a:r>
          </a:p>
          <a:p>
            <a:pPr eaLnBrk="1" hangingPunct="1"/>
            <a:endParaRPr lang="fr-FR" sz="2100" b="1" smtClean="0">
              <a:solidFill>
                <a:schemeClr val="tx2"/>
              </a:solidFill>
              <a:latin typeface="Courier New" pitchFamily="49" charset="0"/>
            </a:endParaRPr>
          </a:p>
          <a:p>
            <a:pPr eaLnBrk="1" hangingPunct="1"/>
            <a:r>
              <a:rPr lang="fr-FR" sz="2100" b="1" smtClean="0">
                <a:latin typeface="Courier New" pitchFamily="49" charset="0"/>
              </a:rPr>
              <a:t>proc </a:t>
            </a:r>
            <a:r>
              <a:rPr lang="fr-FR" sz="2100" smtClean="0">
                <a:latin typeface="Courier New" pitchFamily="49" charset="0"/>
              </a:rPr>
              <a:t>Moyenne </a:t>
            </a:r>
            <a:r>
              <a:rPr lang="fr-FR" sz="2100" b="1" smtClean="0">
                <a:latin typeface="Courier New" pitchFamily="49" charset="0"/>
              </a:rPr>
              <a:t>{</a:t>
            </a:r>
            <a:r>
              <a:rPr lang="fr-FR" sz="2100" smtClean="0">
                <a:latin typeface="Courier New" pitchFamily="49" charset="0"/>
              </a:rPr>
              <a:t>A B</a:t>
            </a:r>
            <a:r>
              <a:rPr lang="fr-FR" sz="2100" b="1" smtClean="0">
                <a:latin typeface="Courier New" pitchFamily="49" charset="0"/>
              </a:rPr>
              <a:t>} { return [expr</a:t>
            </a:r>
            <a:r>
              <a:rPr lang="fr-FR" sz="2100" smtClean="0">
                <a:latin typeface="Courier New" pitchFamily="49" charset="0"/>
              </a:rPr>
              <a:t> ($A+$B)/2</a:t>
            </a:r>
            <a:r>
              <a:rPr lang="fr-FR" sz="2100" b="1" smtClean="0">
                <a:latin typeface="Courier New" pitchFamily="49" charset="0"/>
              </a:rPr>
              <a:t>]}</a:t>
            </a:r>
            <a:endParaRPr lang="fr-FR" sz="2100" smtClean="0">
              <a:latin typeface="Courier New" pitchFamily="49" charset="0"/>
            </a:endParaRPr>
          </a:p>
          <a:p>
            <a:pPr lvl="1" eaLnBrk="1" hangingPunct="1"/>
            <a:r>
              <a:rPr lang="fr-FR" i="1" smtClean="0">
                <a:solidFill>
                  <a:schemeClr val="tx2"/>
                </a:solidFill>
              </a:rPr>
              <a:t>retourne la moyenne</a:t>
            </a:r>
            <a:endParaRPr lang="fr-FR" smtClean="0">
              <a:solidFill>
                <a:schemeClr val="tx2"/>
              </a:solidFill>
              <a:latin typeface="Courier New" pitchFamily="49" charset="0"/>
            </a:endParaRPr>
          </a:p>
          <a:p>
            <a:pPr eaLnBrk="1" hangingPunct="1"/>
            <a:r>
              <a:rPr lang="fr-FR" smtClean="0"/>
              <a:t>Que peut-on retourner  :</a:t>
            </a:r>
          </a:p>
          <a:p>
            <a:pPr lvl="1" eaLnBrk="1" hangingPunct="1"/>
            <a:r>
              <a:rPr lang="fr-FR" smtClean="0"/>
              <a:t>une valeur (chaîne ou nombre)</a:t>
            </a:r>
          </a:p>
          <a:p>
            <a:pPr lvl="1" eaLnBrk="1" hangingPunct="1"/>
            <a:r>
              <a:rPr lang="fr-FR" smtClean="0"/>
              <a:t>une liste de n ’importe quoi: valeurs ou listes</a:t>
            </a:r>
          </a:p>
          <a:p>
            <a:pPr lvl="1" eaLnBrk="1" hangingPunct="1"/>
            <a:r>
              <a:rPr lang="fr-FR" smtClean="0"/>
              <a:t> … mais pas de </a:t>
            </a:r>
            <a:r>
              <a:rPr lang="fr-FR" i="1" smtClean="0"/>
              <a:t>array-</a:t>
            </a:r>
            <a:endParaRPr lang="fr-FR" smtClean="0">
              <a:latin typeface="Courier New" pitchFamily="49" charset="0"/>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ctr" eaLnBrk="1" hangingPunct="1"/>
            <a:r>
              <a:rPr lang="en-GB" sz="1800" i="1" smtClean="0"/>
              <a:t>Difficile</a:t>
            </a:r>
            <a:r>
              <a:rPr lang="en-GB" sz="3200" smtClean="0"/>
              <a:t/>
            </a:r>
            <a:br>
              <a:rPr lang="en-GB" sz="3200" smtClean="0"/>
            </a:br>
            <a:r>
              <a:rPr lang="en-GB" sz="3200" smtClean="0"/>
              <a:t> </a:t>
            </a:r>
            <a:r>
              <a:rPr lang="en-GB" sz="3200" i="1" smtClean="0"/>
              <a:t>return</a:t>
            </a:r>
            <a:r>
              <a:rPr lang="en-GB" sz="3200" smtClean="0"/>
              <a:t> et modification des arguments</a:t>
            </a:r>
            <a:br>
              <a:rPr lang="en-GB" sz="3200" smtClean="0"/>
            </a:br>
            <a:r>
              <a:rPr lang="en-GB" sz="3200" smtClean="0"/>
              <a:t> par les fonctions et procédures</a:t>
            </a:r>
          </a:p>
        </p:txBody>
      </p:sp>
      <p:pic>
        <p:nvPicPr>
          <p:cNvPr id="37891" name="Picture 6"/>
          <p:cNvPicPr>
            <a:picLocks noChangeAspect="1" noChangeArrowheads="1"/>
          </p:cNvPicPr>
          <p:nvPr/>
        </p:nvPicPr>
        <p:blipFill>
          <a:blip r:embed="rId3"/>
          <a:srcRect l="7913" t="26100" r="14961" b="10587"/>
          <a:stretch>
            <a:fillRect/>
          </a:stretch>
        </p:blipFill>
        <p:spPr bwMode="auto">
          <a:xfrm>
            <a:off x="2051050" y="1628775"/>
            <a:ext cx="5257800" cy="5067300"/>
          </a:xfrm>
          <a:prstGeom prst="rect">
            <a:avLst/>
          </a:prstGeom>
          <a:noFill/>
          <a:ln w="15875">
            <a:noFill/>
            <a:miter lim="800000"/>
            <a:headEnd/>
            <a:tailEnd/>
          </a:ln>
        </p:spPr>
      </p:pic>
      <p:sp>
        <p:nvSpPr>
          <p:cNvPr id="60423" name="Rectangle 7"/>
          <p:cNvSpPr>
            <a:spLocks noChangeArrowheads="1"/>
          </p:cNvSpPr>
          <p:nvPr/>
        </p:nvSpPr>
        <p:spPr bwMode="auto">
          <a:xfrm>
            <a:off x="2124075" y="5805488"/>
            <a:ext cx="5111750" cy="360362"/>
          </a:xfrm>
          <a:prstGeom prst="rect">
            <a:avLst/>
          </a:prstGeom>
          <a:noFill/>
          <a:ln w="15875">
            <a:solidFill>
              <a:srgbClr val="99CCCC"/>
            </a:solidFill>
            <a:miter lim="800000"/>
            <a:headEnd/>
            <a:tailEnd/>
          </a:ln>
        </p:spPr>
        <p:txBody>
          <a:bodyPr wrap="none" anchor="ctr"/>
          <a:lstStyle/>
          <a:p>
            <a:endParaRPr lang="fr-FR"/>
          </a:p>
        </p:txBody>
      </p:sp>
      <p:sp>
        <p:nvSpPr>
          <p:cNvPr id="60424" name="Rectangle 8"/>
          <p:cNvSpPr>
            <a:spLocks noChangeArrowheads="1"/>
          </p:cNvSpPr>
          <p:nvPr/>
        </p:nvSpPr>
        <p:spPr bwMode="auto">
          <a:xfrm>
            <a:off x="2124075" y="3068638"/>
            <a:ext cx="4032250" cy="360362"/>
          </a:xfrm>
          <a:prstGeom prst="rect">
            <a:avLst/>
          </a:prstGeom>
          <a:noFill/>
          <a:ln w="15875">
            <a:solidFill>
              <a:srgbClr val="99CCCC"/>
            </a:solidFill>
            <a:miter lim="800000"/>
            <a:headEnd/>
            <a:tailEnd/>
          </a:ln>
        </p:spPr>
        <p:txBody>
          <a:bodyPr wrap="none" anchor="ctr"/>
          <a:lstStyle/>
          <a:p>
            <a:endParaRPr lang="fr-FR"/>
          </a:p>
        </p:txBody>
      </p:sp>
      <p:sp>
        <p:nvSpPr>
          <p:cNvPr id="60425" name="Text Box 9"/>
          <p:cNvSpPr txBox="1">
            <a:spLocks noChangeArrowheads="1"/>
          </p:cNvSpPr>
          <p:nvPr/>
        </p:nvSpPr>
        <p:spPr bwMode="auto">
          <a:xfrm>
            <a:off x="7596188" y="2997200"/>
            <a:ext cx="893762" cy="366713"/>
          </a:xfrm>
          <a:prstGeom prst="rect">
            <a:avLst/>
          </a:prstGeom>
          <a:noFill/>
          <a:ln w="15875">
            <a:noFill/>
            <a:miter lim="800000"/>
            <a:headEnd/>
            <a:tailEnd/>
          </a:ln>
        </p:spPr>
        <p:txBody>
          <a:bodyPr wrap="none">
            <a:spAutoFit/>
          </a:bodyPr>
          <a:lstStyle/>
          <a:p>
            <a:r>
              <a:rPr lang="en-GB">
                <a:solidFill>
                  <a:srgbClr val="FF0000"/>
                </a:solidFill>
              </a:rPr>
              <a:t>return</a:t>
            </a:r>
          </a:p>
        </p:txBody>
      </p:sp>
      <p:sp>
        <p:nvSpPr>
          <p:cNvPr id="60426" name="Text Box 10"/>
          <p:cNvSpPr txBox="1">
            <a:spLocks noChangeArrowheads="1"/>
          </p:cNvSpPr>
          <p:nvPr/>
        </p:nvSpPr>
        <p:spPr bwMode="auto">
          <a:xfrm>
            <a:off x="7451725" y="4005263"/>
            <a:ext cx="1557338" cy="2289175"/>
          </a:xfrm>
          <a:prstGeom prst="rect">
            <a:avLst/>
          </a:prstGeom>
          <a:noFill/>
          <a:ln w="15875">
            <a:noFill/>
            <a:miter lim="800000"/>
            <a:headEnd/>
            <a:tailEnd/>
          </a:ln>
        </p:spPr>
        <p:txBody>
          <a:bodyPr>
            <a:spAutoFit/>
          </a:bodyPr>
          <a:lstStyle/>
          <a:p>
            <a:pPr algn="ctr"/>
            <a:r>
              <a:rPr lang="en-GB">
                <a:solidFill>
                  <a:srgbClr val="FF0000"/>
                </a:solidFill>
              </a:rPr>
              <a:t>Pas de valeur de retour</a:t>
            </a:r>
          </a:p>
          <a:p>
            <a:pPr algn="ctr"/>
            <a:r>
              <a:rPr lang="en-GB">
                <a:solidFill>
                  <a:srgbClr val="FF0000"/>
                </a:solidFill>
              </a:rPr>
              <a:t>pas de []</a:t>
            </a:r>
          </a:p>
          <a:p>
            <a:pPr algn="ctr"/>
            <a:r>
              <a:rPr lang="en-GB">
                <a:solidFill>
                  <a:srgbClr val="FF0000"/>
                </a:solidFill>
              </a:rPr>
              <a:t> mais </a:t>
            </a:r>
          </a:p>
          <a:p>
            <a:pPr algn="ctr"/>
            <a:endParaRPr lang="en-GB">
              <a:solidFill>
                <a:srgbClr val="FF0000"/>
              </a:solidFill>
            </a:endParaRPr>
          </a:p>
          <a:p>
            <a:pPr algn="ctr"/>
            <a:r>
              <a:rPr lang="en-GB">
                <a:solidFill>
                  <a:srgbClr val="FF0000"/>
                </a:solidFill>
              </a:rPr>
              <a:t>Modification</a:t>
            </a:r>
          </a:p>
          <a:p>
            <a:pPr algn="ctr"/>
            <a:r>
              <a:rPr lang="en-GB">
                <a:solidFill>
                  <a:srgbClr val="FF0000"/>
                </a:solidFill>
              </a:rPr>
              <a:t>de Total</a:t>
            </a:r>
          </a:p>
        </p:txBody>
      </p:sp>
      <p:sp>
        <p:nvSpPr>
          <p:cNvPr id="60428" name="Oval 12"/>
          <p:cNvSpPr>
            <a:spLocks noChangeArrowheads="1"/>
          </p:cNvSpPr>
          <p:nvPr/>
        </p:nvSpPr>
        <p:spPr bwMode="auto">
          <a:xfrm>
            <a:off x="4562475" y="5715000"/>
            <a:ext cx="1223963" cy="574675"/>
          </a:xfrm>
          <a:prstGeom prst="ellipse">
            <a:avLst/>
          </a:prstGeom>
          <a:noFill/>
          <a:ln w="15875">
            <a:solidFill>
              <a:srgbClr val="FF0000"/>
            </a:solidFill>
            <a:round/>
            <a:headEnd/>
            <a:tailEnd/>
          </a:ln>
        </p:spPr>
        <p:txBody>
          <a:bodyPr wrap="none" anchor="ctr"/>
          <a:lstStyle/>
          <a:p>
            <a:endParaRPr lang="fr-FR"/>
          </a:p>
        </p:txBody>
      </p:sp>
      <p:sp>
        <p:nvSpPr>
          <p:cNvPr id="60429" name="Oval 13"/>
          <p:cNvSpPr>
            <a:spLocks noChangeArrowheads="1"/>
          </p:cNvSpPr>
          <p:nvPr/>
        </p:nvSpPr>
        <p:spPr bwMode="auto">
          <a:xfrm>
            <a:off x="2771775" y="4418013"/>
            <a:ext cx="2447925" cy="431800"/>
          </a:xfrm>
          <a:prstGeom prst="ellipse">
            <a:avLst/>
          </a:prstGeom>
          <a:noFill/>
          <a:ln w="15875">
            <a:solidFill>
              <a:srgbClr val="FF0000"/>
            </a:solidFill>
            <a:round/>
            <a:headEnd/>
            <a:tailEnd/>
          </a:ln>
        </p:spPr>
        <p:txBody>
          <a:bodyPr wrap="none" anchor="ctr"/>
          <a:lstStyle/>
          <a:p>
            <a:endParaRPr lang="fr-FR"/>
          </a:p>
        </p:txBody>
      </p:sp>
      <p:sp>
        <p:nvSpPr>
          <p:cNvPr id="37898" name="Line 14"/>
          <p:cNvSpPr>
            <a:spLocks noChangeShapeType="1"/>
          </p:cNvSpPr>
          <p:nvPr/>
        </p:nvSpPr>
        <p:spPr bwMode="auto">
          <a:xfrm>
            <a:off x="395288" y="3933825"/>
            <a:ext cx="8280400" cy="0"/>
          </a:xfrm>
          <a:prstGeom prst="line">
            <a:avLst/>
          </a:prstGeom>
          <a:noFill/>
          <a:ln w="34925">
            <a:solidFill>
              <a:schemeClr val="tx1"/>
            </a:solidFill>
            <a:round/>
            <a:headEnd/>
            <a:tailEnd/>
          </a:ln>
        </p:spPr>
        <p:txBody>
          <a:bodyPr/>
          <a:lstStyle/>
          <a:p>
            <a:endParaRPr lang="fr-FR"/>
          </a:p>
        </p:txBody>
      </p:sp>
      <p:sp>
        <p:nvSpPr>
          <p:cNvPr id="35854" name="Oval 14"/>
          <p:cNvSpPr>
            <a:spLocks noChangeArrowheads="1"/>
          </p:cNvSpPr>
          <p:nvPr/>
        </p:nvSpPr>
        <p:spPr bwMode="auto">
          <a:xfrm>
            <a:off x="2771775" y="1989138"/>
            <a:ext cx="1655763" cy="503237"/>
          </a:xfrm>
          <a:prstGeom prst="ellipse">
            <a:avLst/>
          </a:prstGeom>
          <a:noFill/>
          <a:ln w="38100">
            <a:solidFill>
              <a:srgbClr val="FF0000"/>
            </a:solidFill>
            <a:round/>
            <a:headEnd/>
            <a:tailEnd/>
          </a:ln>
        </p:spPr>
        <p:txBody>
          <a:bodyPr wrap="none" anchor="ctr"/>
          <a:lstStyle/>
          <a:p>
            <a:endParaRPr lang="fr-FR"/>
          </a:p>
        </p:txBody>
      </p:sp>
      <p:sp>
        <p:nvSpPr>
          <p:cNvPr id="35855" name="Rectangle 15"/>
          <p:cNvSpPr>
            <a:spLocks noChangeArrowheads="1"/>
          </p:cNvSpPr>
          <p:nvPr/>
        </p:nvSpPr>
        <p:spPr bwMode="auto">
          <a:xfrm>
            <a:off x="2124075" y="1628775"/>
            <a:ext cx="5040313" cy="1152525"/>
          </a:xfrm>
          <a:prstGeom prst="rect">
            <a:avLst/>
          </a:prstGeom>
          <a:solidFill>
            <a:schemeClr val="bg1"/>
          </a:solidFill>
          <a:ln w="38100">
            <a:noFill/>
            <a:miter lim="800000"/>
            <a:headEnd/>
            <a:tailEnd/>
          </a:ln>
        </p:spPr>
        <p:txBody>
          <a:bodyPr wrap="none" anchor="ctr"/>
          <a:lstStyle/>
          <a:p>
            <a:endParaRPr lang="fr-FR"/>
          </a:p>
        </p:txBody>
      </p:sp>
      <p:sp>
        <p:nvSpPr>
          <p:cNvPr id="35856" name="Rectangle 16"/>
          <p:cNvSpPr>
            <a:spLocks noChangeArrowheads="1"/>
          </p:cNvSpPr>
          <p:nvPr/>
        </p:nvSpPr>
        <p:spPr bwMode="auto">
          <a:xfrm>
            <a:off x="2195513" y="4076700"/>
            <a:ext cx="5184775" cy="1439863"/>
          </a:xfrm>
          <a:prstGeom prst="rect">
            <a:avLst/>
          </a:prstGeom>
          <a:solidFill>
            <a:schemeClr val="bg1"/>
          </a:solidFill>
          <a:ln w="38100">
            <a:noFill/>
            <a:miter lim="800000"/>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35854"/>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604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04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04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04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04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5855"/>
                                        </p:tgtEl>
                                        <p:attrNameLst>
                                          <p:attrName>style.visibility</p:attrName>
                                        </p:attrNameLst>
                                      </p:cBhvr>
                                      <p:to>
                                        <p:strVal val="visible"/>
                                      </p:to>
                                    </p:set>
                                    <p:animEffect transition="in" filter="fade">
                                      <p:cBhvr>
                                        <p:cTn id="37" dur="2000"/>
                                        <p:tgtEl>
                                          <p:spTgt spid="3585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5856"/>
                                        </p:tgtEl>
                                        <p:attrNameLst>
                                          <p:attrName>style.visibility</p:attrName>
                                        </p:attrNameLst>
                                      </p:cBhvr>
                                      <p:to>
                                        <p:strVal val="visible"/>
                                      </p:to>
                                    </p:set>
                                    <p:animEffect transition="in" filter="fade">
                                      <p:cBhvr>
                                        <p:cTn id="40" dur="2000"/>
                                        <p:tgtEl>
                                          <p:spTgt spid="358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3" grpId="0" animBg="1"/>
      <p:bldP spid="60424" grpId="0" animBg="1"/>
      <p:bldP spid="60425" grpId="0"/>
      <p:bldP spid="60426" grpId="0"/>
      <p:bldP spid="60428" grpId="0" animBg="1"/>
      <p:bldP spid="60429" grpId="0" animBg="1"/>
      <p:bldP spid="35854" grpId="0" animBg="1"/>
      <p:bldP spid="35854" grpId="1" animBg="1"/>
      <p:bldP spid="35855" grpId="0" animBg="1"/>
      <p:bldP spid="358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Texte et </a:t>
            </a:r>
            <a:r>
              <a:rPr lang="fr-FR" dirty="0" err="1" smtClean="0"/>
              <a:t>quotes</a:t>
            </a:r>
            <a:endParaRPr lang="fr-FR" dirty="0"/>
          </a:p>
        </p:txBody>
      </p:sp>
      <p:sp>
        <p:nvSpPr>
          <p:cNvPr id="3" name="Espace réservé du contenu 2"/>
          <p:cNvSpPr>
            <a:spLocks noGrp="1"/>
          </p:cNvSpPr>
          <p:nvPr>
            <p:ph idx="1"/>
          </p:nvPr>
        </p:nvSpPr>
        <p:spPr>
          <a:xfrm>
            <a:off x="1115616" y="1772816"/>
            <a:ext cx="7640017" cy="4824536"/>
          </a:xfrm>
        </p:spPr>
        <p:txBody>
          <a:bodyPr/>
          <a:lstStyle/>
          <a:p>
            <a:r>
              <a:rPr lang="fr-FR" dirty="0" smtClean="0"/>
              <a:t>Il neige beaucoup contient 17 lettres</a:t>
            </a:r>
          </a:p>
          <a:p>
            <a:r>
              <a:rPr lang="fr-FR" dirty="0" smtClean="0"/>
              <a:t>La boîte jaune contient 14 lettres</a:t>
            </a:r>
          </a:p>
          <a:p>
            <a:r>
              <a:rPr lang="fr-FR" i="1" dirty="0" smtClean="0"/>
              <a:t>La boîte jaune</a:t>
            </a:r>
            <a:r>
              <a:rPr lang="fr-FR" dirty="0" smtClean="0"/>
              <a:t> contient 14 lettres</a:t>
            </a:r>
          </a:p>
          <a:p>
            <a:r>
              <a:rPr lang="fr-FR" dirty="0" smtClean="0"/>
              <a:t>"La boîte jaune" contient 14 lettres</a:t>
            </a:r>
          </a:p>
          <a:p>
            <a:r>
              <a:rPr lang="fr-FR" dirty="0"/>
              <a:t>'</a:t>
            </a:r>
            <a:r>
              <a:rPr lang="fr-FR" dirty="0" smtClean="0"/>
              <a:t>La </a:t>
            </a:r>
            <a:r>
              <a:rPr lang="fr-FR" dirty="0"/>
              <a:t>boîte </a:t>
            </a:r>
            <a:r>
              <a:rPr lang="fr-FR" dirty="0" smtClean="0"/>
              <a:t>jaune</a:t>
            </a:r>
            <a:r>
              <a:rPr lang="fr-FR" dirty="0"/>
              <a:t>'</a:t>
            </a:r>
            <a:r>
              <a:rPr lang="fr-FR" dirty="0" smtClean="0"/>
              <a:t> </a:t>
            </a:r>
            <a:r>
              <a:rPr lang="fr-FR" dirty="0"/>
              <a:t>contient 14 </a:t>
            </a:r>
            <a:r>
              <a:rPr lang="fr-FR" dirty="0" smtClean="0"/>
              <a:t>lettres</a:t>
            </a:r>
          </a:p>
          <a:p>
            <a:r>
              <a:rPr lang="fr-FR" dirty="0" smtClean="0"/>
              <a:t>'L'été indien' </a:t>
            </a:r>
            <a:r>
              <a:rPr lang="fr-FR" dirty="0"/>
              <a:t>contient </a:t>
            </a:r>
            <a:r>
              <a:rPr lang="fr-FR" dirty="0" smtClean="0"/>
              <a:t>12 lettres</a:t>
            </a:r>
          </a:p>
          <a:p>
            <a:r>
              <a:rPr lang="fr-FR" dirty="0" smtClean="0"/>
              <a:t>'L</a:t>
            </a:r>
            <a:r>
              <a:rPr lang="fr-FR" dirty="0"/>
              <a:t>'</a:t>
            </a:r>
            <a:r>
              <a:rPr lang="fr-FR" dirty="0" smtClean="0"/>
              <a:t>'été </a:t>
            </a:r>
            <a:r>
              <a:rPr lang="fr-FR" dirty="0"/>
              <a:t>indien' contient 12 lettres</a:t>
            </a:r>
          </a:p>
          <a:p>
            <a:r>
              <a:rPr lang="fr-FR" dirty="0" smtClean="0"/>
              <a:t>'L\'été </a:t>
            </a:r>
            <a:r>
              <a:rPr lang="fr-FR" dirty="0"/>
              <a:t>indien' contient 12 lettres</a:t>
            </a:r>
          </a:p>
          <a:p>
            <a:endParaRPr lang="fr-FR" dirty="0"/>
          </a:p>
          <a:p>
            <a:endParaRPr lang="fr-FR" dirty="0"/>
          </a:p>
          <a:p>
            <a:endParaRPr lang="fr-FR" dirty="0" smtClean="0"/>
          </a:p>
          <a:p>
            <a:endParaRPr lang="fr-FR" dirty="0"/>
          </a:p>
          <a:p>
            <a:endParaRPr lang="fr-FR" dirty="0"/>
          </a:p>
        </p:txBody>
      </p:sp>
    </p:spTree>
    <p:extLst>
      <p:ext uri="{BB962C8B-B14F-4D97-AF65-F5344CB8AC3E}">
        <p14:creationId xmlns:p14="http://schemas.microsoft.com/office/powerpoint/2010/main" val="410712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370013" y="301625"/>
            <a:ext cx="7313612" cy="966788"/>
          </a:xfrm>
        </p:spPr>
        <p:txBody>
          <a:bodyPr/>
          <a:lstStyle/>
          <a:p>
            <a:pPr algn="ctr" eaLnBrk="1" hangingPunct="1"/>
            <a:r>
              <a:rPr lang="en-GB" sz="3200" smtClean="0"/>
              <a:t>Tcl, aperçu général</a:t>
            </a:r>
            <a:br>
              <a:rPr lang="en-GB" sz="3200" smtClean="0"/>
            </a:br>
            <a:r>
              <a:rPr lang="en-GB" sz="3200" smtClean="0"/>
              <a:t> des commandes les plus utilisées</a:t>
            </a:r>
          </a:p>
        </p:txBody>
      </p:sp>
      <p:sp>
        <p:nvSpPr>
          <p:cNvPr id="44035" name="Text Box 3"/>
          <p:cNvSpPr txBox="1">
            <a:spLocks noChangeArrowheads="1"/>
          </p:cNvSpPr>
          <p:nvPr/>
        </p:nvSpPr>
        <p:spPr bwMode="auto">
          <a:xfrm>
            <a:off x="1187450" y="1700213"/>
            <a:ext cx="1030288" cy="5035550"/>
          </a:xfrm>
          <a:prstGeom prst="rect">
            <a:avLst/>
          </a:prstGeom>
          <a:noFill/>
          <a:ln w="15875">
            <a:noFill/>
            <a:miter lim="800000"/>
            <a:headEnd/>
            <a:tailEnd/>
          </a:ln>
        </p:spPr>
        <p:txBody>
          <a:bodyPr>
            <a:spAutoFit/>
          </a:bodyPr>
          <a:lstStyle/>
          <a:p>
            <a:r>
              <a:rPr lang="en-GB"/>
              <a:t>set</a:t>
            </a:r>
          </a:p>
          <a:p>
            <a:endParaRPr lang="en-GB"/>
          </a:p>
          <a:p>
            <a:r>
              <a:rPr lang="en-GB"/>
              <a:t>expr</a:t>
            </a:r>
          </a:p>
          <a:p>
            <a:r>
              <a:rPr lang="en-GB"/>
              <a:t>incr</a:t>
            </a:r>
          </a:p>
          <a:p>
            <a:endParaRPr lang="en-GB"/>
          </a:p>
          <a:p>
            <a:r>
              <a:rPr lang="en-GB"/>
              <a:t>puts</a:t>
            </a:r>
          </a:p>
          <a:p>
            <a:r>
              <a:rPr lang="en-GB"/>
              <a:t>gets</a:t>
            </a:r>
          </a:p>
          <a:p>
            <a:r>
              <a:rPr lang="en-GB"/>
              <a:t>scan</a:t>
            </a:r>
          </a:p>
          <a:p>
            <a:r>
              <a:rPr lang="en-GB"/>
              <a:t>format</a:t>
            </a:r>
          </a:p>
          <a:p>
            <a:r>
              <a:rPr lang="en-GB"/>
              <a:t>parray</a:t>
            </a:r>
          </a:p>
          <a:p>
            <a:endParaRPr lang="en-GB"/>
          </a:p>
          <a:p>
            <a:r>
              <a:rPr lang="en-GB"/>
              <a:t>string</a:t>
            </a:r>
          </a:p>
          <a:p>
            <a:r>
              <a:rPr lang="en-GB"/>
              <a:t>append</a:t>
            </a:r>
          </a:p>
          <a:p>
            <a:r>
              <a:rPr lang="en-GB"/>
              <a:t>regexp</a:t>
            </a:r>
          </a:p>
          <a:p>
            <a:r>
              <a:rPr lang="en-GB"/>
              <a:t>regsub</a:t>
            </a:r>
          </a:p>
          <a:p>
            <a:r>
              <a:rPr lang="en-GB"/>
              <a:t>split</a:t>
            </a:r>
          </a:p>
          <a:p>
            <a:endParaRPr lang="en-GB"/>
          </a:p>
          <a:p>
            <a:endParaRPr lang="en-GB"/>
          </a:p>
        </p:txBody>
      </p:sp>
      <p:sp>
        <p:nvSpPr>
          <p:cNvPr id="44036" name="Text Box 4"/>
          <p:cNvSpPr txBox="1">
            <a:spLocks noChangeArrowheads="1"/>
          </p:cNvSpPr>
          <p:nvPr/>
        </p:nvSpPr>
        <p:spPr bwMode="auto">
          <a:xfrm>
            <a:off x="3208338" y="1700213"/>
            <a:ext cx="1093787" cy="4760912"/>
          </a:xfrm>
          <a:prstGeom prst="rect">
            <a:avLst/>
          </a:prstGeom>
          <a:noFill/>
          <a:ln w="15875">
            <a:noFill/>
            <a:miter lim="800000"/>
            <a:headEnd/>
            <a:tailEnd/>
          </a:ln>
        </p:spPr>
        <p:txBody>
          <a:bodyPr wrap="none">
            <a:spAutoFit/>
          </a:bodyPr>
          <a:lstStyle/>
          <a:p>
            <a:r>
              <a:rPr lang="en-GB"/>
              <a:t>lappend</a:t>
            </a:r>
          </a:p>
          <a:p>
            <a:r>
              <a:rPr lang="en-GB"/>
              <a:t>lassign</a:t>
            </a:r>
          </a:p>
          <a:p>
            <a:r>
              <a:rPr lang="en-GB"/>
              <a:t>lindex</a:t>
            </a:r>
          </a:p>
          <a:p>
            <a:r>
              <a:rPr lang="en-GB"/>
              <a:t>linsert</a:t>
            </a:r>
          </a:p>
          <a:p>
            <a:r>
              <a:rPr lang="en-GB"/>
              <a:t>list</a:t>
            </a:r>
          </a:p>
          <a:p>
            <a:r>
              <a:rPr lang="en-GB"/>
              <a:t>llength</a:t>
            </a:r>
          </a:p>
          <a:p>
            <a:r>
              <a:rPr lang="en-GB"/>
              <a:t>lrange</a:t>
            </a:r>
          </a:p>
          <a:p>
            <a:r>
              <a:rPr lang="en-GB"/>
              <a:t>lrepeat</a:t>
            </a:r>
          </a:p>
          <a:p>
            <a:r>
              <a:rPr lang="en-GB"/>
              <a:t>lreplace</a:t>
            </a:r>
          </a:p>
          <a:p>
            <a:r>
              <a:rPr lang="en-GB"/>
              <a:t>lsearch</a:t>
            </a:r>
          </a:p>
          <a:p>
            <a:r>
              <a:rPr lang="en-GB"/>
              <a:t>lset</a:t>
            </a:r>
          </a:p>
          <a:p>
            <a:r>
              <a:rPr lang="en-GB"/>
              <a:t>lsort</a:t>
            </a:r>
          </a:p>
          <a:p>
            <a:r>
              <a:rPr lang="en-GB"/>
              <a:t>concat</a:t>
            </a:r>
          </a:p>
          <a:p>
            <a:r>
              <a:rPr lang="en-GB"/>
              <a:t>join</a:t>
            </a:r>
          </a:p>
          <a:p>
            <a:endParaRPr lang="en-GB"/>
          </a:p>
          <a:p>
            <a:r>
              <a:rPr lang="en-GB"/>
              <a:t>array</a:t>
            </a:r>
          </a:p>
          <a:p>
            <a:endParaRPr lang="en-GB"/>
          </a:p>
        </p:txBody>
      </p:sp>
      <p:sp>
        <p:nvSpPr>
          <p:cNvPr id="44037" name="Text Box 5"/>
          <p:cNvSpPr txBox="1">
            <a:spLocks noChangeArrowheads="1"/>
          </p:cNvSpPr>
          <p:nvPr/>
        </p:nvSpPr>
        <p:spPr bwMode="auto">
          <a:xfrm>
            <a:off x="5294313" y="1700213"/>
            <a:ext cx="1165225" cy="5035550"/>
          </a:xfrm>
          <a:prstGeom prst="rect">
            <a:avLst/>
          </a:prstGeom>
          <a:noFill/>
          <a:ln w="15875">
            <a:noFill/>
            <a:miter lim="800000"/>
            <a:headEnd/>
            <a:tailEnd/>
          </a:ln>
        </p:spPr>
        <p:txBody>
          <a:bodyPr wrap="none">
            <a:spAutoFit/>
          </a:bodyPr>
          <a:lstStyle/>
          <a:p>
            <a:r>
              <a:rPr lang="en-GB"/>
              <a:t>file</a:t>
            </a:r>
          </a:p>
          <a:p>
            <a:r>
              <a:rPr lang="en-GB"/>
              <a:t>puts </a:t>
            </a:r>
          </a:p>
          <a:p>
            <a:r>
              <a:rPr lang="en-GB"/>
              <a:t>gets</a:t>
            </a:r>
          </a:p>
          <a:p>
            <a:r>
              <a:rPr lang="en-GB"/>
              <a:t>open</a:t>
            </a:r>
          </a:p>
          <a:p>
            <a:r>
              <a:rPr lang="en-GB"/>
              <a:t>close</a:t>
            </a:r>
          </a:p>
          <a:p>
            <a:r>
              <a:rPr lang="en-GB"/>
              <a:t>read</a:t>
            </a:r>
          </a:p>
          <a:p>
            <a:r>
              <a:rPr lang="en-GB"/>
              <a:t>glob</a:t>
            </a:r>
          </a:p>
          <a:p>
            <a:endParaRPr lang="en-GB"/>
          </a:p>
          <a:p>
            <a:r>
              <a:rPr lang="en-GB"/>
              <a:t>exit</a:t>
            </a:r>
          </a:p>
          <a:p>
            <a:r>
              <a:rPr lang="en-GB"/>
              <a:t>return</a:t>
            </a:r>
          </a:p>
          <a:p>
            <a:r>
              <a:rPr lang="en-GB"/>
              <a:t>break</a:t>
            </a:r>
          </a:p>
          <a:p>
            <a:r>
              <a:rPr lang="en-GB"/>
              <a:t>continue</a:t>
            </a:r>
          </a:p>
          <a:p>
            <a:endParaRPr lang="en-GB"/>
          </a:p>
          <a:p>
            <a:r>
              <a:rPr lang="en-GB"/>
              <a:t>if</a:t>
            </a:r>
          </a:p>
          <a:p>
            <a:r>
              <a:rPr lang="en-GB"/>
              <a:t>while</a:t>
            </a:r>
          </a:p>
          <a:p>
            <a:r>
              <a:rPr lang="en-GB"/>
              <a:t>for</a:t>
            </a:r>
          </a:p>
          <a:p>
            <a:r>
              <a:rPr lang="en-GB"/>
              <a:t>foreach</a:t>
            </a:r>
          </a:p>
          <a:p>
            <a:r>
              <a:rPr lang="en-GB"/>
              <a:t>switch</a:t>
            </a:r>
          </a:p>
        </p:txBody>
      </p:sp>
      <p:sp>
        <p:nvSpPr>
          <p:cNvPr id="44038" name="Text Box 6"/>
          <p:cNvSpPr txBox="1">
            <a:spLocks noChangeArrowheads="1"/>
          </p:cNvSpPr>
          <p:nvPr/>
        </p:nvSpPr>
        <p:spPr bwMode="auto">
          <a:xfrm>
            <a:off x="7451725" y="1700213"/>
            <a:ext cx="938213" cy="4486275"/>
          </a:xfrm>
          <a:prstGeom prst="rect">
            <a:avLst/>
          </a:prstGeom>
          <a:noFill/>
          <a:ln w="15875">
            <a:noFill/>
            <a:miter lim="800000"/>
            <a:headEnd/>
            <a:tailEnd/>
          </a:ln>
        </p:spPr>
        <p:txBody>
          <a:bodyPr wrap="none">
            <a:spAutoFit/>
          </a:bodyPr>
          <a:lstStyle/>
          <a:p>
            <a:r>
              <a:rPr lang="en-GB"/>
              <a:t>proc</a:t>
            </a:r>
          </a:p>
          <a:p>
            <a:r>
              <a:rPr lang="en-GB"/>
              <a:t>source</a:t>
            </a:r>
          </a:p>
          <a:p>
            <a:endParaRPr lang="en-GB"/>
          </a:p>
          <a:p>
            <a:r>
              <a:rPr lang="en-GB"/>
              <a:t>catch</a:t>
            </a:r>
          </a:p>
          <a:p>
            <a:r>
              <a:rPr lang="en-GB"/>
              <a:t>exec</a:t>
            </a:r>
          </a:p>
          <a:p>
            <a:r>
              <a:rPr lang="en-GB"/>
              <a:t>cd</a:t>
            </a:r>
          </a:p>
          <a:p>
            <a:r>
              <a:rPr lang="en-GB"/>
              <a:t>pwd</a:t>
            </a:r>
          </a:p>
          <a:p>
            <a:r>
              <a:rPr lang="en-GB"/>
              <a:t>pid</a:t>
            </a:r>
          </a:p>
          <a:p>
            <a:r>
              <a:rPr lang="en-GB"/>
              <a:t>time</a:t>
            </a:r>
          </a:p>
          <a:p>
            <a:r>
              <a:rPr lang="en-GB"/>
              <a:t>clock</a:t>
            </a:r>
          </a:p>
          <a:p>
            <a:endParaRPr lang="en-GB"/>
          </a:p>
          <a:p>
            <a:r>
              <a:rPr lang="en-GB"/>
              <a:t>eval</a:t>
            </a:r>
          </a:p>
          <a:p>
            <a:r>
              <a:rPr lang="en-GB"/>
              <a:t>global</a:t>
            </a:r>
          </a:p>
          <a:p>
            <a:r>
              <a:rPr lang="en-GB"/>
              <a:t>unset</a:t>
            </a:r>
          </a:p>
          <a:p>
            <a:r>
              <a:rPr lang="en-GB"/>
              <a:t>upvar</a:t>
            </a:r>
          </a:p>
          <a:p>
            <a:endParaRPr lang="en-GB"/>
          </a:p>
        </p:txBody>
      </p:sp>
      <p:sp>
        <p:nvSpPr>
          <p:cNvPr id="44039" name="Rectangle 7"/>
          <p:cNvSpPr>
            <a:spLocks noChangeArrowheads="1"/>
          </p:cNvSpPr>
          <p:nvPr/>
        </p:nvSpPr>
        <p:spPr bwMode="auto">
          <a:xfrm>
            <a:off x="1187450" y="2205038"/>
            <a:ext cx="720725" cy="719137"/>
          </a:xfrm>
          <a:prstGeom prst="rect">
            <a:avLst/>
          </a:prstGeom>
          <a:noFill/>
          <a:ln w="15875">
            <a:solidFill>
              <a:srgbClr val="99CCCC"/>
            </a:solidFill>
            <a:miter lim="800000"/>
            <a:headEnd/>
            <a:tailEnd/>
          </a:ln>
        </p:spPr>
        <p:txBody>
          <a:bodyPr wrap="none" anchor="ctr"/>
          <a:lstStyle/>
          <a:p>
            <a:endParaRPr lang="fr-FR"/>
          </a:p>
        </p:txBody>
      </p:sp>
      <p:sp>
        <p:nvSpPr>
          <p:cNvPr id="44040" name="Text Box 8"/>
          <p:cNvSpPr txBox="1">
            <a:spLocks noChangeArrowheads="1"/>
          </p:cNvSpPr>
          <p:nvPr/>
        </p:nvSpPr>
        <p:spPr bwMode="auto">
          <a:xfrm>
            <a:off x="1870075" y="2349500"/>
            <a:ext cx="830263" cy="366713"/>
          </a:xfrm>
          <a:prstGeom prst="rect">
            <a:avLst/>
          </a:prstGeom>
          <a:noFill/>
          <a:ln w="15875">
            <a:noFill/>
            <a:miter lim="800000"/>
            <a:headEnd/>
            <a:tailEnd/>
          </a:ln>
        </p:spPr>
        <p:txBody>
          <a:bodyPr wrap="none">
            <a:spAutoFit/>
          </a:bodyPr>
          <a:lstStyle/>
          <a:p>
            <a:r>
              <a:rPr lang="en-GB">
                <a:solidFill>
                  <a:srgbClr val="006666"/>
                </a:solidFill>
              </a:rPr>
              <a:t>calcul</a:t>
            </a:r>
          </a:p>
        </p:txBody>
      </p:sp>
      <p:sp>
        <p:nvSpPr>
          <p:cNvPr id="44041" name="Rectangle 9"/>
          <p:cNvSpPr>
            <a:spLocks noChangeArrowheads="1"/>
          </p:cNvSpPr>
          <p:nvPr/>
        </p:nvSpPr>
        <p:spPr bwMode="auto">
          <a:xfrm>
            <a:off x="1187450" y="3141663"/>
            <a:ext cx="1081088" cy="3095625"/>
          </a:xfrm>
          <a:prstGeom prst="rect">
            <a:avLst/>
          </a:prstGeom>
          <a:noFill/>
          <a:ln w="15875">
            <a:solidFill>
              <a:srgbClr val="99CCCC"/>
            </a:solidFill>
            <a:miter lim="800000"/>
            <a:headEnd/>
            <a:tailEnd/>
          </a:ln>
        </p:spPr>
        <p:txBody>
          <a:bodyPr wrap="none" anchor="ctr"/>
          <a:lstStyle/>
          <a:p>
            <a:endParaRPr lang="fr-FR"/>
          </a:p>
        </p:txBody>
      </p:sp>
      <p:sp>
        <p:nvSpPr>
          <p:cNvPr id="44042" name="Text Box 10"/>
          <p:cNvSpPr txBox="1">
            <a:spLocks noChangeArrowheads="1"/>
          </p:cNvSpPr>
          <p:nvPr/>
        </p:nvSpPr>
        <p:spPr bwMode="auto">
          <a:xfrm>
            <a:off x="395288" y="4365625"/>
            <a:ext cx="773112" cy="366713"/>
          </a:xfrm>
          <a:prstGeom prst="rect">
            <a:avLst/>
          </a:prstGeom>
          <a:noFill/>
          <a:ln w="15875">
            <a:noFill/>
            <a:miter lim="800000"/>
            <a:headEnd/>
            <a:tailEnd/>
          </a:ln>
        </p:spPr>
        <p:txBody>
          <a:bodyPr wrap="none">
            <a:spAutoFit/>
          </a:bodyPr>
          <a:lstStyle/>
          <a:p>
            <a:r>
              <a:rPr lang="en-GB">
                <a:solidFill>
                  <a:srgbClr val="006666"/>
                </a:solidFill>
              </a:rPr>
              <a:t>texte</a:t>
            </a:r>
          </a:p>
        </p:txBody>
      </p:sp>
      <p:sp>
        <p:nvSpPr>
          <p:cNvPr id="44043" name="Rectangle 11"/>
          <p:cNvSpPr>
            <a:spLocks noChangeArrowheads="1"/>
          </p:cNvSpPr>
          <p:nvPr/>
        </p:nvSpPr>
        <p:spPr bwMode="auto">
          <a:xfrm>
            <a:off x="3203575" y="1700213"/>
            <a:ext cx="1081088" cy="3960812"/>
          </a:xfrm>
          <a:prstGeom prst="rect">
            <a:avLst/>
          </a:prstGeom>
          <a:noFill/>
          <a:ln w="15875">
            <a:solidFill>
              <a:srgbClr val="99CCCC"/>
            </a:solidFill>
            <a:miter lim="800000"/>
            <a:headEnd/>
            <a:tailEnd/>
          </a:ln>
        </p:spPr>
        <p:txBody>
          <a:bodyPr wrap="none" anchor="ctr"/>
          <a:lstStyle/>
          <a:p>
            <a:endParaRPr lang="fr-FR"/>
          </a:p>
        </p:txBody>
      </p:sp>
      <p:sp>
        <p:nvSpPr>
          <p:cNvPr id="44044" name="Text Box 12"/>
          <p:cNvSpPr txBox="1">
            <a:spLocks noChangeArrowheads="1"/>
          </p:cNvSpPr>
          <p:nvPr/>
        </p:nvSpPr>
        <p:spPr bwMode="auto">
          <a:xfrm>
            <a:off x="4246563" y="3500438"/>
            <a:ext cx="776287" cy="366712"/>
          </a:xfrm>
          <a:prstGeom prst="rect">
            <a:avLst/>
          </a:prstGeom>
          <a:noFill/>
          <a:ln w="15875">
            <a:noFill/>
            <a:miter lim="800000"/>
            <a:headEnd/>
            <a:tailEnd/>
          </a:ln>
        </p:spPr>
        <p:txBody>
          <a:bodyPr wrap="none">
            <a:spAutoFit/>
          </a:bodyPr>
          <a:lstStyle/>
          <a:p>
            <a:r>
              <a:rPr lang="en-GB">
                <a:solidFill>
                  <a:srgbClr val="006666"/>
                </a:solidFill>
              </a:rPr>
              <a:t>listes</a:t>
            </a:r>
          </a:p>
        </p:txBody>
      </p:sp>
      <p:sp>
        <p:nvSpPr>
          <p:cNvPr id="44045" name="Rectangle 13"/>
          <p:cNvSpPr>
            <a:spLocks noChangeArrowheads="1"/>
          </p:cNvSpPr>
          <p:nvPr/>
        </p:nvSpPr>
        <p:spPr bwMode="auto">
          <a:xfrm>
            <a:off x="5292725" y="1700213"/>
            <a:ext cx="792163" cy="2016125"/>
          </a:xfrm>
          <a:prstGeom prst="rect">
            <a:avLst/>
          </a:prstGeom>
          <a:noFill/>
          <a:ln w="15875">
            <a:solidFill>
              <a:srgbClr val="99CCCC"/>
            </a:solidFill>
            <a:miter lim="800000"/>
            <a:headEnd/>
            <a:tailEnd/>
          </a:ln>
        </p:spPr>
        <p:txBody>
          <a:bodyPr wrap="none" anchor="ctr"/>
          <a:lstStyle/>
          <a:p>
            <a:endParaRPr lang="fr-FR"/>
          </a:p>
        </p:txBody>
      </p:sp>
      <p:sp>
        <p:nvSpPr>
          <p:cNvPr id="44046" name="Text Box 14"/>
          <p:cNvSpPr txBox="1">
            <a:spLocks noChangeArrowheads="1"/>
          </p:cNvSpPr>
          <p:nvPr/>
        </p:nvSpPr>
        <p:spPr bwMode="auto">
          <a:xfrm>
            <a:off x="6056313" y="2281238"/>
            <a:ext cx="1008062" cy="366712"/>
          </a:xfrm>
          <a:prstGeom prst="rect">
            <a:avLst/>
          </a:prstGeom>
          <a:noFill/>
          <a:ln w="15875">
            <a:noFill/>
            <a:miter lim="800000"/>
            <a:headEnd/>
            <a:tailEnd/>
          </a:ln>
        </p:spPr>
        <p:txBody>
          <a:bodyPr wrap="none">
            <a:spAutoFit/>
          </a:bodyPr>
          <a:lstStyle/>
          <a:p>
            <a:r>
              <a:rPr lang="en-GB">
                <a:solidFill>
                  <a:srgbClr val="006666"/>
                </a:solidFill>
              </a:rPr>
              <a:t>fichiers</a:t>
            </a:r>
          </a:p>
        </p:txBody>
      </p:sp>
      <p:sp>
        <p:nvSpPr>
          <p:cNvPr id="44047" name="Rectangle 15"/>
          <p:cNvSpPr>
            <a:spLocks noChangeArrowheads="1"/>
          </p:cNvSpPr>
          <p:nvPr/>
        </p:nvSpPr>
        <p:spPr bwMode="auto">
          <a:xfrm>
            <a:off x="5292725" y="3860800"/>
            <a:ext cx="1223963" cy="2879725"/>
          </a:xfrm>
          <a:prstGeom prst="rect">
            <a:avLst/>
          </a:prstGeom>
          <a:noFill/>
          <a:ln w="15875">
            <a:solidFill>
              <a:srgbClr val="99CCCC"/>
            </a:solidFill>
            <a:miter lim="800000"/>
            <a:headEnd/>
            <a:tailEnd/>
          </a:ln>
        </p:spPr>
        <p:txBody>
          <a:bodyPr wrap="none" anchor="ctr"/>
          <a:lstStyle/>
          <a:p>
            <a:endParaRPr lang="fr-FR"/>
          </a:p>
        </p:txBody>
      </p:sp>
      <p:sp>
        <p:nvSpPr>
          <p:cNvPr id="44048" name="Text Box 16"/>
          <p:cNvSpPr txBox="1">
            <a:spLocks noChangeArrowheads="1"/>
          </p:cNvSpPr>
          <p:nvPr/>
        </p:nvSpPr>
        <p:spPr bwMode="auto">
          <a:xfrm>
            <a:off x="6394450" y="6092825"/>
            <a:ext cx="1273175" cy="366713"/>
          </a:xfrm>
          <a:prstGeom prst="rect">
            <a:avLst/>
          </a:prstGeom>
          <a:noFill/>
          <a:ln w="15875">
            <a:noFill/>
            <a:miter lim="800000"/>
            <a:headEnd/>
            <a:tailEnd/>
          </a:ln>
        </p:spPr>
        <p:txBody>
          <a:bodyPr wrap="none">
            <a:spAutoFit/>
          </a:bodyPr>
          <a:lstStyle/>
          <a:p>
            <a:r>
              <a:rPr lang="en-GB">
                <a:solidFill>
                  <a:srgbClr val="006666"/>
                </a:solidFill>
              </a:rPr>
              <a:t> contrôle </a:t>
            </a:r>
          </a:p>
        </p:txBody>
      </p:sp>
      <p:sp>
        <p:nvSpPr>
          <p:cNvPr id="44049" name="Rectangle 17"/>
          <p:cNvSpPr>
            <a:spLocks noChangeArrowheads="1"/>
          </p:cNvSpPr>
          <p:nvPr/>
        </p:nvSpPr>
        <p:spPr bwMode="auto">
          <a:xfrm>
            <a:off x="3203575" y="5805488"/>
            <a:ext cx="1081088" cy="431800"/>
          </a:xfrm>
          <a:prstGeom prst="rect">
            <a:avLst/>
          </a:prstGeom>
          <a:noFill/>
          <a:ln w="15875">
            <a:solidFill>
              <a:srgbClr val="99CCCC"/>
            </a:solidFill>
            <a:miter lim="800000"/>
            <a:headEnd/>
            <a:tailEnd/>
          </a:ln>
        </p:spPr>
        <p:txBody>
          <a:bodyPr wrap="none" anchor="ctr"/>
          <a:lstStyle/>
          <a:p>
            <a:endParaRPr lang="fr-FR"/>
          </a:p>
        </p:txBody>
      </p:sp>
      <p:sp>
        <p:nvSpPr>
          <p:cNvPr id="44050" name="Text Box 18"/>
          <p:cNvSpPr txBox="1">
            <a:spLocks noChangeArrowheads="1"/>
          </p:cNvSpPr>
          <p:nvPr/>
        </p:nvSpPr>
        <p:spPr bwMode="auto">
          <a:xfrm>
            <a:off x="2339975" y="5942013"/>
            <a:ext cx="904875" cy="366712"/>
          </a:xfrm>
          <a:prstGeom prst="rect">
            <a:avLst/>
          </a:prstGeom>
          <a:noFill/>
          <a:ln w="15875">
            <a:noFill/>
            <a:miter lim="800000"/>
            <a:headEnd/>
            <a:tailEnd/>
          </a:ln>
        </p:spPr>
        <p:txBody>
          <a:bodyPr wrap="none">
            <a:spAutoFit/>
          </a:bodyPr>
          <a:lstStyle/>
          <a:p>
            <a:r>
              <a:rPr lang="en-GB">
                <a:solidFill>
                  <a:srgbClr val="006666"/>
                </a:solidFill>
              </a:rPr>
              <a:t>arrays</a:t>
            </a:r>
          </a:p>
        </p:txBody>
      </p:sp>
      <p:sp>
        <p:nvSpPr>
          <p:cNvPr id="44051" name="Rectangle 19"/>
          <p:cNvSpPr>
            <a:spLocks noChangeArrowheads="1"/>
          </p:cNvSpPr>
          <p:nvPr/>
        </p:nvSpPr>
        <p:spPr bwMode="auto">
          <a:xfrm>
            <a:off x="7451725" y="1773238"/>
            <a:ext cx="936625" cy="4103687"/>
          </a:xfrm>
          <a:prstGeom prst="rect">
            <a:avLst/>
          </a:prstGeom>
          <a:noFill/>
          <a:ln w="15875">
            <a:solidFill>
              <a:srgbClr val="99CCCC"/>
            </a:solidFill>
            <a:miter lim="800000"/>
            <a:headEnd/>
            <a:tailEnd/>
          </a:ln>
        </p:spPr>
        <p:txBody>
          <a:bodyPr wrap="none" anchor="ctr"/>
          <a:lstStyle/>
          <a:p>
            <a:endParaRPr lang="fr-FR"/>
          </a:p>
        </p:txBody>
      </p:sp>
      <p:sp>
        <p:nvSpPr>
          <p:cNvPr id="44052" name="Text Box 20"/>
          <p:cNvSpPr txBox="1">
            <a:spLocks noChangeArrowheads="1"/>
          </p:cNvSpPr>
          <p:nvPr/>
        </p:nvSpPr>
        <p:spPr bwMode="auto">
          <a:xfrm>
            <a:off x="8112125" y="5805488"/>
            <a:ext cx="708025" cy="366712"/>
          </a:xfrm>
          <a:prstGeom prst="rect">
            <a:avLst/>
          </a:prstGeom>
          <a:noFill/>
          <a:ln w="15875">
            <a:noFill/>
            <a:miter lim="800000"/>
            <a:headEnd/>
            <a:tailEnd/>
          </a:ln>
        </p:spPr>
        <p:txBody>
          <a:bodyPr wrap="none">
            <a:spAutoFit/>
          </a:bodyPr>
          <a:lstStyle/>
          <a:p>
            <a:r>
              <a:rPr lang="en-GB">
                <a:solidFill>
                  <a:srgbClr val="006666"/>
                </a:solidFill>
              </a:rPr>
              <a:t>misc</a:t>
            </a:r>
          </a:p>
        </p:txBody>
      </p:sp>
      <p:sp>
        <p:nvSpPr>
          <p:cNvPr id="124949" name="Rectangle 21"/>
          <p:cNvSpPr>
            <a:spLocks noChangeArrowheads="1"/>
          </p:cNvSpPr>
          <p:nvPr/>
        </p:nvSpPr>
        <p:spPr bwMode="auto">
          <a:xfrm>
            <a:off x="1258888" y="5316538"/>
            <a:ext cx="865187" cy="576262"/>
          </a:xfrm>
          <a:prstGeom prst="rect">
            <a:avLst/>
          </a:prstGeom>
          <a:noFill/>
          <a:ln w="15875">
            <a:solidFill>
              <a:srgbClr val="FF0000"/>
            </a:solidFill>
            <a:miter lim="800000"/>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4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370013" y="301625"/>
            <a:ext cx="7313612" cy="750888"/>
          </a:xfrm>
        </p:spPr>
        <p:txBody>
          <a:bodyPr/>
          <a:lstStyle/>
          <a:p>
            <a:pPr eaLnBrk="1" hangingPunct="1"/>
            <a:r>
              <a:rPr lang="fr-FR" sz="3200" i="1" smtClean="0"/>
              <a:t>regexp, regsub</a:t>
            </a:r>
            <a:r>
              <a:rPr lang="fr-FR" sz="3200" smtClean="0"/>
              <a:t>  Expressions régulières</a:t>
            </a:r>
          </a:p>
        </p:txBody>
      </p:sp>
      <p:sp>
        <p:nvSpPr>
          <p:cNvPr id="45059" name="Rectangle 3"/>
          <p:cNvSpPr>
            <a:spLocks noGrp="1" noChangeArrowheads="1"/>
          </p:cNvSpPr>
          <p:nvPr>
            <p:ph type="body" idx="1"/>
          </p:nvPr>
        </p:nvSpPr>
        <p:spPr>
          <a:xfrm>
            <a:off x="1370013" y="1827213"/>
            <a:ext cx="7523162" cy="4114800"/>
          </a:xfrm>
        </p:spPr>
        <p:txBody>
          <a:bodyPr/>
          <a:lstStyle/>
          <a:p>
            <a:pPr eaLnBrk="1" hangingPunct="1"/>
            <a:r>
              <a:rPr lang="fr-FR" sz="2400" smtClean="0"/>
              <a:t>un don du ciel</a:t>
            </a:r>
          </a:p>
          <a:p>
            <a:pPr eaLnBrk="1" hangingPunct="1"/>
            <a:r>
              <a:rPr lang="fr-FR" sz="2400" smtClean="0"/>
              <a:t>très simple pour des problèmes simples</a:t>
            </a:r>
          </a:p>
          <a:p>
            <a:pPr eaLnBrk="1" hangingPunct="1"/>
            <a:r>
              <a:rPr lang="fr-FR" sz="2400" smtClean="0"/>
              <a:t>simple pour le reste … quand on a compris !</a:t>
            </a:r>
          </a:p>
          <a:p>
            <a:pPr eaLnBrk="1" hangingPunct="1"/>
            <a:endParaRPr lang="fr-FR" sz="2400" smtClean="0"/>
          </a:p>
          <a:p>
            <a:pPr eaLnBrk="1" hangingPunct="1"/>
            <a:r>
              <a:rPr lang="fr-FR" sz="2400" smtClean="0"/>
              <a:t>vous ne pourrez plus vous en passer !</a:t>
            </a:r>
          </a:p>
          <a:p>
            <a:pPr eaLnBrk="1" hangingPunct="1"/>
            <a:endParaRPr lang="fr-FR" sz="2400" smtClean="0"/>
          </a:p>
          <a:p>
            <a:pPr algn="r" eaLnBrk="1" hangingPunct="1"/>
            <a:r>
              <a:rPr lang="fr-FR" smtClean="0"/>
              <a:t>… on y va ?</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fr-FR" smtClean="0">
                <a:latin typeface="Courier New" pitchFamily="49" charset="0"/>
              </a:rPr>
              <a:t>regexp</a:t>
            </a:r>
          </a:p>
        </p:txBody>
      </p:sp>
      <p:sp>
        <p:nvSpPr>
          <p:cNvPr id="46083" name="Rectangle 3"/>
          <p:cNvSpPr>
            <a:spLocks noGrp="1" noChangeArrowheads="1"/>
          </p:cNvSpPr>
          <p:nvPr>
            <p:ph type="body" idx="1"/>
          </p:nvPr>
        </p:nvSpPr>
        <p:spPr/>
        <p:txBody>
          <a:bodyPr/>
          <a:lstStyle/>
          <a:p>
            <a:pPr eaLnBrk="1" hangingPunct="1"/>
            <a:r>
              <a:rPr lang="fr-FR" sz="2100" smtClean="0"/>
              <a:t>pour savoir si une sous-chaîne est dans une chaîne</a:t>
            </a:r>
          </a:p>
          <a:p>
            <a:pPr algn="ctr" eaLnBrk="1" hangingPunct="1">
              <a:buFont typeface="Wingdings" pitchFamily="2" charset="2"/>
              <a:buNone/>
            </a:pPr>
            <a:r>
              <a:rPr lang="fr-FR" sz="2100" smtClean="0">
                <a:latin typeface="Courier New" pitchFamily="49" charset="0"/>
              </a:rPr>
              <a:t>if {[regexp </a:t>
            </a:r>
            <a:r>
              <a:rPr lang="fr-FR" sz="2100" i="1" smtClean="0">
                <a:latin typeface="Courier New" pitchFamily="49" charset="0"/>
              </a:rPr>
              <a:t>Petit</a:t>
            </a:r>
            <a:r>
              <a:rPr lang="fr-FR" sz="2100" smtClean="0">
                <a:latin typeface="Courier New" pitchFamily="49" charset="0"/>
              </a:rPr>
              <a:t> </a:t>
            </a:r>
            <a:r>
              <a:rPr lang="fr-FR" sz="2100" i="1" smtClean="0">
                <a:latin typeface="Courier New" pitchFamily="49" charset="0"/>
              </a:rPr>
              <a:t>Grand</a:t>
            </a:r>
            <a:r>
              <a:rPr lang="fr-FR" sz="2100" smtClean="0">
                <a:latin typeface="Courier New" pitchFamily="49" charset="0"/>
              </a:rPr>
              <a:t>]} { </a:t>
            </a:r>
            <a:r>
              <a:rPr lang="fr-FR" sz="2100" i="1" smtClean="0">
                <a:latin typeface="Courier New" pitchFamily="49" charset="0"/>
              </a:rPr>
              <a:t>bloc</a:t>
            </a:r>
            <a:r>
              <a:rPr lang="fr-FR" sz="2100" smtClean="0">
                <a:latin typeface="Courier New" pitchFamily="49" charset="0"/>
              </a:rPr>
              <a:t> }</a:t>
            </a:r>
          </a:p>
          <a:p>
            <a:pPr algn="ctr" eaLnBrk="1" hangingPunct="1">
              <a:buFont typeface="Wingdings" pitchFamily="2" charset="2"/>
              <a:buNone/>
            </a:pPr>
            <a:endParaRPr lang="fr-FR" sz="2100" smtClean="0">
              <a:latin typeface="Courier New" pitchFamily="49" charset="0"/>
            </a:endParaRPr>
          </a:p>
          <a:p>
            <a:pPr algn="ctr" eaLnBrk="1" hangingPunct="1">
              <a:buFont typeface="Wingdings" pitchFamily="2" charset="2"/>
              <a:buNone/>
            </a:pPr>
            <a:r>
              <a:rPr lang="fr-FR" i="1" smtClean="0">
                <a:latin typeface="Courier New" pitchFamily="49" charset="0"/>
              </a:rPr>
              <a:t>Grand</a:t>
            </a:r>
            <a:r>
              <a:rPr lang="fr-FR" smtClean="0">
                <a:latin typeface="Courier New" pitchFamily="49" charset="0"/>
              </a:rPr>
              <a:t> </a:t>
            </a:r>
            <a:r>
              <a:rPr lang="fr-FR" smtClean="0"/>
              <a:t>est une chaîne de caractères</a:t>
            </a:r>
          </a:p>
          <a:p>
            <a:pPr algn="ctr" eaLnBrk="1" hangingPunct="1">
              <a:buFont typeface="Wingdings" pitchFamily="2" charset="2"/>
              <a:buNone/>
            </a:pPr>
            <a:r>
              <a:rPr lang="fr-FR" i="1" smtClean="0">
                <a:latin typeface="Courier New" pitchFamily="49" charset="0"/>
              </a:rPr>
              <a:t>Petit</a:t>
            </a:r>
            <a:r>
              <a:rPr lang="fr-FR" smtClean="0"/>
              <a:t> une expression régulière qui définit très précisément ce qu’on recherche ...</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404813"/>
            <a:ext cx="7772400" cy="720725"/>
          </a:xfrm>
        </p:spPr>
        <p:txBody>
          <a:bodyPr/>
          <a:lstStyle/>
          <a:p>
            <a:pPr algn="ctr" eaLnBrk="1" hangingPunct="1"/>
            <a:r>
              <a:rPr lang="fr-FR" sz="2800" smtClean="0">
                <a:latin typeface="Courier New" pitchFamily="49" charset="0"/>
              </a:rPr>
              <a:t>regexp </a:t>
            </a:r>
            <a:r>
              <a:rPr lang="fr-FR" sz="2800" i="1" smtClean="0">
                <a:latin typeface="Courier New" pitchFamily="49" charset="0"/>
              </a:rPr>
              <a:t>Petit</a:t>
            </a:r>
            <a:r>
              <a:rPr lang="fr-FR" sz="2800" smtClean="0">
                <a:latin typeface="Courier New" pitchFamily="49" charset="0"/>
              </a:rPr>
              <a:t> </a:t>
            </a:r>
            <a:r>
              <a:rPr lang="fr-FR" sz="2800" i="1" smtClean="0">
                <a:latin typeface="Courier New" pitchFamily="49" charset="0"/>
              </a:rPr>
              <a:t>Grand</a:t>
            </a:r>
          </a:p>
        </p:txBody>
      </p:sp>
      <p:sp>
        <p:nvSpPr>
          <p:cNvPr id="47107" name="Rectangle 3"/>
          <p:cNvSpPr>
            <a:spLocks noGrp="1" noChangeArrowheads="1"/>
          </p:cNvSpPr>
          <p:nvPr>
            <p:ph type="body" idx="1"/>
          </p:nvPr>
        </p:nvSpPr>
        <p:spPr>
          <a:xfrm>
            <a:off x="1042988" y="1844675"/>
            <a:ext cx="8101012" cy="4105275"/>
          </a:xfrm>
        </p:spPr>
        <p:txBody>
          <a:bodyPr/>
          <a:lstStyle/>
          <a:p>
            <a:pPr eaLnBrk="1" hangingPunct="1"/>
            <a:r>
              <a:rPr lang="fr-FR" sz="2400" i="1" dirty="0" smtClean="0">
                <a:latin typeface="Courier New" pitchFamily="49" charset="0"/>
              </a:rPr>
              <a:t>Grand</a:t>
            </a:r>
            <a:r>
              <a:rPr lang="fr-FR" sz="2400" i="1" dirty="0" smtClean="0"/>
              <a:t> </a:t>
            </a:r>
            <a:r>
              <a:rPr lang="fr-FR" sz="2400" dirty="0" smtClean="0"/>
              <a:t>est une chaîne de caractères</a:t>
            </a:r>
          </a:p>
          <a:p>
            <a:pPr eaLnBrk="1" hangingPunct="1"/>
            <a:r>
              <a:rPr lang="fr-FR" sz="2400" i="1" dirty="0" smtClean="0">
                <a:latin typeface="Courier New" pitchFamily="49" charset="0"/>
              </a:rPr>
              <a:t>Petit </a:t>
            </a:r>
            <a:r>
              <a:rPr lang="fr-FR" sz="2400" dirty="0" smtClean="0"/>
              <a:t>est une expression régulière</a:t>
            </a:r>
          </a:p>
          <a:p>
            <a:pPr lvl="1" eaLnBrk="1" hangingPunct="1"/>
            <a:r>
              <a:rPr lang="fr-FR" sz="2400" dirty="0" smtClean="0"/>
              <a:t>une simple chaîne</a:t>
            </a:r>
          </a:p>
          <a:p>
            <a:pPr lvl="2" eaLnBrk="1" hangingPunct="1">
              <a:buFont typeface="Wingdings" pitchFamily="2" charset="2"/>
              <a:buNone/>
            </a:pPr>
            <a:r>
              <a:rPr lang="fr-FR" dirty="0" err="1" smtClean="0">
                <a:latin typeface="Courier New" pitchFamily="49" charset="0"/>
              </a:rPr>
              <a:t>regexp</a:t>
            </a:r>
            <a:r>
              <a:rPr lang="fr-FR" dirty="0" smtClean="0">
                <a:latin typeface="Courier New" pitchFamily="49" charset="0"/>
              </a:rPr>
              <a:t> ATG $</a:t>
            </a:r>
            <a:r>
              <a:rPr lang="fr-FR" dirty="0" err="1" smtClean="0">
                <a:latin typeface="Courier New" pitchFamily="49" charset="0"/>
              </a:rPr>
              <a:t>Sequence</a:t>
            </a:r>
            <a:endParaRPr lang="fr-FR" sz="1800" i="1" dirty="0" smtClean="0"/>
          </a:p>
          <a:p>
            <a:pPr lvl="1" eaLnBrk="1" hangingPunct="1"/>
            <a:r>
              <a:rPr lang="fr-FR" sz="2400" dirty="0" smtClean="0"/>
              <a:t>ou, plus compliqué :</a:t>
            </a:r>
            <a:r>
              <a:rPr lang="fr-FR" dirty="0" smtClean="0"/>
              <a:t> </a:t>
            </a:r>
            <a:endParaRPr lang="fr-FR" dirty="0" smtClean="0">
              <a:latin typeface="Courier New" pitchFamily="49" charset="0"/>
            </a:endParaRPr>
          </a:p>
          <a:p>
            <a:pPr lvl="2" eaLnBrk="1" hangingPunct="1">
              <a:buFont typeface="Wingdings" pitchFamily="2" charset="2"/>
              <a:buNone/>
            </a:pPr>
            <a:r>
              <a:rPr lang="fr-FR" dirty="0" err="1" smtClean="0">
                <a:latin typeface="Courier New" pitchFamily="49" charset="0"/>
              </a:rPr>
              <a:t>regexp</a:t>
            </a:r>
            <a:r>
              <a:rPr lang="fr-FR" dirty="0" smtClean="0">
                <a:latin typeface="Courier New" pitchFamily="49" charset="0"/>
              </a:rPr>
              <a:t> {^R[a-z]+} $</a:t>
            </a:r>
            <a:r>
              <a:rPr lang="fr-FR" dirty="0" err="1" smtClean="0">
                <a:latin typeface="Courier New" pitchFamily="49" charset="0"/>
              </a:rPr>
              <a:t>Prenom</a:t>
            </a:r>
            <a:endParaRPr lang="fr-FR" dirty="0" smtClean="0">
              <a:latin typeface="Courier New" pitchFamily="49" charset="0"/>
            </a:endParaRPr>
          </a:p>
          <a:p>
            <a:pPr lvl="2" eaLnBrk="1" hangingPunct="1">
              <a:buFont typeface="Wingdings" pitchFamily="2" charset="2"/>
              <a:buNone/>
            </a:pPr>
            <a:r>
              <a:rPr lang="fr-FR" sz="1800" i="1" dirty="0" smtClean="0"/>
              <a:t>Commence par R suivi de 1 ou plusieurs lettres minuscules</a:t>
            </a:r>
          </a:p>
          <a:p>
            <a:pPr lvl="2" eaLnBrk="1" hangingPunct="1">
              <a:buFont typeface="Wingdings" pitchFamily="2" charset="2"/>
              <a:buNone/>
            </a:pPr>
            <a:r>
              <a:rPr lang="fr-FR" dirty="0" err="1" smtClean="0">
                <a:latin typeface="Courier New" pitchFamily="49" charset="0"/>
              </a:rPr>
              <a:t>regexp</a:t>
            </a:r>
            <a:r>
              <a:rPr lang="fr-FR" dirty="0" smtClean="0">
                <a:latin typeface="Courier New" pitchFamily="49" charset="0"/>
              </a:rPr>
              <a:t> {(NP|NM)_[0-9]+$} $</a:t>
            </a:r>
            <a:r>
              <a:rPr lang="fr-FR" dirty="0" err="1" smtClean="0">
                <a:latin typeface="Courier New" pitchFamily="49" charset="0"/>
              </a:rPr>
              <a:t>AccessNumber</a:t>
            </a:r>
            <a:endParaRPr lang="fr-FR" dirty="0" smtClean="0">
              <a:latin typeface="Courier New" pitchFamily="49" charset="0"/>
            </a:endParaRPr>
          </a:p>
          <a:p>
            <a:pPr lvl="2" eaLnBrk="1" hangingPunct="1">
              <a:buFont typeface="Wingdings" pitchFamily="2" charset="2"/>
              <a:buNone/>
            </a:pPr>
            <a:r>
              <a:rPr lang="fr-FR" sz="1800" i="1" dirty="0" smtClean="0"/>
              <a:t>Contient NP ou NM suivi de _ et de 1 ou plusieurs chiffres en fin</a:t>
            </a:r>
          </a:p>
          <a:p>
            <a:pPr lvl="2" eaLnBrk="1" hangingPunct="1"/>
            <a:endParaRPr lang="fr-FR" dirty="0" smtClean="0"/>
          </a:p>
          <a:p>
            <a:pPr lvl="1" algn="ctr" eaLnBrk="1" hangingPunct="1">
              <a:buFont typeface="Wingdings" pitchFamily="2" charset="2"/>
              <a:buNone/>
            </a:pPr>
            <a:endParaRPr lang="fr-FR" sz="2400" i="1" dirty="0" smtClean="0"/>
          </a:p>
          <a:p>
            <a:pPr lvl="1" eaLnBrk="1" hangingPunct="1">
              <a:buFont typeface="Wingdings" pitchFamily="2" charset="2"/>
              <a:buNone/>
            </a:pPr>
            <a:endParaRPr lang="fr-FR" sz="2400" i="1" dirty="0" smtClean="0"/>
          </a:p>
        </p:txBody>
      </p:sp>
      <p:sp>
        <p:nvSpPr>
          <p:cNvPr id="47108" name="Text Box 7"/>
          <p:cNvSpPr txBox="1">
            <a:spLocks noChangeArrowheads="1"/>
          </p:cNvSpPr>
          <p:nvPr/>
        </p:nvSpPr>
        <p:spPr bwMode="auto">
          <a:xfrm>
            <a:off x="1760538" y="5876925"/>
            <a:ext cx="5332412" cy="641350"/>
          </a:xfrm>
          <a:prstGeom prst="rect">
            <a:avLst/>
          </a:prstGeom>
          <a:noFill/>
          <a:ln w="38100">
            <a:noFill/>
            <a:miter lim="800000"/>
            <a:headEnd/>
            <a:tailEnd/>
          </a:ln>
        </p:spPr>
        <p:txBody>
          <a:bodyPr wrap="none">
            <a:spAutoFit/>
          </a:bodyPr>
          <a:lstStyle/>
          <a:p>
            <a:pPr algn="ctr"/>
            <a:r>
              <a:rPr lang="fr-FR" i="1">
                <a:solidFill>
                  <a:schemeClr val="tx2"/>
                </a:solidFill>
              </a:rPr>
              <a:t>Là où ça se corse c ’est quand il faut mettre </a:t>
            </a:r>
          </a:p>
          <a:p>
            <a:pPr algn="ctr"/>
            <a:r>
              <a:rPr lang="fr-FR" i="1">
                <a:solidFill>
                  <a:schemeClr val="tx2"/>
                </a:solidFill>
              </a:rPr>
              <a:t>des [, des ], des $, des *, ou autres …</a:t>
            </a:r>
            <a:endParaRPr lang="en-GB" i="1">
              <a:solidFill>
                <a:schemeClr val="tx2"/>
              </a:solidFill>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fr-FR" smtClean="0">
                <a:latin typeface="Courier New" pitchFamily="49" charset="0"/>
              </a:rPr>
              <a:t>regexp</a:t>
            </a:r>
            <a:r>
              <a:rPr lang="fr-FR" smtClean="0"/>
              <a:t> : caractères </a:t>
            </a:r>
            <a:r>
              <a:rPr lang="fr-FR" i="1" smtClean="0"/>
              <a:t>backslashés</a:t>
            </a:r>
            <a:r>
              <a:rPr lang="fr-FR" smtClean="0"/>
              <a:t> </a:t>
            </a:r>
          </a:p>
        </p:txBody>
      </p:sp>
      <p:sp>
        <p:nvSpPr>
          <p:cNvPr id="48131" name="Rectangle 3"/>
          <p:cNvSpPr>
            <a:spLocks noGrp="1" noChangeArrowheads="1"/>
          </p:cNvSpPr>
          <p:nvPr>
            <p:ph type="body" idx="1"/>
          </p:nvPr>
        </p:nvSpPr>
        <p:spPr>
          <a:xfrm>
            <a:off x="1187450" y="1844675"/>
            <a:ext cx="7667625" cy="4114800"/>
          </a:xfrm>
        </p:spPr>
        <p:txBody>
          <a:bodyPr/>
          <a:lstStyle/>
          <a:p>
            <a:pPr eaLnBrk="1" hangingPunct="1"/>
            <a:r>
              <a:rPr lang="fr-FR" smtClean="0">
                <a:latin typeface="Courier New" pitchFamily="49" charset="0"/>
              </a:rPr>
              <a:t>\+*.,[]{}()-</a:t>
            </a:r>
            <a:r>
              <a:rPr lang="fr-FR" smtClean="0"/>
              <a:t> ont une signification spécifique. Les </a:t>
            </a:r>
            <a:r>
              <a:rPr lang="fr-FR" i="1" smtClean="0"/>
              <a:t>backslasher</a:t>
            </a:r>
            <a:r>
              <a:rPr lang="fr-FR" smtClean="0"/>
              <a:t> pour les utiliser tels quels : </a:t>
            </a:r>
          </a:p>
          <a:p>
            <a:pPr algn="ctr" eaLnBrk="1" hangingPunct="1">
              <a:buFont typeface="Wingdings" pitchFamily="2" charset="2"/>
              <a:buNone/>
            </a:pPr>
            <a:r>
              <a:rPr lang="fr-FR" smtClean="0">
                <a:latin typeface="Courier New" pitchFamily="49" charset="0"/>
              </a:rPr>
              <a:t>regexp {a\*x\+b} $Formule</a:t>
            </a:r>
          </a:p>
          <a:p>
            <a:pPr eaLnBrk="1" hangingPunct="1"/>
            <a:r>
              <a:rPr lang="fr-FR" smtClean="0">
                <a:latin typeface="Courier New" pitchFamily="49" charset="0"/>
              </a:rPr>
              <a:t>\n \t</a:t>
            </a:r>
            <a:r>
              <a:rPr lang="fr-FR" smtClean="0"/>
              <a:t>  ...</a:t>
            </a:r>
            <a:r>
              <a:rPr lang="fr-FR" smtClean="0">
                <a:latin typeface="Courier New" pitchFamily="49" charset="0"/>
              </a:rPr>
              <a:t> </a:t>
            </a:r>
            <a:r>
              <a:rPr lang="fr-FR" smtClean="0"/>
              <a:t>ont une signification standardisée</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err="1" smtClean="0"/>
              <a:t>regsub</a:t>
            </a:r>
            <a:endParaRPr lang="fr-FR" dirty="0"/>
          </a:p>
        </p:txBody>
      </p:sp>
      <p:sp>
        <p:nvSpPr>
          <p:cNvPr id="3" name="Espace réservé du contenu 2"/>
          <p:cNvSpPr>
            <a:spLocks noGrp="1"/>
          </p:cNvSpPr>
          <p:nvPr>
            <p:ph idx="1"/>
          </p:nvPr>
        </p:nvSpPr>
        <p:spPr>
          <a:xfrm>
            <a:off x="683568" y="1827213"/>
            <a:ext cx="8352928" cy="4114800"/>
          </a:xfrm>
        </p:spPr>
        <p:txBody>
          <a:bodyPr/>
          <a:lstStyle/>
          <a:p>
            <a:r>
              <a:rPr lang="fr-FR" dirty="0" err="1" smtClean="0">
                <a:latin typeface="Courier New" panose="02070309020205020404" pitchFamily="49" charset="0"/>
                <a:cs typeface="Courier New" panose="02070309020205020404" pitchFamily="49" charset="0"/>
              </a:rPr>
              <a:t>regsub</a:t>
            </a:r>
            <a:r>
              <a:rPr lang="fr-FR" dirty="0" smtClean="0">
                <a:latin typeface="Courier New" panose="02070309020205020404" pitchFamily="49" charset="0"/>
                <a:cs typeface="Courier New" panose="02070309020205020404" pitchFamily="49" charset="0"/>
              </a:rPr>
              <a:t> A $Texte a Texte</a:t>
            </a:r>
            <a:endParaRPr lang="fr-FR" dirty="0">
              <a:latin typeface="Courier New" panose="02070309020205020404" pitchFamily="49" charset="0"/>
              <a:cs typeface="Courier New" panose="02070309020205020404" pitchFamily="49" charset="0"/>
            </a:endParaRPr>
          </a:p>
          <a:p>
            <a:r>
              <a:rPr lang="fr-FR" dirty="0" err="1">
                <a:latin typeface="Courier New" panose="02070309020205020404" pitchFamily="49" charset="0"/>
                <a:cs typeface="Courier New" panose="02070309020205020404" pitchFamily="49" charset="0"/>
              </a:rPr>
              <a:t>r</a:t>
            </a:r>
            <a:r>
              <a:rPr lang="fr-FR" dirty="0" err="1" smtClean="0">
                <a:latin typeface="Courier New" panose="02070309020205020404" pitchFamily="49" charset="0"/>
                <a:cs typeface="Courier New" panose="02070309020205020404" pitchFamily="49" charset="0"/>
              </a:rPr>
              <a:t>egsub</a:t>
            </a:r>
            <a:r>
              <a:rPr lang="fr-FR" dirty="0" smtClean="0">
                <a:latin typeface="Courier New" panose="02070309020205020404" pitchFamily="49" charset="0"/>
                <a:cs typeface="Courier New" panose="02070309020205020404" pitchFamily="49" charset="0"/>
              </a:rPr>
              <a:t> –all A $Texte a texte</a:t>
            </a:r>
          </a:p>
          <a:p>
            <a:endParaRPr lang="fr-FR" dirty="0">
              <a:latin typeface="Courier New" panose="02070309020205020404" pitchFamily="49" charset="0"/>
              <a:cs typeface="Courier New" panose="02070309020205020404" pitchFamily="49" charset="0"/>
            </a:endParaRPr>
          </a:p>
          <a:p>
            <a:r>
              <a:rPr lang="fr-FR" dirty="0" err="1">
                <a:latin typeface="Courier New" panose="02070309020205020404" pitchFamily="49" charset="0"/>
                <a:cs typeface="Courier New" panose="02070309020205020404" pitchFamily="49" charset="0"/>
              </a:rPr>
              <a:t>r</a:t>
            </a:r>
            <a:r>
              <a:rPr lang="fr-FR" dirty="0" err="1" smtClean="0">
                <a:latin typeface="Courier New" panose="02070309020205020404" pitchFamily="49" charset="0"/>
                <a:cs typeface="Courier New" panose="02070309020205020404" pitchFamily="49" charset="0"/>
              </a:rPr>
              <a:t>egsub</a:t>
            </a:r>
            <a:r>
              <a:rPr lang="fr-FR" dirty="0" smtClean="0">
                <a:latin typeface="Courier New" panose="02070309020205020404" pitchFamily="49" charset="0"/>
                <a:cs typeface="Courier New" panose="02070309020205020404" pitchFamily="49" charset="0"/>
              </a:rPr>
              <a:t> –all { +} $T " </a:t>
            </a:r>
            <a:r>
              <a:rPr lang="fr-FR" dirty="0">
                <a:latin typeface="Courier New" panose="02070309020205020404" pitchFamily="49" charset="0"/>
                <a:cs typeface="Courier New" panose="02070309020205020404" pitchFamily="49" charset="0"/>
              </a:rPr>
              <a:t>" </a:t>
            </a:r>
            <a:r>
              <a:rPr lang="fr-FR" dirty="0" smtClean="0">
                <a:latin typeface="Courier New" panose="02070309020205020404" pitchFamily="49" charset="0"/>
                <a:cs typeface="Courier New" panose="02070309020205020404" pitchFamily="49" charset="0"/>
              </a:rPr>
              <a:t>T</a:t>
            </a:r>
          </a:p>
          <a:p>
            <a:r>
              <a:rPr lang="fr-FR" dirty="0">
                <a:latin typeface="Courier New" panose="02070309020205020404" pitchFamily="49" charset="0"/>
                <a:cs typeface="Courier New" panose="02070309020205020404" pitchFamily="49" charset="0"/>
              </a:rPr>
              <a:t>s</a:t>
            </a:r>
            <a:r>
              <a:rPr lang="fr-FR" dirty="0" smtClean="0">
                <a:latin typeface="Courier New" panose="02070309020205020404" pitchFamily="49" charset="0"/>
                <a:cs typeface="Courier New" panose="02070309020205020404" pitchFamily="49" charset="0"/>
              </a:rPr>
              <a:t>et T [string </a:t>
            </a:r>
            <a:r>
              <a:rPr lang="fr-FR" dirty="0" err="1" smtClean="0">
                <a:latin typeface="Courier New" panose="02070309020205020404" pitchFamily="49" charset="0"/>
                <a:cs typeface="Courier New" panose="02070309020205020404" pitchFamily="49" charset="0"/>
              </a:rPr>
              <a:t>trim</a:t>
            </a:r>
            <a:r>
              <a:rPr lang="fr-FR" dirty="0" smtClean="0">
                <a:latin typeface="Courier New" panose="02070309020205020404" pitchFamily="49" charset="0"/>
                <a:cs typeface="Courier New" panose="02070309020205020404" pitchFamily="49" charset="0"/>
              </a:rPr>
              <a:t> $T]</a:t>
            </a:r>
          </a:p>
          <a:p>
            <a:endParaRPr lang="fr-FR" dirty="0">
              <a:latin typeface="Courier New" panose="02070309020205020404" pitchFamily="49" charset="0"/>
              <a:cs typeface="Courier New" panose="02070309020205020404" pitchFamily="49" charset="0"/>
            </a:endParaRPr>
          </a:p>
          <a:p>
            <a:r>
              <a:rPr lang="fr-FR" dirty="0" err="1">
                <a:latin typeface="Courier New" panose="02070309020205020404" pitchFamily="49" charset="0"/>
                <a:cs typeface="Courier New" panose="02070309020205020404" pitchFamily="49" charset="0"/>
              </a:rPr>
              <a:t>r</a:t>
            </a:r>
            <a:r>
              <a:rPr lang="fr-FR" dirty="0" err="1" smtClean="0">
                <a:latin typeface="Courier New" panose="02070309020205020404" pitchFamily="49" charset="0"/>
                <a:cs typeface="Courier New" panose="02070309020205020404" pitchFamily="49" charset="0"/>
              </a:rPr>
              <a:t>egsub</a:t>
            </a:r>
            <a:r>
              <a:rPr lang="fr-FR" dirty="0" smtClean="0">
                <a:latin typeface="Courier New" panose="02070309020205020404" pitchFamily="49" charset="0"/>
                <a:cs typeface="Courier New" panose="02070309020205020404" pitchFamily="49" charset="0"/>
              </a:rPr>
              <a:t> </a:t>
            </a:r>
            <a:r>
              <a:rPr lang="fr-FR" dirty="0">
                <a:latin typeface="Courier New" panose="02070309020205020404" pitchFamily="49" charset="0"/>
                <a:cs typeface="Courier New" panose="02070309020205020404" pitchFamily="49" charset="0"/>
              </a:rPr>
              <a:t>–all </a:t>
            </a:r>
            <a:r>
              <a:rPr lang="fr-FR" dirty="0" smtClean="0">
                <a:latin typeface="Courier New" panose="02070309020205020404" pitchFamily="49" charset="0"/>
                <a:cs typeface="Courier New" panose="02070309020205020404" pitchFamily="49" charset="0"/>
              </a:rPr>
              <a:t>{[ \t\,\;\n]+} </a:t>
            </a:r>
            <a:r>
              <a:rPr lang="fr-FR" dirty="0">
                <a:latin typeface="Courier New" panose="02070309020205020404" pitchFamily="49" charset="0"/>
                <a:cs typeface="Courier New" panose="02070309020205020404" pitchFamily="49" charset="0"/>
              </a:rPr>
              <a:t>$T " " T</a:t>
            </a:r>
          </a:p>
          <a:p>
            <a:pPr marL="0" indent="0" algn="ctr">
              <a:buNone/>
            </a:pPr>
            <a:r>
              <a:rPr lang="fr-FR" dirty="0">
                <a:cs typeface="Courier New" panose="02070309020205020404" pitchFamily="49" charset="0"/>
              </a:rPr>
              <a:t> </a:t>
            </a:r>
            <a:r>
              <a:rPr lang="fr-FR" dirty="0" smtClean="0">
                <a:cs typeface="Courier New" panose="02070309020205020404" pitchFamily="49" charset="0"/>
              </a:rPr>
              <a:t>    </a:t>
            </a:r>
            <a:r>
              <a:rPr lang="fr-FR" sz="2400" dirty="0" smtClean="0">
                <a:cs typeface="Courier New" panose="02070309020205020404" pitchFamily="49" charset="0"/>
              </a:rPr>
              <a:t>remplace tous les séparateurs par un seul blanc</a:t>
            </a:r>
          </a:p>
          <a:p>
            <a:r>
              <a:rPr lang="fr-FR" sz="2400" dirty="0">
                <a:latin typeface="Courier New" panose="02070309020205020404" pitchFamily="49" charset="0"/>
                <a:cs typeface="Courier New" panose="02070309020205020404" pitchFamily="49" charset="0"/>
              </a:rPr>
              <a:t>set T [string </a:t>
            </a:r>
            <a:r>
              <a:rPr lang="fr-FR" sz="2400" dirty="0" err="1">
                <a:latin typeface="Courier New" panose="02070309020205020404" pitchFamily="49" charset="0"/>
                <a:cs typeface="Courier New" panose="02070309020205020404" pitchFamily="49" charset="0"/>
              </a:rPr>
              <a:t>trim</a:t>
            </a:r>
            <a:r>
              <a:rPr lang="fr-FR" sz="2400" dirty="0">
                <a:latin typeface="Courier New" panose="02070309020205020404" pitchFamily="49" charset="0"/>
                <a:cs typeface="Courier New" panose="02070309020205020404" pitchFamily="49" charset="0"/>
              </a:rPr>
              <a:t> $T]</a:t>
            </a:r>
          </a:p>
          <a:p>
            <a:pPr marL="0" indent="0" algn="ctr">
              <a:buNone/>
            </a:pPr>
            <a:endParaRPr lang="fr-FR" sz="2400" dirty="0">
              <a:cs typeface="Courier New" panose="02070309020205020404" pitchFamily="49" charset="0"/>
            </a:endParaRPr>
          </a:p>
        </p:txBody>
      </p:sp>
    </p:spTree>
    <p:extLst>
      <p:ext uri="{BB962C8B-B14F-4D97-AF65-F5344CB8AC3E}">
        <p14:creationId xmlns:p14="http://schemas.microsoft.com/office/powerpoint/2010/main" val="43214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755650" y="301625"/>
            <a:ext cx="8280400" cy="750888"/>
          </a:xfrm>
        </p:spPr>
        <p:txBody>
          <a:bodyPr/>
          <a:lstStyle/>
          <a:p>
            <a:pPr eaLnBrk="1" hangingPunct="1"/>
            <a:r>
              <a:rPr lang="en-GB" sz="3200" smtClean="0"/>
              <a:t>BasicTools : on se fait ses petits outils …1/4</a:t>
            </a:r>
          </a:p>
        </p:txBody>
      </p:sp>
      <p:pic>
        <p:nvPicPr>
          <p:cNvPr id="49155" name="Picture 6"/>
          <p:cNvPicPr>
            <a:picLocks noChangeAspect="1" noChangeArrowheads="1"/>
          </p:cNvPicPr>
          <p:nvPr/>
        </p:nvPicPr>
        <p:blipFill>
          <a:blip r:embed="rId3"/>
          <a:srcRect l="5360" t="29605" r="8130" b="9338"/>
          <a:stretch>
            <a:fillRect/>
          </a:stretch>
        </p:blipFill>
        <p:spPr bwMode="auto">
          <a:xfrm>
            <a:off x="1187450" y="1844675"/>
            <a:ext cx="7777163" cy="3910013"/>
          </a:xfrm>
          <a:prstGeom prst="rect">
            <a:avLst/>
          </a:prstGeom>
          <a:noFill/>
          <a:ln w="38100">
            <a:noFill/>
            <a:miter lim="800000"/>
            <a:headEnd/>
            <a:tailEnd/>
          </a:ln>
        </p:spPr>
      </p:pic>
      <p:sp>
        <p:nvSpPr>
          <p:cNvPr id="2" name="Rectangle 1"/>
          <p:cNvSpPr/>
          <p:nvPr/>
        </p:nvSpPr>
        <p:spPr bwMode="auto">
          <a:xfrm>
            <a:off x="539552" y="4509120"/>
            <a:ext cx="8425061" cy="1440160"/>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755650" y="301625"/>
            <a:ext cx="8388350" cy="750888"/>
          </a:xfrm>
        </p:spPr>
        <p:txBody>
          <a:bodyPr/>
          <a:lstStyle/>
          <a:p>
            <a:pPr eaLnBrk="1" hangingPunct="1"/>
            <a:r>
              <a:rPr lang="en-GB" sz="3200" smtClean="0"/>
              <a:t>BasicTools : on se fait ses petits outils … 2/4</a:t>
            </a:r>
          </a:p>
        </p:txBody>
      </p:sp>
      <p:pic>
        <p:nvPicPr>
          <p:cNvPr id="50179" name="Picture 5"/>
          <p:cNvPicPr>
            <a:picLocks noChangeAspect="1" noChangeArrowheads="1"/>
          </p:cNvPicPr>
          <p:nvPr/>
        </p:nvPicPr>
        <p:blipFill>
          <a:blip r:embed="rId3"/>
          <a:srcRect l="4095" t="29585" r="35052" b="7613"/>
          <a:stretch>
            <a:fillRect/>
          </a:stretch>
        </p:blipFill>
        <p:spPr bwMode="auto">
          <a:xfrm>
            <a:off x="1331913" y="1700213"/>
            <a:ext cx="6624637" cy="4651375"/>
          </a:xfrm>
          <a:prstGeom prst="rect">
            <a:avLst/>
          </a:prstGeom>
          <a:noFill/>
          <a:ln w="38100">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755650" y="301625"/>
            <a:ext cx="8388350" cy="750888"/>
          </a:xfrm>
        </p:spPr>
        <p:txBody>
          <a:bodyPr/>
          <a:lstStyle/>
          <a:p>
            <a:pPr eaLnBrk="1" hangingPunct="1"/>
            <a:r>
              <a:rPr lang="en-GB" sz="3200" smtClean="0"/>
              <a:t>BasicTools : on se fait ses petits outils … 3/4</a:t>
            </a:r>
          </a:p>
        </p:txBody>
      </p:sp>
      <p:pic>
        <p:nvPicPr>
          <p:cNvPr id="51203" name="Picture 5"/>
          <p:cNvPicPr>
            <a:picLocks noChangeAspect="1" noChangeArrowheads="1"/>
          </p:cNvPicPr>
          <p:nvPr/>
        </p:nvPicPr>
        <p:blipFill>
          <a:blip r:embed="rId3"/>
          <a:srcRect l="4118" t="24854" r="3702" b="5284"/>
          <a:stretch>
            <a:fillRect/>
          </a:stretch>
        </p:blipFill>
        <p:spPr bwMode="auto">
          <a:xfrm>
            <a:off x="971550" y="1844675"/>
            <a:ext cx="8064500" cy="4176713"/>
          </a:xfrm>
          <a:prstGeom prst="rect">
            <a:avLst/>
          </a:prstGeom>
          <a:noFill/>
          <a:ln w="38100">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755650" y="301625"/>
            <a:ext cx="8388350" cy="750888"/>
          </a:xfrm>
        </p:spPr>
        <p:txBody>
          <a:bodyPr/>
          <a:lstStyle/>
          <a:p>
            <a:pPr eaLnBrk="1" hangingPunct="1"/>
            <a:r>
              <a:rPr lang="en-GB" sz="3200" smtClean="0"/>
              <a:t>BasicTools : on se fait ses petits outils … 4/4</a:t>
            </a:r>
          </a:p>
        </p:txBody>
      </p:sp>
      <p:pic>
        <p:nvPicPr>
          <p:cNvPr id="52227" name="Picture 4"/>
          <p:cNvPicPr>
            <a:picLocks noChangeAspect="1" noChangeArrowheads="1"/>
          </p:cNvPicPr>
          <p:nvPr/>
        </p:nvPicPr>
        <p:blipFill>
          <a:blip r:embed="rId3"/>
          <a:srcRect l="4036" t="32605" r="3627" b="7114"/>
          <a:stretch>
            <a:fillRect/>
          </a:stretch>
        </p:blipFill>
        <p:spPr bwMode="auto">
          <a:xfrm>
            <a:off x="936625" y="1773238"/>
            <a:ext cx="8207375" cy="3441700"/>
          </a:xfrm>
          <a:prstGeom prst="rect">
            <a:avLst/>
          </a:prstGeom>
          <a:noFill/>
          <a:ln w="38100">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0013" y="301625"/>
            <a:ext cx="7313612" cy="607095"/>
          </a:xfrm>
        </p:spPr>
        <p:txBody>
          <a:bodyPr/>
          <a:lstStyle/>
          <a:p>
            <a:pPr algn="ctr"/>
            <a:r>
              <a:rPr lang="fr-FR" dirty="0" smtClean="0"/>
              <a:t>La machine doit comprendre </a:t>
            </a:r>
            <a:endParaRPr lang="fr-FR" dirty="0"/>
          </a:p>
        </p:txBody>
      </p:sp>
      <p:sp>
        <p:nvSpPr>
          <p:cNvPr id="3" name="Espace réservé du contenu 2"/>
          <p:cNvSpPr>
            <a:spLocks noGrp="1"/>
          </p:cNvSpPr>
          <p:nvPr>
            <p:ph idx="1"/>
          </p:nvPr>
        </p:nvSpPr>
        <p:spPr>
          <a:xfrm>
            <a:off x="1259632" y="1628800"/>
            <a:ext cx="7272808" cy="5040560"/>
          </a:xfrm>
        </p:spPr>
        <p:txBody>
          <a:bodyPr/>
          <a:lstStyle/>
          <a:p>
            <a:pPr marL="514350" indent="-514350">
              <a:buFont typeface="+mj-lt"/>
              <a:buAutoNum type="arabicPeriod"/>
            </a:pPr>
            <a:r>
              <a:rPr lang="fr-FR" dirty="0" smtClean="0"/>
              <a:t>Au niveau syntaxique</a:t>
            </a:r>
          </a:p>
          <a:p>
            <a:pPr marL="914400" lvl="1" indent="-514350">
              <a:buFont typeface="+mj-lt"/>
              <a:buAutoNum type="arabicPeriod"/>
            </a:pPr>
            <a:r>
              <a:rPr lang="fr-FR" dirty="0" smtClean="0"/>
              <a:t>Pas de faute d’</a:t>
            </a:r>
            <a:r>
              <a:rPr lang="fr-FR" i="1" dirty="0" err="1" smtClean="0"/>
              <a:t>h</a:t>
            </a:r>
            <a:r>
              <a:rPr lang="fr-FR" dirty="0" err="1" smtClean="0"/>
              <a:t>orthographe</a:t>
            </a:r>
            <a:endParaRPr lang="fr-FR" dirty="0" smtClean="0"/>
          </a:p>
          <a:p>
            <a:pPr marL="914400" lvl="1" indent="-514350">
              <a:buFont typeface="+mj-lt"/>
              <a:buAutoNum type="arabicPeriod"/>
            </a:pPr>
            <a:r>
              <a:rPr lang="fr-FR" dirty="0" smtClean="0"/>
              <a:t>Les séparateurs là où il faut</a:t>
            </a:r>
          </a:p>
          <a:p>
            <a:pPr marL="914400" lvl="1" indent="-514350">
              <a:buFont typeface="+mj-lt"/>
              <a:buAutoNum type="arabicPeriod"/>
            </a:pPr>
            <a:r>
              <a:rPr lang="fr-FR" i="1" dirty="0" smtClean="0"/>
              <a:t>Agréable à lire pour l’humain</a:t>
            </a:r>
          </a:p>
          <a:p>
            <a:pPr marL="514350" indent="-514350">
              <a:buFont typeface="+mj-lt"/>
              <a:buAutoNum type="arabicPeriod"/>
            </a:pPr>
            <a:r>
              <a:rPr lang="fr-FR" dirty="0" smtClean="0"/>
              <a:t>Respecter la grammaire </a:t>
            </a:r>
          </a:p>
          <a:p>
            <a:pPr marL="914400" lvl="1" indent="-514350">
              <a:buFont typeface="+mj-lt"/>
              <a:buAutoNum type="arabicPeriod"/>
            </a:pPr>
            <a:r>
              <a:rPr lang="fr-FR" dirty="0" smtClean="0"/>
              <a:t>Le nombre d’arguments, leur ordre, leur imbrication</a:t>
            </a:r>
          </a:p>
          <a:p>
            <a:pPr marL="514350" indent="-514350">
              <a:buFont typeface="+mj-lt"/>
              <a:buAutoNum type="arabicPeriod"/>
            </a:pPr>
            <a:r>
              <a:rPr lang="fr-FR" dirty="0" smtClean="0"/>
              <a:t>Après ça elle fait ce qui est écrit</a:t>
            </a:r>
          </a:p>
          <a:p>
            <a:pPr marL="914400" lvl="1" indent="-514350">
              <a:buFont typeface="+mj-lt"/>
              <a:buAutoNum type="arabicPeriod"/>
            </a:pPr>
            <a:r>
              <a:rPr lang="fr-FR" dirty="0" smtClean="0"/>
              <a:t>Bête… Machinalement</a:t>
            </a:r>
          </a:p>
          <a:p>
            <a:pPr marL="914400" lvl="1" indent="-514350">
              <a:buFont typeface="+mj-lt"/>
              <a:buAutoNum type="arabicPeriod"/>
            </a:pPr>
            <a:r>
              <a:rPr lang="fr-FR" dirty="0" smtClean="0"/>
              <a:t>Elle suit l’algorithme</a:t>
            </a:r>
          </a:p>
          <a:p>
            <a:pPr marL="914400" lvl="1" indent="-514350">
              <a:buFont typeface="+mj-lt"/>
              <a:buAutoNum type="arabicPeriod"/>
            </a:pPr>
            <a:r>
              <a:rPr lang="fr-FR" dirty="0" smtClean="0"/>
              <a:t>Correct ou non</a:t>
            </a:r>
            <a:r>
              <a:rPr lang="fr-FR" dirty="0"/>
              <a:t>,</a:t>
            </a:r>
            <a:r>
              <a:rPr lang="fr-FR" dirty="0" smtClean="0"/>
              <a:t> rapide ou non</a:t>
            </a:r>
            <a:endParaRPr lang="fr-FR" dirty="0"/>
          </a:p>
        </p:txBody>
      </p:sp>
      <p:sp>
        <p:nvSpPr>
          <p:cNvPr id="4" name="ZoneTexte 3"/>
          <p:cNvSpPr txBox="1"/>
          <p:nvPr/>
        </p:nvSpPr>
        <p:spPr>
          <a:xfrm>
            <a:off x="971601" y="980728"/>
            <a:ext cx="5040560" cy="369332"/>
          </a:xfrm>
          <a:prstGeom prst="rect">
            <a:avLst/>
          </a:prstGeom>
          <a:noFill/>
        </p:spPr>
        <p:txBody>
          <a:bodyPr wrap="square" rtlCol="0">
            <a:spAutoFit/>
          </a:bodyPr>
          <a:lstStyle/>
          <a:p>
            <a:pPr algn="ctr"/>
            <a:r>
              <a:rPr lang="fr-FR" i="1" dirty="0" smtClean="0">
                <a:solidFill>
                  <a:srgbClr val="FF0000"/>
                </a:solidFill>
              </a:rPr>
              <a:t>Bête mais têtue, elle ne se fatigue jamais</a:t>
            </a:r>
            <a:endParaRPr lang="fr-FR" i="1" dirty="0">
              <a:solidFill>
                <a:srgbClr val="FF0000"/>
              </a:solidFill>
            </a:endParaRPr>
          </a:p>
        </p:txBody>
      </p:sp>
      <p:sp>
        <p:nvSpPr>
          <p:cNvPr id="5" name="ZoneTexte 4"/>
          <p:cNvSpPr txBox="1"/>
          <p:nvPr/>
        </p:nvSpPr>
        <p:spPr>
          <a:xfrm>
            <a:off x="5796136" y="980728"/>
            <a:ext cx="2736304" cy="369332"/>
          </a:xfrm>
          <a:prstGeom prst="rect">
            <a:avLst/>
          </a:prstGeom>
          <a:noFill/>
        </p:spPr>
        <p:txBody>
          <a:bodyPr wrap="square" rtlCol="0">
            <a:spAutoFit/>
          </a:bodyPr>
          <a:lstStyle/>
          <a:p>
            <a:r>
              <a:rPr lang="fr-FR" i="1" dirty="0">
                <a:solidFill>
                  <a:srgbClr val="FF0000"/>
                </a:solidFill>
              </a:rPr>
              <a:t>, et a toujours </a:t>
            </a:r>
            <a:r>
              <a:rPr lang="fr-FR" i="1" dirty="0" smtClean="0">
                <a:solidFill>
                  <a:srgbClr val="FF0000"/>
                </a:solidFill>
              </a:rPr>
              <a:t>raison</a:t>
            </a:r>
            <a:endParaRPr lang="fr-FR" i="1" dirty="0">
              <a:solidFill>
                <a:srgbClr val="FF0000"/>
              </a:solidFill>
            </a:endParaRPr>
          </a:p>
        </p:txBody>
      </p:sp>
    </p:spTree>
    <p:extLst>
      <p:ext uri="{BB962C8B-B14F-4D97-AF65-F5344CB8AC3E}">
        <p14:creationId xmlns:p14="http://schemas.microsoft.com/office/powerpoint/2010/main" val="149724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down)">
                                      <p:cBhvr>
                                        <p:cTn id="47" dur="580">
                                          <p:stCondLst>
                                            <p:cond delay="0"/>
                                          </p:stCondLst>
                                        </p:cTn>
                                        <p:tgtEl>
                                          <p:spTgt spid="4"/>
                                        </p:tgtEl>
                                      </p:cBhvr>
                                    </p:animEffect>
                                    <p:anim calcmode="lin" valueType="num">
                                      <p:cBhvr>
                                        <p:cTn id="4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3" dur="26">
                                          <p:stCondLst>
                                            <p:cond delay="650"/>
                                          </p:stCondLst>
                                        </p:cTn>
                                        <p:tgtEl>
                                          <p:spTgt spid="4"/>
                                        </p:tgtEl>
                                      </p:cBhvr>
                                      <p:to x="100000" y="60000"/>
                                    </p:animScale>
                                    <p:animScale>
                                      <p:cBhvr>
                                        <p:cTn id="54" dur="166" decel="50000">
                                          <p:stCondLst>
                                            <p:cond delay="676"/>
                                          </p:stCondLst>
                                        </p:cTn>
                                        <p:tgtEl>
                                          <p:spTgt spid="4"/>
                                        </p:tgtEl>
                                      </p:cBhvr>
                                      <p:to x="100000" y="100000"/>
                                    </p:animScale>
                                    <p:animScale>
                                      <p:cBhvr>
                                        <p:cTn id="55" dur="26">
                                          <p:stCondLst>
                                            <p:cond delay="1312"/>
                                          </p:stCondLst>
                                        </p:cTn>
                                        <p:tgtEl>
                                          <p:spTgt spid="4"/>
                                        </p:tgtEl>
                                      </p:cBhvr>
                                      <p:to x="100000" y="80000"/>
                                    </p:animScale>
                                    <p:animScale>
                                      <p:cBhvr>
                                        <p:cTn id="56" dur="166" decel="50000">
                                          <p:stCondLst>
                                            <p:cond delay="1338"/>
                                          </p:stCondLst>
                                        </p:cTn>
                                        <p:tgtEl>
                                          <p:spTgt spid="4"/>
                                        </p:tgtEl>
                                      </p:cBhvr>
                                      <p:to x="100000" y="100000"/>
                                    </p:animScale>
                                    <p:animScale>
                                      <p:cBhvr>
                                        <p:cTn id="57" dur="26">
                                          <p:stCondLst>
                                            <p:cond delay="1642"/>
                                          </p:stCondLst>
                                        </p:cTn>
                                        <p:tgtEl>
                                          <p:spTgt spid="4"/>
                                        </p:tgtEl>
                                      </p:cBhvr>
                                      <p:to x="100000" y="90000"/>
                                    </p:animScale>
                                    <p:animScale>
                                      <p:cBhvr>
                                        <p:cTn id="58" dur="166" decel="50000">
                                          <p:stCondLst>
                                            <p:cond delay="1668"/>
                                          </p:stCondLst>
                                        </p:cTn>
                                        <p:tgtEl>
                                          <p:spTgt spid="4"/>
                                        </p:tgtEl>
                                      </p:cBhvr>
                                      <p:to x="100000" y="100000"/>
                                    </p:animScale>
                                    <p:animScale>
                                      <p:cBhvr>
                                        <p:cTn id="59" dur="26">
                                          <p:stCondLst>
                                            <p:cond delay="1808"/>
                                          </p:stCondLst>
                                        </p:cTn>
                                        <p:tgtEl>
                                          <p:spTgt spid="4"/>
                                        </p:tgtEl>
                                      </p:cBhvr>
                                      <p:to x="100000" y="95000"/>
                                    </p:animScale>
                                    <p:animScale>
                                      <p:cBhvr>
                                        <p:cTn id="60" dur="166" decel="50000">
                                          <p:stCondLst>
                                            <p:cond delay="1834"/>
                                          </p:stCondLst>
                                        </p:cTn>
                                        <p:tgtEl>
                                          <p:spTgt spid="4"/>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5"/>
                                        </p:tgtEl>
                                        <p:attrNameLst>
                                          <p:attrName>style.visibility</p:attrName>
                                        </p:attrNameLst>
                                      </p:cBhvr>
                                      <p:to>
                                        <p:strVal val="visible"/>
                                      </p:to>
                                    </p:set>
                                    <p:anim calcmode="lin" valueType="num">
                                      <p:cBhvr>
                                        <p:cTn id="65" dur="500" fill="hold"/>
                                        <p:tgtEl>
                                          <p:spTgt spid="5"/>
                                        </p:tgtEl>
                                        <p:attrNameLst>
                                          <p:attrName>ppt_w</p:attrName>
                                        </p:attrNameLst>
                                      </p:cBhvr>
                                      <p:tavLst>
                                        <p:tav tm="0">
                                          <p:val>
                                            <p:fltVal val="0"/>
                                          </p:val>
                                        </p:tav>
                                        <p:tav tm="100000">
                                          <p:val>
                                            <p:strVal val="#ppt_w"/>
                                          </p:val>
                                        </p:tav>
                                      </p:tavLst>
                                    </p:anim>
                                    <p:anim calcmode="lin" valueType="num">
                                      <p:cBhvr>
                                        <p:cTn id="66" dur="500" fill="hold"/>
                                        <p:tgtEl>
                                          <p:spTgt spid="5"/>
                                        </p:tgtEl>
                                        <p:attrNameLst>
                                          <p:attrName>ppt_h</p:attrName>
                                        </p:attrNameLst>
                                      </p:cBhvr>
                                      <p:tavLst>
                                        <p:tav tm="0">
                                          <p:val>
                                            <p:fltVal val="0"/>
                                          </p:val>
                                        </p:tav>
                                        <p:tav tm="100000">
                                          <p:val>
                                            <p:strVal val="#ppt_h"/>
                                          </p:val>
                                        </p:tav>
                                      </p:tavLst>
                                    </p:anim>
                                    <p:animEffect transition="in" filter="fade">
                                      <p:cBhvr>
                                        <p:cTn id="6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8"/>
          <p:cNvSpPr>
            <a:spLocks noChangeArrowheads="1"/>
          </p:cNvSpPr>
          <p:nvPr/>
        </p:nvSpPr>
        <p:spPr bwMode="auto">
          <a:xfrm>
            <a:off x="1258888" y="1484313"/>
            <a:ext cx="7634287" cy="73025"/>
          </a:xfrm>
          <a:prstGeom prst="rect">
            <a:avLst/>
          </a:prstGeom>
          <a:solidFill>
            <a:schemeClr val="bg1"/>
          </a:solidFill>
          <a:ln w="38100">
            <a:noFill/>
            <a:miter lim="800000"/>
            <a:headEnd/>
            <a:tailEnd/>
          </a:ln>
        </p:spPr>
        <p:txBody>
          <a:bodyPr wrap="none" anchor="ctr"/>
          <a:lstStyle/>
          <a:p>
            <a:endParaRPr lang="fr-FR"/>
          </a:p>
        </p:txBody>
      </p:sp>
      <p:sp>
        <p:nvSpPr>
          <p:cNvPr id="81923" name="Text Box 10"/>
          <p:cNvSpPr txBox="1">
            <a:spLocks noChangeArrowheads="1"/>
          </p:cNvSpPr>
          <p:nvPr/>
        </p:nvSpPr>
        <p:spPr bwMode="auto">
          <a:xfrm>
            <a:off x="981075" y="696913"/>
            <a:ext cx="8054975" cy="6261100"/>
          </a:xfrm>
          <a:prstGeom prst="rect">
            <a:avLst/>
          </a:prstGeom>
          <a:noFill/>
          <a:ln w="38100">
            <a:noFill/>
            <a:miter lim="800000"/>
            <a:headEnd/>
            <a:tailEnd/>
          </a:ln>
        </p:spPr>
        <p:txBody>
          <a:bodyPr wrap="none">
            <a:spAutoFit/>
          </a:bodyPr>
          <a:lstStyle/>
          <a:p>
            <a:r>
              <a:rPr lang="en-GB" sz="1400" dirty="0">
                <a:latin typeface="Courier New" pitchFamily="49" charset="0"/>
                <a:cs typeface="Courier New" pitchFamily="49" charset="0"/>
              </a:rPr>
              <a:t>ID   Q9UZM4_PYRAB            </a:t>
            </a:r>
            <a:r>
              <a:rPr lang="en-GB" sz="1400" dirty="0" err="1">
                <a:latin typeface="Courier New" pitchFamily="49" charset="0"/>
                <a:cs typeface="Courier New" pitchFamily="49" charset="0"/>
              </a:rPr>
              <a:t>Unreviewed</a:t>
            </a:r>
            <a:r>
              <a:rPr lang="en-GB" sz="1400" dirty="0">
                <a:latin typeface="Courier New" pitchFamily="49" charset="0"/>
                <a:cs typeface="Courier New" pitchFamily="49" charset="0"/>
              </a:rPr>
              <a:t>;       867 AA.</a:t>
            </a:r>
          </a:p>
          <a:p>
            <a:r>
              <a:rPr lang="en-GB" sz="1400" dirty="0">
                <a:latin typeface="Courier New" pitchFamily="49" charset="0"/>
                <a:cs typeface="Courier New" pitchFamily="49" charset="0"/>
              </a:rPr>
              <a:t>AC   Q9UZM4;</a:t>
            </a:r>
          </a:p>
          <a:p>
            <a:r>
              <a:rPr lang="en-GB" sz="1400" dirty="0">
                <a:latin typeface="Courier New" pitchFamily="49" charset="0"/>
                <a:cs typeface="Courier New" pitchFamily="49" charset="0"/>
              </a:rPr>
              <a:t>DT   01-MAY-2000, integrated into </a:t>
            </a:r>
            <a:r>
              <a:rPr lang="en-GB" sz="1400" dirty="0" err="1">
                <a:latin typeface="Courier New" pitchFamily="49" charset="0"/>
                <a:cs typeface="Courier New" pitchFamily="49" charset="0"/>
              </a:rPr>
              <a:t>UniProtKB</a:t>
            </a:r>
            <a:r>
              <a:rPr lang="en-GB" sz="1400" dirty="0">
                <a:latin typeface="Courier New" pitchFamily="49" charset="0"/>
                <a:cs typeface="Courier New" pitchFamily="49" charset="0"/>
              </a:rPr>
              <a:t>/</a:t>
            </a:r>
            <a:r>
              <a:rPr lang="en-GB" sz="1400" dirty="0" err="1">
                <a:latin typeface="Courier New" pitchFamily="49" charset="0"/>
                <a:cs typeface="Courier New" pitchFamily="49" charset="0"/>
              </a:rPr>
              <a:t>TrEMBL</a:t>
            </a:r>
            <a:r>
              <a:rPr lang="en-GB" sz="1400" dirty="0">
                <a:latin typeface="Courier New" pitchFamily="49" charset="0"/>
                <a:cs typeface="Courier New" pitchFamily="49" charset="0"/>
              </a:rPr>
              <a:t>.</a:t>
            </a:r>
          </a:p>
          <a:p>
            <a:r>
              <a:rPr lang="en-GB" sz="1400" dirty="0">
                <a:latin typeface="Courier New" pitchFamily="49" charset="0"/>
                <a:cs typeface="Courier New" pitchFamily="49" charset="0"/>
              </a:rPr>
              <a:t>DT   01-MAY-2000, sequence version 1.</a:t>
            </a:r>
          </a:p>
          <a:p>
            <a:r>
              <a:rPr lang="en-GB" sz="1400" dirty="0">
                <a:latin typeface="Courier New" pitchFamily="49" charset="0"/>
                <a:cs typeface="Courier New" pitchFamily="49" charset="0"/>
              </a:rPr>
              <a:t>DT   09-FEB-2010, entry version 60.</a:t>
            </a:r>
          </a:p>
          <a:p>
            <a:r>
              <a:rPr lang="en-GB" sz="1400" dirty="0">
                <a:latin typeface="Courier New" pitchFamily="49" charset="0"/>
                <a:cs typeface="Courier New" pitchFamily="49" charset="0"/>
              </a:rPr>
              <a:t>DE   </a:t>
            </a:r>
            <a:r>
              <a:rPr lang="en-GB" sz="1400" dirty="0" err="1">
                <a:latin typeface="Courier New" pitchFamily="49" charset="0"/>
                <a:cs typeface="Courier New" pitchFamily="49" charset="0"/>
              </a:rPr>
              <a:t>SubName</a:t>
            </a:r>
            <a:r>
              <a:rPr lang="en-GB" sz="1400" dirty="0">
                <a:latin typeface="Courier New" pitchFamily="49" charset="0"/>
                <a:cs typeface="Courier New" pitchFamily="49" charset="0"/>
              </a:rPr>
              <a:t>: Full=Lhr-2 large helicase-related protein;</a:t>
            </a:r>
          </a:p>
          <a:p>
            <a:r>
              <a:rPr lang="en-GB" sz="1400" dirty="0">
                <a:latin typeface="Courier New" pitchFamily="49" charset="0"/>
                <a:cs typeface="Courier New" pitchFamily="49" charset="0"/>
              </a:rPr>
              <a:t>GN   Name=lhr-2; </a:t>
            </a:r>
            <a:r>
              <a:rPr lang="en-GB" sz="1400" dirty="0" err="1">
                <a:latin typeface="Courier New" pitchFamily="49" charset="0"/>
                <a:cs typeface="Courier New" pitchFamily="49" charset="0"/>
              </a:rPr>
              <a:t>OrderedLocusNames</a:t>
            </a:r>
            <a:r>
              <a:rPr lang="en-GB" sz="1400" dirty="0">
                <a:latin typeface="Courier New" pitchFamily="49" charset="0"/>
                <a:cs typeface="Courier New" pitchFamily="49" charset="0"/>
              </a:rPr>
              <a:t>=PYRAB11220; </a:t>
            </a:r>
            <a:r>
              <a:rPr lang="en-GB" sz="1400" dirty="0" err="1">
                <a:latin typeface="Courier New" pitchFamily="49" charset="0"/>
                <a:cs typeface="Courier New" pitchFamily="49" charset="0"/>
              </a:rPr>
              <a:t>ORFNames</a:t>
            </a:r>
            <a:r>
              <a:rPr lang="en-GB" sz="1400" dirty="0">
                <a:latin typeface="Courier New" pitchFamily="49" charset="0"/>
                <a:cs typeface="Courier New" pitchFamily="49" charset="0"/>
              </a:rPr>
              <a:t>=PAB0744;</a:t>
            </a:r>
          </a:p>
          <a:p>
            <a:r>
              <a:rPr lang="en-GB" sz="1400" dirty="0">
                <a:latin typeface="Courier New" pitchFamily="49" charset="0"/>
                <a:cs typeface="Courier New" pitchFamily="49" charset="0"/>
              </a:rPr>
              <a:t>OS   </a:t>
            </a:r>
            <a:r>
              <a:rPr lang="en-GB" sz="1400" dirty="0" err="1">
                <a:latin typeface="Courier New" pitchFamily="49" charset="0"/>
                <a:cs typeface="Courier New" pitchFamily="49" charset="0"/>
              </a:rPr>
              <a:t>Pyrococcus</a:t>
            </a:r>
            <a:r>
              <a:rPr lang="en-GB" sz="1400" dirty="0">
                <a:latin typeface="Courier New" pitchFamily="49" charset="0"/>
                <a:cs typeface="Courier New" pitchFamily="49" charset="0"/>
              </a:rPr>
              <a:t> </a:t>
            </a:r>
            <a:r>
              <a:rPr lang="en-GB" sz="1400" dirty="0" err="1">
                <a:latin typeface="Courier New" pitchFamily="49" charset="0"/>
                <a:cs typeface="Courier New" pitchFamily="49" charset="0"/>
              </a:rPr>
              <a:t>abyssi</a:t>
            </a:r>
            <a:r>
              <a:rPr lang="en-GB" sz="1400" dirty="0">
                <a:latin typeface="Courier New" pitchFamily="49" charset="0"/>
                <a:cs typeface="Courier New" pitchFamily="49" charset="0"/>
              </a:rPr>
              <a:t>.</a:t>
            </a:r>
          </a:p>
          <a:p>
            <a:r>
              <a:rPr lang="en-GB" sz="1400" dirty="0">
                <a:latin typeface="Courier New" pitchFamily="49" charset="0"/>
                <a:cs typeface="Courier New" pitchFamily="49" charset="0"/>
              </a:rPr>
              <a:t>OC   Archaea; </a:t>
            </a:r>
            <a:r>
              <a:rPr lang="en-GB" sz="1400" dirty="0" err="1">
                <a:latin typeface="Courier New" pitchFamily="49" charset="0"/>
                <a:cs typeface="Courier New" pitchFamily="49" charset="0"/>
              </a:rPr>
              <a:t>Euryarchaeota</a:t>
            </a:r>
            <a:r>
              <a:rPr lang="en-GB" sz="1400" dirty="0">
                <a:latin typeface="Courier New" pitchFamily="49" charset="0"/>
                <a:cs typeface="Courier New" pitchFamily="49" charset="0"/>
              </a:rPr>
              <a:t>; </a:t>
            </a:r>
            <a:r>
              <a:rPr lang="en-GB" sz="1400" dirty="0" err="1">
                <a:latin typeface="Courier New" pitchFamily="49" charset="0"/>
                <a:cs typeface="Courier New" pitchFamily="49" charset="0"/>
              </a:rPr>
              <a:t>Thermococci</a:t>
            </a:r>
            <a:r>
              <a:rPr lang="en-GB" sz="1400" dirty="0">
                <a:latin typeface="Courier New" pitchFamily="49" charset="0"/>
                <a:cs typeface="Courier New" pitchFamily="49" charset="0"/>
              </a:rPr>
              <a:t>; </a:t>
            </a:r>
            <a:r>
              <a:rPr lang="en-GB" sz="1400" dirty="0" err="1">
                <a:latin typeface="Courier New" pitchFamily="49" charset="0"/>
                <a:cs typeface="Courier New" pitchFamily="49" charset="0"/>
              </a:rPr>
              <a:t>Thermococcales</a:t>
            </a:r>
            <a:r>
              <a:rPr lang="en-GB" sz="1400" dirty="0">
                <a:latin typeface="Courier New" pitchFamily="49" charset="0"/>
                <a:cs typeface="Courier New" pitchFamily="49" charset="0"/>
              </a:rPr>
              <a:t>; </a:t>
            </a:r>
            <a:r>
              <a:rPr lang="en-GB" sz="1400" dirty="0" err="1">
                <a:latin typeface="Courier New" pitchFamily="49" charset="0"/>
                <a:cs typeface="Courier New" pitchFamily="49" charset="0"/>
              </a:rPr>
              <a:t>Thermococcaceae</a:t>
            </a:r>
            <a:r>
              <a:rPr lang="en-GB" sz="1400" dirty="0">
                <a:latin typeface="Courier New" pitchFamily="49" charset="0"/>
                <a:cs typeface="Courier New" pitchFamily="49" charset="0"/>
              </a:rPr>
              <a:t>;</a:t>
            </a:r>
          </a:p>
          <a:p>
            <a:r>
              <a:rPr lang="en-GB" sz="1400" dirty="0">
                <a:latin typeface="Courier New" pitchFamily="49" charset="0"/>
                <a:cs typeface="Courier New" pitchFamily="49" charset="0"/>
              </a:rPr>
              <a:t>OC   </a:t>
            </a:r>
            <a:r>
              <a:rPr lang="en-GB" sz="1400" dirty="0" err="1">
                <a:latin typeface="Courier New" pitchFamily="49" charset="0"/>
                <a:cs typeface="Courier New" pitchFamily="49" charset="0"/>
              </a:rPr>
              <a:t>Pyrococcus</a:t>
            </a:r>
            <a:r>
              <a:rPr lang="en-GB" sz="1400" dirty="0">
                <a:latin typeface="Courier New" pitchFamily="49" charset="0"/>
                <a:cs typeface="Courier New" pitchFamily="49" charset="0"/>
              </a:rPr>
              <a:t>.</a:t>
            </a:r>
          </a:p>
          <a:p>
            <a:r>
              <a:rPr lang="en-GB" sz="1400" dirty="0">
                <a:latin typeface="Courier New" pitchFamily="49" charset="0"/>
                <a:cs typeface="Courier New" pitchFamily="49" charset="0"/>
              </a:rPr>
              <a:t>OX   </a:t>
            </a:r>
            <a:r>
              <a:rPr lang="en-GB" sz="1400" dirty="0" err="1">
                <a:latin typeface="Courier New" pitchFamily="49" charset="0"/>
                <a:cs typeface="Courier New" pitchFamily="49" charset="0"/>
              </a:rPr>
              <a:t>NCBI_TaxID</a:t>
            </a:r>
            <a:r>
              <a:rPr lang="en-GB" sz="1400" dirty="0">
                <a:latin typeface="Courier New" pitchFamily="49" charset="0"/>
                <a:cs typeface="Courier New" pitchFamily="49" charset="0"/>
              </a:rPr>
              <a:t>=29292;</a:t>
            </a:r>
          </a:p>
          <a:p>
            <a:r>
              <a:rPr lang="en-GB" sz="1400" dirty="0">
                <a:latin typeface="Courier New" pitchFamily="49" charset="0"/>
                <a:cs typeface="Courier New" pitchFamily="49" charset="0"/>
              </a:rPr>
              <a:t>SQ   SEQUENCE   867 AA;  100231 MW;  AF1C01C0DDEDA9AB CRC64;</a:t>
            </a:r>
          </a:p>
          <a:p>
            <a:r>
              <a:rPr lang="en-GB" sz="1400" dirty="0">
                <a:latin typeface="Courier New" pitchFamily="49" charset="0"/>
                <a:cs typeface="Courier New" pitchFamily="49" charset="0"/>
              </a:rPr>
              <a:t>     MMSEIKWANR EYSDEEIYSI LDPIVREWFK RKFKSFTPPQ RYAIVEIHKG ENVLISSPTG</a:t>
            </a:r>
          </a:p>
          <a:p>
            <a:r>
              <a:rPr lang="en-GB" sz="1400" dirty="0">
                <a:latin typeface="Courier New" pitchFamily="49" charset="0"/>
                <a:cs typeface="Courier New" pitchFamily="49" charset="0"/>
              </a:rPr>
              <a:t>     SGKTLSAFLA IISELISLGR RGKLEDKIYC VYVSPLRALN NDIRRNLEEP LQEIRELSQE</a:t>
            </a:r>
          </a:p>
          <a:p>
            <a:r>
              <a:rPr lang="en-GB" sz="1400" dirty="0">
                <a:latin typeface="Courier New" pitchFamily="49" charset="0"/>
                <a:cs typeface="Courier New" pitchFamily="49" charset="0"/>
              </a:rPr>
              <a:t>     LNEEIPEIRV AVRTSDTSSY EKSKMLKMPP HILITTPESL AIALNAPRFR EKLRDVKWVI</a:t>
            </a:r>
          </a:p>
          <a:p>
            <a:r>
              <a:rPr lang="en-GB" sz="1400" dirty="0">
                <a:latin typeface="Courier New" pitchFamily="49" charset="0"/>
                <a:cs typeface="Courier New" pitchFamily="49" charset="0"/>
              </a:rPr>
              <a:t>     VDEVHALAEN KRGSHLALTL ERLRELTKRD FVRIGLSATI HPLEEVAKFV FGFSDDGKPR</a:t>
            </a:r>
          </a:p>
          <a:p>
            <a:r>
              <a:rPr lang="en-GB" sz="1400" dirty="0">
                <a:latin typeface="Courier New" pitchFamily="49" charset="0"/>
                <a:cs typeface="Courier New" pitchFamily="49" charset="0"/>
              </a:rPr>
              <a:t>     PGLIVDVSFA KKTKITVESV VEDLVYTPAN VLNEALYRRI GELVRSRKTT LIFTNTRSGA</a:t>
            </a:r>
          </a:p>
          <a:p>
            <a:r>
              <a:rPr lang="en-GB" sz="1400" dirty="0">
                <a:latin typeface="Courier New" pitchFamily="49" charset="0"/>
                <a:cs typeface="Courier New" pitchFamily="49" charset="0"/>
              </a:rPr>
              <a:t>     ERVAYHLKKM FPEWEDKIEA HHSSLSREVR LEVEERLKRG ELKIIVSSTS LELGIDIGTI</a:t>
            </a:r>
          </a:p>
          <a:p>
            <a:r>
              <a:rPr lang="en-GB" sz="1400" dirty="0">
                <a:latin typeface="Courier New" pitchFamily="49" charset="0"/>
                <a:cs typeface="Courier New" pitchFamily="49" charset="0"/>
              </a:rPr>
              <a:t>     DLVILIGSPK SVNRALQRIG RAGHRLHEVS EGVILALDRD DLVEVTVLAH NARKRKLDRI</a:t>
            </a:r>
          </a:p>
          <a:p>
            <a:r>
              <a:rPr lang="en-GB" sz="1400" dirty="0">
                <a:latin typeface="Courier New" pitchFamily="49" charset="0"/>
                <a:cs typeface="Courier New" pitchFamily="49" charset="0"/>
              </a:rPr>
              <a:t>     KIPKNPLDVL VQHLLGMALE RVWEVEEAYK VVRRAYPYHD LPFEDFINVL KYLAGEFSGL</a:t>
            </a:r>
          </a:p>
          <a:p>
            <a:r>
              <a:rPr lang="en-GB" sz="1400" dirty="0">
                <a:latin typeface="Courier New" pitchFamily="49" charset="0"/>
                <a:cs typeface="Courier New" pitchFamily="49" charset="0"/>
              </a:rPr>
              <a:t>     EERKVYAKIW LENGKFGKRG KMTRAIYYMN TGTIPDEAKI DVFTMDKKYI GTVEEEFAER</a:t>
            </a:r>
          </a:p>
          <a:p>
            <a:r>
              <a:rPr lang="en-GB" sz="1400" dirty="0">
                <a:latin typeface="Courier New" pitchFamily="49" charset="0"/>
                <a:cs typeface="Courier New" pitchFamily="49" charset="0"/>
              </a:rPr>
              <a:t>     LIPGDIFVLA GRTYEFVKSR GNKIYVIPRE GVKPTIPSWF SEMLPLSFDL ALDIQKFRRE</a:t>
            </a:r>
          </a:p>
          <a:p>
            <a:r>
              <a:rPr lang="en-GB" sz="1400" dirty="0">
                <a:latin typeface="Courier New" pitchFamily="49" charset="0"/>
                <a:cs typeface="Courier New" pitchFamily="49" charset="0"/>
              </a:rPr>
              <a:t>     VKSLLNDEDA ELKLMEKYGI DEITAKAIIS YFREQANYSV IPDDETVLVE IVKEGNVVKY</a:t>
            </a:r>
          </a:p>
          <a:p>
            <a:r>
              <a:rPr lang="en-GB" sz="1400" dirty="0">
                <a:latin typeface="Courier New" pitchFamily="49" charset="0"/>
                <a:cs typeface="Courier New" pitchFamily="49" charset="0"/>
              </a:rPr>
              <a:t>     FFHTLIGRRA NDALSRAFAY LISKRKRCNV GMAITDNGFM LKVPRDKELS QEEVLELFQV</a:t>
            </a:r>
          </a:p>
          <a:p>
            <a:r>
              <a:rPr lang="en-GB" sz="1400" dirty="0">
                <a:latin typeface="Courier New" pitchFamily="49" charset="0"/>
                <a:cs typeface="Courier New" pitchFamily="49" charset="0"/>
              </a:rPr>
              <a:t>     ENLRETLKRA LDNTELLKRR FRHVANRGLL VLRRYMGRKK SLSRQQMNAQ TLLNFLKRNY</a:t>
            </a:r>
          </a:p>
          <a:p>
            <a:r>
              <a:rPr lang="en-GB" sz="1400" dirty="0">
                <a:latin typeface="Courier New" pitchFamily="49" charset="0"/>
                <a:cs typeface="Courier New" pitchFamily="49" charset="0"/>
              </a:rPr>
              <a:t>     PEFPLLKEVY REILEDKMDI ENAELFLKWI KEGKVKIVVE EHSYPSPFAF NLEVVGASDV</a:t>
            </a:r>
          </a:p>
          <a:p>
            <a:r>
              <a:rPr lang="en-GB" sz="1400" dirty="0">
                <a:latin typeface="Courier New" pitchFamily="49" charset="0"/>
                <a:cs typeface="Courier New" pitchFamily="49" charset="0"/>
              </a:rPr>
              <a:t>     VLMEDRRELI RQLHQKIMAI IASQGQD</a:t>
            </a:r>
          </a:p>
          <a:p>
            <a:r>
              <a:rPr lang="en-GB" sz="1400" dirty="0">
                <a:latin typeface="Courier New" pitchFamily="49" charset="0"/>
                <a:cs typeface="Courier New" pitchFamily="49" charset="0"/>
              </a:rPr>
              <a:t>//</a:t>
            </a:r>
          </a:p>
          <a:p>
            <a:endParaRPr lang="en-GB" sz="1400" dirty="0">
              <a:latin typeface="Courier New" pitchFamily="49" charset="0"/>
              <a:cs typeface="Courier New" pitchFamily="49" charset="0"/>
            </a:endParaRPr>
          </a:p>
        </p:txBody>
      </p:sp>
      <p:sp>
        <p:nvSpPr>
          <p:cNvPr id="187404" name="Text Box 12"/>
          <p:cNvSpPr txBox="1">
            <a:spLocks noChangeArrowheads="1"/>
          </p:cNvSpPr>
          <p:nvPr/>
        </p:nvSpPr>
        <p:spPr bwMode="auto">
          <a:xfrm>
            <a:off x="995363" y="547688"/>
            <a:ext cx="715962" cy="304800"/>
          </a:xfrm>
          <a:prstGeom prst="rect">
            <a:avLst/>
          </a:prstGeom>
          <a:noFill/>
          <a:ln w="38100">
            <a:noFill/>
            <a:miter lim="800000"/>
            <a:headEnd/>
            <a:tailEnd/>
          </a:ln>
        </p:spPr>
        <p:txBody>
          <a:bodyPr wrap="none">
            <a:spAutoFit/>
          </a:bodyPr>
          <a:lstStyle/>
          <a:p>
            <a:r>
              <a:rPr lang="en-GB" sz="1400" b="1">
                <a:solidFill>
                  <a:srgbClr val="FF0000"/>
                </a:solidFill>
                <a:latin typeface="Courier New" pitchFamily="49" charset="0"/>
                <a:cs typeface="Courier New" pitchFamily="49" charset="0"/>
              </a:rPr>
              <a:t>XX123</a:t>
            </a:r>
          </a:p>
        </p:txBody>
      </p:sp>
      <p:sp>
        <p:nvSpPr>
          <p:cNvPr id="187405" name="Oval 13"/>
          <p:cNvSpPr>
            <a:spLocks noChangeArrowheads="1"/>
          </p:cNvSpPr>
          <p:nvPr/>
        </p:nvSpPr>
        <p:spPr bwMode="auto">
          <a:xfrm>
            <a:off x="827088" y="2136775"/>
            <a:ext cx="2952750" cy="431800"/>
          </a:xfrm>
          <a:prstGeom prst="ellipse">
            <a:avLst/>
          </a:prstGeom>
          <a:noFill/>
          <a:ln w="38100">
            <a:solidFill>
              <a:srgbClr val="FF0000"/>
            </a:solidFill>
            <a:round/>
            <a:headEnd/>
            <a:tailEnd/>
          </a:ln>
        </p:spPr>
        <p:txBody>
          <a:bodyPr wrap="none" anchor="ctr"/>
          <a:lstStyle/>
          <a:p>
            <a:endParaRPr lang="fr-FR"/>
          </a:p>
        </p:txBody>
      </p:sp>
      <p:sp>
        <p:nvSpPr>
          <p:cNvPr id="187407" name="Rectangle 15"/>
          <p:cNvSpPr>
            <a:spLocks noChangeArrowheads="1"/>
          </p:cNvSpPr>
          <p:nvPr/>
        </p:nvSpPr>
        <p:spPr bwMode="auto">
          <a:xfrm>
            <a:off x="1476375" y="3284538"/>
            <a:ext cx="7199313" cy="3240087"/>
          </a:xfrm>
          <a:prstGeom prst="rect">
            <a:avLst/>
          </a:prstGeom>
          <a:noFill/>
          <a:ln w="38100">
            <a:solidFill>
              <a:srgbClr val="FF0000"/>
            </a:solidFill>
            <a:miter lim="800000"/>
            <a:headEnd/>
            <a:tailEnd/>
          </a:ln>
        </p:spPr>
        <p:txBody>
          <a:bodyPr wrap="none" anchor="ctr"/>
          <a:lstStyle/>
          <a:p>
            <a:endParaRPr lang="fr-FR"/>
          </a:p>
        </p:txBody>
      </p:sp>
      <p:sp>
        <p:nvSpPr>
          <p:cNvPr id="187408" name="Oval 16"/>
          <p:cNvSpPr>
            <a:spLocks noChangeArrowheads="1"/>
          </p:cNvSpPr>
          <p:nvPr/>
        </p:nvSpPr>
        <p:spPr bwMode="auto">
          <a:xfrm>
            <a:off x="971550" y="6451600"/>
            <a:ext cx="431800" cy="288925"/>
          </a:xfrm>
          <a:prstGeom prst="ellipse">
            <a:avLst/>
          </a:prstGeom>
          <a:noFill/>
          <a:ln w="38100">
            <a:solidFill>
              <a:srgbClr val="FF0000"/>
            </a:solidFill>
            <a:round/>
            <a:headEnd/>
            <a:tailEnd/>
          </a:ln>
        </p:spPr>
        <p:txBody>
          <a:bodyPr wrap="none" anchor="ctr"/>
          <a:lstStyle/>
          <a:p>
            <a:endParaRPr lang="fr-FR"/>
          </a:p>
        </p:txBody>
      </p:sp>
      <p:sp>
        <p:nvSpPr>
          <p:cNvPr id="81928" name="Text Box 8"/>
          <p:cNvSpPr txBox="1">
            <a:spLocks noChangeArrowheads="1"/>
          </p:cNvSpPr>
          <p:nvPr/>
        </p:nvSpPr>
        <p:spPr bwMode="auto">
          <a:xfrm>
            <a:off x="1979613" y="115888"/>
            <a:ext cx="5826125" cy="366712"/>
          </a:xfrm>
          <a:prstGeom prst="rect">
            <a:avLst/>
          </a:prstGeom>
          <a:noFill/>
          <a:ln w="38100">
            <a:noFill/>
            <a:miter lim="800000"/>
            <a:headEnd/>
            <a:tailEnd/>
          </a:ln>
        </p:spPr>
        <p:txBody>
          <a:bodyPr wrap="none">
            <a:spAutoFit/>
          </a:bodyPr>
          <a:lstStyle/>
          <a:p>
            <a:r>
              <a:rPr lang="en-GB">
                <a:solidFill>
                  <a:schemeClr val="tx2"/>
                </a:solidFill>
              </a:rPr>
              <a:t>Lecture d’un fichier de séquence au format EMBL</a:t>
            </a:r>
          </a:p>
        </p:txBody>
      </p:sp>
    </p:spTree>
    <p:extLst>
      <p:ext uri="{BB962C8B-B14F-4D97-AF65-F5344CB8AC3E}">
        <p14:creationId xmlns:p14="http://schemas.microsoft.com/office/powerpoint/2010/main" val="275644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74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74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74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74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04" grpId="0"/>
      <p:bldP spid="187405" grpId="0" animBg="1"/>
      <p:bldP spid="187407" grpId="0" animBg="1"/>
      <p:bldP spid="18740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p:txBody>
          <a:bodyPr/>
          <a:lstStyle/>
          <a:p>
            <a:pPr algn="ctr" eaLnBrk="1" hangingPunct="1"/>
            <a:r>
              <a:rPr lang="en-GB" smtClean="0"/>
              <a:t>Extraction d’information d’un fichier</a:t>
            </a:r>
            <a:br>
              <a:rPr lang="en-GB" smtClean="0"/>
            </a:br>
            <a:r>
              <a:rPr lang="en-GB" sz="2800" smtClean="0"/>
              <a:t>les questions qu’il faut se poser</a:t>
            </a:r>
          </a:p>
        </p:txBody>
      </p:sp>
      <p:sp>
        <p:nvSpPr>
          <p:cNvPr id="186371" name="Rectangle 3"/>
          <p:cNvSpPr>
            <a:spLocks noGrp="1" noChangeArrowheads="1"/>
          </p:cNvSpPr>
          <p:nvPr>
            <p:ph type="body" idx="4294967295"/>
          </p:nvPr>
        </p:nvSpPr>
        <p:spPr>
          <a:xfrm>
            <a:off x="1116013" y="1827213"/>
            <a:ext cx="7777162" cy="4841875"/>
          </a:xfrm>
        </p:spPr>
        <p:txBody>
          <a:bodyPr/>
          <a:lstStyle/>
          <a:p>
            <a:pPr eaLnBrk="1" hangingPunct="1"/>
            <a:r>
              <a:rPr lang="en-GB" sz="2500" smtClean="0"/>
              <a:t>Toutes les lignes sont-elles formatées de la même manière ?</a:t>
            </a:r>
          </a:p>
          <a:p>
            <a:pPr eaLnBrk="1" hangingPunct="1"/>
            <a:r>
              <a:rPr lang="en-GB" sz="2500" smtClean="0"/>
              <a:t>Y-a-t’il des lignes vides, des commentaires ?</a:t>
            </a:r>
          </a:p>
          <a:p>
            <a:pPr eaLnBrk="1" hangingPunct="1"/>
            <a:r>
              <a:rPr lang="en-GB" sz="2500" smtClean="0"/>
              <a:t>Les infos pertinentes sont-elles définies par des numéros de colonnes, des signes particuliers, un formatage précis ?</a:t>
            </a:r>
          </a:p>
          <a:p>
            <a:pPr eaLnBrk="1" hangingPunct="1"/>
            <a:r>
              <a:rPr lang="en-GB" sz="2500" smtClean="0"/>
              <a:t>Y-a-t’il des lignes de délimitage de zone ?</a:t>
            </a:r>
          </a:p>
          <a:p>
            <a:pPr eaLnBrk="1" hangingPunct="1"/>
            <a:r>
              <a:rPr lang="en-GB" sz="2500" smtClean="0"/>
              <a:t>Doit-on traiter les erreurs ?</a:t>
            </a:r>
          </a:p>
          <a:p>
            <a:pPr eaLnBrk="1" hangingPunct="1"/>
            <a:r>
              <a:rPr lang="en-GB" sz="2500" smtClean="0"/>
              <a:t>Faut-il être tolérant, pour en tirer le maximum ?</a:t>
            </a:r>
          </a:p>
          <a:p>
            <a:pPr eaLnBrk="1" hangingPunct="1"/>
            <a:r>
              <a:rPr lang="en-GB" sz="2500" smtClean="0"/>
              <a:t>…</a:t>
            </a:r>
          </a:p>
        </p:txBody>
      </p:sp>
    </p:spTree>
    <p:extLst>
      <p:ext uri="{BB962C8B-B14F-4D97-AF65-F5344CB8AC3E}">
        <p14:creationId xmlns:p14="http://schemas.microsoft.com/office/powerpoint/2010/main" val="395073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63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63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63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63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63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63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p:txBody>
          <a:bodyPr/>
          <a:lstStyle/>
          <a:p>
            <a:pPr eaLnBrk="1" hangingPunct="1"/>
            <a:r>
              <a:rPr lang="en-GB" smtClean="0"/>
              <a:t>Lignes vides, doubles blancs, etc.</a:t>
            </a:r>
          </a:p>
        </p:txBody>
      </p:sp>
      <p:sp>
        <p:nvSpPr>
          <p:cNvPr id="190467" name="Rectangle 3"/>
          <p:cNvSpPr>
            <a:spLocks noGrp="1" noChangeArrowheads="1"/>
          </p:cNvSpPr>
          <p:nvPr>
            <p:ph type="body" idx="4294967295"/>
          </p:nvPr>
        </p:nvSpPr>
        <p:spPr>
          <a:xfrm>
            <a:off x="1042988" y="1827213"/>
            <a:ext cx="7850187" cy="4114800"/>
          </a:xfrm>
        </p:spPr>
        <p:txBody>
          <a:bodyPr/>
          <a:lstStyle/>
          <a:p>
            <a:pPr eaLnBrk="1" hangingPunct="1">
              <a:lnSpc>
                <a:spcPct val="90000"/>
              </a:lnSpc>
            </a:pPr>
            <a:r>
              <a:rPr lang="en-GB" dirty="0" err="1" smtClean="0"/>
              <a:t>Remplacer</a:t>
            </a:r>
            <a:r>
              <a:rPr lang="en-GB" dirty="0" smtClean="0"/>
              <a:t> </a:t>
            </a:r>
            <a:r>
              <a:rPr lang="en-GB" dirty="0" err="1" smtClean="0"/>
              <a:t>tous</a:t>
            </a:r>
            <a:r>
              <a:rPr lang="en-GB" dirty="0" smtClean="0"/>
              <a:t> les </a:t>
            </a:r>
            <a:r>
              <a:rPr lang="en-GB" dirty="0" err="1" smtClean="0"/>
              <a:t>blancs</a:t>
            </a:r>
            <a:r>
              <a:rPr lang="en-GB" dirty="0" smtClean="0"/>
              <a:t> multiples par un </a:t>
            </a:r>
            <a:r>
              <a:rPr lang="en-GB" dirty="0" err="1" smtClean="0"/>
              <a:t>seul</a:t>
            </a:r>
            <a:r>
              <a:rPr lang="en-GB" dirty="0" smtClean="0"/>
              <a:t> blanc</a:t>
            </a:r>
          </a:p>
          <a:p>
            <a:pPr lvl="1" eaLnBrk="1" hangingPunct="1">
              <a:lnSpc>
                <a:spcPct val="90000"/>
              </a:lnSpc>
            </a:pPr>
            <a:r>
              <a:rPr lang="en-GB" b="1" dirty="0" err="1" smtClean="0">
                <a:latin typeface="Courier New" pitchFamily="49" charset="0"/>
                <a:cs typeface="Courier New" pitchFamily="49" charset="0"/>
              </a:rPr>
              <a:t>regsub</a:t>
            </a:r>
            <a:r>
              <a:rPr lang="en-GB" dirty="0" smtClean="0">
                <a:latin typeface="Courier New" pitchFamily="49" charset="0"/>
                <a:cs typeface="Courier New" pitchFamily="49" charset="0"/>
              </a:rPr>
              <a:t> –all { +} $</a:t>
            </a:r>
            <a:r>
              <a:rPr lang="en-GB" dirty="0" err="1" smtClean="0">
                <a:latin typeface="Courier New" pitchFamily="49" charset="0"/>
                <a:cs typeface="Courier New" pitchFamily="49" charset="0"/>
              </a:rPr>
              <a:t>Ligne</a:t>
            </a:r>
            <a:r>
              <a:rPr lang="en-GB" dirty="0" smtClean="0">
                <a:latin typeface="Courier New" pitchFamily="49" charset="0"/>
                <a:cs typeface="Courier New" pitchFamily="49" charset="0"/>
              </a:rPr>
              <a:t> </a:t>
            </a:r>
            <a:r>
              <a:rPr lang="en-GB" dirty="0">
                <a:latin typeface="Courier New" pitchFamily="49" charset="0"/>
                <a:cs typeface="Courier New" pitchFamily="49" charset="0"/>
              </a:rPr>
              <a:t>"</a:t>
            </a:r>
            <a:r>
              <a:rPr lang="en-GB" dirty="0" smtClean="0">
                <a:latin typeface="Courier New" pitchFamily="49" charset="0"/>
                <a:cs typeface="Courier New" pitchFamily="49" charset="0"/>
              </a:rPr>
              <a:t> </a:t>
            </a:r>
            <a:r>
              <a:rPr lang="en-GB" dirty="0">
                <a:latin typeface="Courier New" pitchFamily="49" charset="0"/>
                <a:cs typeface="Courier New" pitchFamily="49" charset="0"/>
              </a:rPr>
              <a:t>"</a:t>
            </a:r>
            <a:r>
              <a:rPr lang="en-GB" dirty="0" smtClean="0">
                <a:latin typeface="Courier New" pitchFamily="49" charset="0"/>
                <a:cs typeface="Courier New" pitchFamily="49" charset="0"/>
              </a:rPr>
              <a:t> </a:t>
            </a:r>
            <a:r>
              <a:rPr lang="en-GB" dirty="0" err="1" smtClean="0">
                <a:latin typeface="Courier New" pitchFamily="49" charset="0"/>
                <a:cs typeface="Courier New" pitchFamily="49" charset="0"/>
              </a:rPr>
              <a:t>Ligne</a:t>
            </a:r>
            <a:endParaRPr lang="en-GB" dirty="0" smtClean="0">
              <a:latin typeface="Courier New" pitchFamily="49" charset="0"/>
              <a:cs typeface="Courier New" pitchFamily="49" charset="0"/>
            </a:endParaRPr>
          </a:p>
          <a:p>
            <a:pPr eaLnBrk="1" hangingPunct="1">
              <a:lnSpc>
                <a:spcPct val="90000"/>
              </a:lnSpc>
            </a:pPr>
            <a:r>
              <a:rPr lang="en-GB" dirty="0" err="1" smtClean="0">
                <a:cs typeface="Courier New" pitchFamily="49" charset="0"/>
              </a:rPr>
              <a:t>Enlever</a:t>
            </a:r>
            <a:r>
              <a:rPr lang="en-GB" dirty="0" smtClean="0">
                <a:cs typeface="Courier New" pitchFamily="49" charset="0"/>
              </a:rPr>
              <a:t> les </a:t>
            </a:r>
            <a:r>
              <a:rPr lang="en-GB" dirty="0" err="1" smtClean="0">
                <a:cs typeface="Courier New" pitchFamily="49" charset="0"/>
              </a:rPr>
              <a:t>blancs</a:t>
            </a:r>
            <a:r>
              <a:rPr lang="en-GB" dirty="0" smtClean="0">
                <a:cs typeface="Courier New" pitchFamily="49" charset="0"/>
              </a:rPr>
              <a:t> </a:t>
            </a:r>
            <a:r>
              <a:rPr lang="en-GB" dirty="0" err="1" smtClean="0">
                <a:cs typeface="Courier New" pitchFamily="49" charset="0"/>
              </a:rPr>
              <a:t>devant</a:t>
            </a:r>
            <a:r>
              <a:rPr lang="en-GB" dirty="0" smtClean="0">
                <a:cs typeface="Courier New" pitchFamily="49" charset="0"/>
              </a:rPr>
              <a:t> derrière</a:t>
            </a:r>
          </a:p>
          <a:p>
            <a:pPr lvl="1" eaLnBrk="1" hangingPunct="1">
              <a:lnSpc>
                <a:spcPct val="90000"/>
              </a:lnSpc>
            </a:pPr>
            <a:r>
              <a:rPr lang="en-GB" dirty="0" smtClean="0">
                <a:latin typeface="Courier New" pitchFamily="49" charset="0"/>
                <a:cs typeface="Courier New" pitchFamily="49" charset="0"/>
              </a:rPr>
              <a:t>set </a:t>
            </a:r>
            <a:r>
              <a:rPr lang="en-GB" dirty="0" err="1" smtClean="0">
                <a:latin typeface="Courier New" pitchFamily="49" charset="0"/>
                <a:cs typeface="Courier New" pitchFamily="49" charset="0"/>
              </a:rPr>
              <a:t>Ligne</a:t>
            </a:r>
            <a:r>
              <a:rPr lang="en-GB" dirty="0" smtClean="0">
                <a:latin typeface="Courier New" pitchFamily="49" charset="0"/>
                <a:cs typeface="Courier New" pitchFamily="49" charset="0"/>
              </a:rPr>
              <a:t> [</a:t>
            </a:r>
            <a:r>
              <a:rPr lang="en-GB" b="1" dirty="0" smtClean="0">
                <a:latin typeface="Courier New" pitchFamily="49" charset="0"/>
                <a:cs typeface="Courier New" pitchFamily="49" charset="0"/>
              </a:rPr>
              <a:t>string trim</a:t>
            </a:r>
            <a:r>
              <a:rPr lang="en-GB" dirty="0" smtClean="0">
                <a:latin typeface="Courier New" pitchFamily="49" charset="0"/>
                <a:cs typeface="Courier New" pitchFamily="49" charset="0"/>
              </a:rPr>
              <a:t> $</a:t>
            </a:r>
            <a:r>
              <a:rPr lang="en-GB" dirty="0" err="1" smtClean="0">
                <a:latin typeface="Courier New" pitchFamily="49" charset="0"/>
                <a:cs typeface="Courier New" pitchFamily="49" charset="0"/>
              </a:rPr>
              <a:t>Ligne</a:t>
            </a:r>
            <a:r>
              <a:rPr lang="en-GB" dirty="0" smtClean="0">
                <a:latin typeface="Courier New" pitchFamily="49" charset="0"/>
                <a:cs typeface="Courier New" pitchFamily="49" charset="0"/>
              </a:rPr>
              <a:t> </a:t>
            </a:r>
            <a:r>
              <a:rPr lang="en-GB" dirty="0">
                <a:latin typeface="Courier New" pitchFamily="49" charset="0"/>
                <a:cs typeface="Courier New" pitchFamily="49" charset="0"/>
              </a:rPr>
              <a:t>"</a:t>
            </a:r>
            <a:r>
              <a:rPr lang="en-GB" dirty="0" smtClean="0">
                <a:latin typeface="Courier New" pitchFamily="49" charset="0"/>
                <a:cs typeface="Courier New" pitchFamily="49" charset="0"/>
              </a:rPr>
              <a:t> </a:t>
            </a:r>
            <a:r>
              <a:rPr lang="en-GB" dirty="0">
                <a:latin typeface="Courier New" pitchFamily="49" charset="0"/>
                <a:cs typeface="Courier New" pitchFamily="49" charset="0"/>
              </a:rPr>
              <a:t>"</a:t>
            </a:r>
            <a:r>
              <a:rPr lang="en-GB" dirty="0" smtClean="0">
                <a:latin typeface="Courier New" pitchFamily="49" charset="0"/>
                <a:cs typeface="Courier New" pitchFamily="49" charset="0"/>
              </a:rPr>
              <a:t>]</a:t>
            </a:r>
          </a:p>
          <a:p>
            <a:pPr eaLnBrk="1" hangingPunct="1">
              <a:lnSpc>
                <a:spcPct val="90000"/>
              </a:lnSpc>
            </a:pPr>
            <a:r>
              <a:rPr lang="en-GB" dirty="0" err="1" smtClean="0">
                <a:cs typeface="Courier New" pitchFamily="49" charset="0"/>
              </a:rPr>
              <a:t>Sauter</a:t>
            </a:r>
            <a:r>
              <a:rPr lang="en-GB" dirty="0" smtClean="0">
                <a:cs typeface="Courier New" pitchFamily="49" charset="0"/>
              </a:rPr>
              <a:t> les </a:t>
            </a:r>
            <a:r>
              <a:rPr lang="en-GB" dirty="0" err="1" smtClean="0">
                <a:cs typeface="Courier New" pitchFamily="49" charset="0"/>
              </a:rPr>
              <a:t>lignes</a:t>
            </a:r>
            <a:r>
              <a:rPr lang="en-GB" dirty="0" smtClean="0">
                <a:cs typeface="Courier New" pitchFamily="49" charset="0"/>
              </a:rPr>
              <a:t> </a:t>
            </a:r>
            <a:r>
              <a:rPr lang="en-GB" dirty="0" err="1" smtClean="0">
                <a:cs typeface="Courier New" pitchFamily="49" charset="0"/>
              </a:rPr>
              <a:t>vides</a:t>
            </a:r>
            <a:endParaRPr lang="en-GB" dirty="0" smtClean="0">
              <a:cs typeface="Courier New" pitchFamily="49" charset="0"/>
            </a:endParaRPr>
          </a:p>
          <a:p>
            <a:pPr lvl="1" eaLnBrk="1" hangingPunct="1">
              <a:lnSpc>
                <a:spcPct val="90000"/>
              </a:lnSpc>
            </a:pPr>
            <a:r>
              <a:rPr lang="en-GB" dirty="0" smtClean="0">
                <a:latin typeface="Courier New" pitchFamily="49" charset="0"/>
                <a:cs typeface="Courier New" pitchFamily="49" charset="0"/>
              </a:rPr>
              <a:t>if {$</a:t>
            </a:r>
            <a:r>
              <a:rPr lang="en-GB" dirty="0" err="1" smtClean="0">
                <a:latin typeface="Courier New" pitchFamily="49" charset="0"/>
                <a:cs typeface="Courier New" pitchFamily="49" charset="0"/>
              </a:rPr>
              <a:t>Ligne</a:t>
            </a:r>
            <a:r>
              <a:rPr lang="en-GB" dirty="0" smtClean="0">
                <a:latin typeface="Courier New" pitchFamily="49" charset="0"/>
                <a:cs typeface="Courier New" pitchFamily="49" charset="0"/>
              </a:rPr>
              <a:t>=="</a:t>
            </a:r>
            <a:r>
              <a:rPr lang="en-GB" dirty="0">
                <a:latin typeface="Courier New" pitchFamily="49" charset="0"/>
                <a:cs typeface="Courier New" pitchFamily="49" charset="0"/>
              </a:rPr>
              <a:t>"</a:t>
            </a:r>
            <a:r>
              <a:rPr lang="en-GB" dirty="0" smtClean="0">
                <a:latin typeface="Courier New" pitchFamily="49" charset="0"/>
                <a:cs typeface="Courier New" pitchFamily="49" charset="0"/>
              </a:rPr>
              <a:t>} { </a:t>
            </a:r>
            <a:r>
              <a:rPr lang="en-GB" b="1" dirty="0" smtClean="0">
                <a:latin typeface="Courier New" pitchFamily="49" charset="0"/>
                <a:cs typeface="Courier New" pitchFamily="49" charset="0"/>
              </a:rPr>
              <a:t>continue</a:t>
            </a:r>
            <a:r>
              <a:rPr lang="en-GB" dirty="0" smtClean="0">
                <a:latin typeface="Courier New" pitchFamily="49" charset="0"/>
                <a:cs typeface="Courier New" pitchFamily="49" charset="0"/>
              </a:rPr>
              <a:t> }</a:t>
            </a:r>
          </a:p>
          <a:p>
            <a:pPr eaLnBrk="1" hangingPunct="1">
              <a:lnSpc>
                <a:spcPct val="90000"/>
              </a:lnSpc>
            </a:pPr>
            <a:r>
              <a:rPr lang="en-GB" dirty="0" err="1" smtClean="0">
                <a:cs typeface="Courier New" pitchFamily="49" charset="0"/>
              </a:rPr>
              <a:t>Découper</a:t>
            </a:r>
            <a:r>
              <a:rPr lang="en-GB" dirty="0" smtClean="0">
                <a:cs typeface="Courier New" pitchFamily="49" charset="0"/>
              </a:rPr>
              <a:t> la </a:t>
            </a:r>
            <a:r>
              <a:rPr lang="en-GB" dirty="0" err="1" smtClean="0">
                <a:cs typeface="Courier New" pitchFamily="49" charset="0"/>
              </a:rPr>
              <a:t>ligne</a:t>
            </a:r>
            <a:r>
              <a:rPr lang="en-GB" dirty="0" smtClean="0">
                <a:cs typeface="Courier New" pitchFamily="49" charset="0"/>
              </a:rPr>
              <a:t> </a:t>
            </a:r>
            <a:r>
              <a:rPr lang="en-GB" dirty="0" err="1" smtClean="0">
                <a:cs typeface="Courier New" pitchFamily="49" charset="0"/>
              </a:rPr>
              <a:t>en</a:t>
            </a:r>
            <a:r>
              <a:rPr lang="en-GB" dirty="0" smtClean="0">
                <a:cs typeface="Courier New" pitchFamily="49" charset="0"/>
              </a:rPr>
              <a:t> mots </a:t>
            </a:r>
          </a:p>
          <a:p>
            <a:pPr lvl="1" eaLnBrk="1" hangingPunct="1">
              <a:lnSpc>
                <a:spcPct val="90000"/>
              </a:lnSpc>
            </a:pPr>
            <a:r>
              <a:rPr lang="en-GB" dirty="0" smtClean="0">
                <a:latin typeface="Courier New" pitchFamily="49" charset="0"/>
                <a:cs typeface="Courier New" pitchFamily="49" charset="0"/>
              </a:rPr>
              <a:t>set </a:t>
            </a:r>
            <a:r>
              <a:rPr lang="en-GB" dirty="0" err="1" smtClean="0">
                <a:latin typeface="Courier New" pitchFamily="49" charset="0"/>
                <a:cs typeface="Courier New" pitchFamily="49" charset="0"/>
              </a:rPr>
              <a:t>LesMots</a:t>
            </a:r>
            <a:r>
              <a:rPr lang="en-GB" dirty="0" smtClean="0">
                <a:latin typeface="Courier New" pitchFamily="49" charset="0"/>
                <a:cs typeface="Courier New" pitchFamily="49" charset="0"/>
              </a:rPr>
              <a:t> [</a:t>
            </a:r>
            <a:r>
              <a:rPr lang="en-GB" b="1" dirty="0" smtClean="0">
                <a:latin typeface="Courier New" pitchFamily="49" charset="0"/>
                <a:cs typeface="Courier New" pitchFamily="49" charset="0"/>
              </a:rPr>
              <a:t>split</a:t>
            </a:r>
            <a:r>
              <a:rPr lang="en-GB" dirty="0" smtClean="0">
                <a:latin typeface="Courier New" pitchFamily="49" charset="0"/>
                <a:cs typeface="Courier New" pitchFamily="49" charset="0"/>
              </a:rPr>
              <a:t> $</a:t>
            </a:r>
            <a:r>
              <a:rPr lang="en-GB" dirty="0" err="1" smtClean="0">
                <a:latin typeface="Courier New" pitchFamily="49" charset="0"/>
                <a:cs typeface="Courier New" pitchFamily="49" charset="0"/>
              </a:rPr>
              <a:t>Ligne</a:t>
            </a:r>
            <a:r>
              <a:rPr lang="en-GB" dirty="0" smtClean="0">
                <a:latin typeface="Courier New" pitchFamily="49" charset="0"/>
                <a:cs typeface="Courier New" pitchFamily="49" charset="0"/>
              </a:rPr>
              <a:t> </a:t>
            </a:r>
            <a:r>
              <a:rPr lang="en-GB" dirty="0">
                <a:latin typeface="Courier New" pitchFamily="49" charset="0"/>
                <a:cs typeface="Courier New" pitchFamily="49" charset="0"/>
              </a:rPr>
              <a:t>"</a:t>
            </a:r>
            <a:r>
              <a:rPr lang="en-GB" dirty="0" smtClean="0">
                <a:latin typeface="Courier New" pitchFamily="49" charset="0"/>
                <a:cs typeface="Courier New" pitchFamily="49" charset="0"/>
              </a:rPr>
              <a:t> </a:t>
            </a:r>
            <a:r>
              <a:rPr lang="en-GB" dirty="0">
                <a:latin typeface="Courier New" pitchFamily="49" charset="0"/>
                <a:cs typeface="Courier New" pitchFamily="49" charset="0"/>
              </a:rPr>
              <a:t>"</a:t>
            </a:r>
            <a:r>
              <a:rPr lang="en-GB" dirty="0" smtClean="0">
                <a:latin typeface="Courier New" pitchFamily="49" charset="0"/>
                <a:cs typeface="Courier New" pitchFamily="49" charset="0"/>
              </a:rPr>
              <a:t>]</a:t>
            </a:r>
          </a:p>
        </p:txBody>
      </p:sp>
    </p:spTree>
    <p:extLst>
      <p:ext uri="{BB962C8B-B14F-4D97-AF65-F5344CB8AC3E}">
        <p14:creationId xmlns:p14="http://schemas.microsoft.com/office/powerpoint/2010/main" val="419265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0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04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04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04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04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04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04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04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3"/>
          <a:srcRect t="14850" r="2754" b="7088"/>
          <a:stretch>
            <a:fillRect/>
          </a:stretch>
        </p:blipFill>
        <p:spPr bwMode="auto">
          <a:xfrm>
            <a:off x="827088" y="258763"/>
            <a:ext cx="7848600" cy="6465887"/>
          </a:xfrm>
          <a:prstGeom prst="rect">
            <a:avLst/>
          </a:prstGeom>
          <a:noFill/>
          <a:ln w="38100">
            <a:noFill/>
            <a:miter lim="800000"/>
            <a:headEnd/>
            <a:tailEnd/>
          </a:ln>
        </p:spPr>
      </p:pic>
      <p:sp>
        <p:nvSpPr>
          <p:cNvPr id="193541" name="Rectangle 5"/>
          <p:cNvSpPr>
            <a:spLocks noChangeArrowheads="1"/>
          </p:cNvSpPr>
          <p:nvPr/>
        </p:nvSpPr>
        <p:spPr bwMode="auto">
          <a:xfrm>
            <a:off x="1258888" y="2781300"/>
            <a:ext cx="5184775" cy="1727200"/>
          </a:xfrm>
          <a:prstGeom prst="rect">
            <a:avLst/>
          </a:prstGeom>
          <a:noFill/>
          <a:ln w="38100">
            <a:solidFill>
              <a:srgbClr val="FF0000"/>
            </a:solidFill>
            <a:miter lim="800000"/>
            <a:headEnd/>
            <a:tailEnd/>
          </a:ln>
        </p:spPr>
        <p:txBody>
          <a:bodyPr wrap="none" anchor="ctr"/>
          <a:lstStyle/>
          <a:p>
            <a:endParaRPr lang="fr-FR"/>
          </a:p>
        </p:txBody>
      </p:sp>
      <p:sp>
        <p:nvSpPr>
          <p:cNvPr id="82949" name="Rectangle 5"/>
          <p:cNvSpPr>
            <a:spLocks noChangeArrowheads="1"/>
          </p:cNvSpPr>
          <p:nvPr/>
        </p:nvSpPr>
        <p:spPr bwMode="auto">
          <a:xfrm>
            <a:off x="395288" y="2060575"/>
            <a:ext cx="8066087" cy="981075"/>
          </a:xfrm>
          <a:prstGeom prst="rect">
            <a:avLst/>
          </a:prstGeom>
          <a:solidFill>
            <a:schemeClr val="bg1"/>
          </a:solidFill>
          <a:ln w="38100">
            <a:solidFill>
              <a:schemeClr val="tx2"/>
            </a:solidFill>
            <a:miter lim="800000"/>
            <a:headEnd/>
            <a:tailEnd/>
          </a:ln>
        </p:spPr>
        <p:txBody>
          <a:bodyPr>
            <a:spAutoFit/>
          </a:bodyPr>
          <a:lstStyle/>
          <a:p>
            <a:r>
              <a:rPr lang="en-GB" sz="1400" b="1">
                <a:latin typeface="Courier New" pitchFamily="49" charset="0"/>
                <a:cs typeface="Courier New" pitchFamily="49" charset="0"/>
              </a:rPr>
              <a:t>Michel DUPONT 3 rue des Idees    67100 Strasbourg France</a:t>
            </a:r>
          </a:p>
          <a:p>
            <a:r>
              <a:rPr lang="en-GB" sz="1400" b="1">
                <a:latin typeface="Courier New" pitchFamily="49" charset="0"/>
                <a:cs typeface="Courier New" pitchFamily="49" charset="0"/>
              </a:rPr>
              <a:t>Jean-Edouard DE-LA-MOTTE 8 allée Dubout 4530 Mont de Tarzan  Luxembourg</a:t>
            </a:r>
          </a:p>
          <a:p>
            <a:r>
              <a:rPr lang="en-GB" sz="1400" b="1">
                <a:latin typeface="Courier New" pitchFamily="49" charset="0"/>
                <a:cs typeface="Courier New" pitchFamily="49" charset="0"/>
              </a:rPr>
              <a:t>                    </a:t>
            </a:r>
          </a:p>
          <a:p>
            <a:r>
              <a:rPr lang="en-GB" sz="1400" b="1">
                <a:latin typeface="Courier New" pitchFamily="49" charset="0"/>
                <a:cs typeface="Courier New" pitchFamily="49" charset="0"/>
              </a:rPr>
              <a:t>Stephen KING   9 Baker Street  8887 United-Kingdom</a:t>
            </a:r>
          </a:p>
        </p:txBody>
      </p:sp>
      <p:sp>
        <p:nvSpPr>
          <p:cNvPr id="82950" name="Rectangle 6"/>
          <p:cNvSpPr>
            <a:spLocks noChangeArrowheads="1"/>
          </p:cNvSpPr>
          <p:nvPr/>
        </p:nvSpPr>
        <p:spPr bwMode="auto">
          <a:xfrm>
            <a:off x="395288" y="2012950"/>
            <a:ext cx="8066087" cy="768350"/>
          </a:xfrm>
          <a:prstGeom prst="rect">
            <a:avLst/>
          </a:prstGeom>
          <a:solidFill>
            <a:schemeClr val="bg1"/>
          </a:solidFill>
          <a:ln w="38100">
            <a:solidFill>
              <a:schemeClr val="tx2"/>
            </a:solidFill>
            <a:miter lim="800000"/>
            <a:headEnd/>
            <a:tailEnd/>
          </a:ln>
        </p:spPr>
        <p:txBody>
          <a:bodyPr>
            <a:spAutoFit/>
          </a:bodyPr>
          <a:lstStyle/>
          <a:p>
            <a:r>
              <a:rPr lang="en-GB" sz="1400" b="1">
                <a:latin typeface="Courier New" pitchFamily="49" charset="0"/>
                <a:cs typeface="Courier New" pitchFamily="49" charset="0"/>
              </a:rPr>
              <a:t>Michel DUPONT 3 rue des Idees 67100 Strasbourg France</a:t>
            </a:r>
          </a:p>
          <a:p>
            <a:r>
              <a:rPr lang="en-GB" sz="1400" b="1">
                <a:latin typeface="Courier New" pitchFamily="49" charset="0"/>
                <a:cs typeface="Courier New" pitchFamily="49" charset="0"/>
              </a:rPr>
              <a:t>Jean-Edouard DE-LA-MOTTE 8 allée Dubout 4530 Mont de Tarzan Luxembourg                    </a:t>
            </a:r>
          </a:p>
          <a:p>
            <a:r>
              <a:rPr lang="en-GB" sz="1400" b="1">
                <a:latin typeface="Courier New" pitchFamily="49" charset="0"/>
                <a:cs typeface="Courier New" pitchFamily="49" charset="0"/>
              </a:rPr>
              <a:t>Stephen KING 9 Baker Street 8887 United-Kingdom</a:t>
            </a:r>
          </a:p>
        </p:txBody>
      </p:sp>
      <p:pic>
        <p:nvPicPr>
          <p:cNvPr id="2" name="Picture 5"/>
          <p:cNvPicPr>
            <a:picLocks noChangeAspect="1" noChangeArrowheads="1"/>
          </p:cNvPicPr>
          <p:nvPr/>
        </p:nvPicPr>
        <p:blipFill>
          <a:blip r:embed="rId4"/>
          <a:srcRect/>
          <a:stretch>
            <a:fillRect/>
          </a:stretch>
        </p:blipFill>
        <p:spPr bwMode="auto">
          <a:xfrm>
            <a:off x="2051050" y="188913"/>
            <a:ext cx="6911975" cy="2400300"/>
          </a:xfrm>
          <a:prstGeom prst="rect">
            <a:avLst/>
          </a:prstGeom>
          <a:noFill/>
          <a:ln w="38100">
            <a:noFill/>
            <a:miter lim="800000"/>
            <a:headEnd/>
            <a:tailEnd/>
          </a:ln>
        </p:spPr>
      </p:pic>
    </p:spTree>
    <p:extLst>
      <p:ext uri="{BB962C8B-B14F-4D97-AF65-F5344CB8AC3E}">
        <p14:creationId xmlns:p14="http://schemas.microsoft.com/office/powerpoint/2010/main" val="296940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294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35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9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295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1000" fill="hold"/>
                                        <p:tgtEl>
                                          <p:spTgt spid="2"/>
                                        </p:tgtEl>
                                        <p:attrNameLst>
                                          <p:attrName>ppt_w</p:attrName>
                                        </p:attrNameLst>
                                      </p:cBhvr>
                                      <p:tavLst>
                                        <p:tav tm="0">
                                          <p:val>
                                            <p:fltVal val="0"/>
                                          </p:val>
                                        </p:tav>
                                        <p:tav tm="100000">
                                          <p:val>
                                            <p:strVal val="#ppt_w"/>
                                          </p:val>
                                        </p:tav>
                                      </p:tavLst>
                                    </p:anim>
                                    <p:anim calcmode="lin" valueType="num">
                                      <p:cBhvr>
                                        <p:cTn id="28" dur="1000" fill="hold"/>
                                        <p:tgtEl>
                                          <p:spTgt spid="2"/>
                                        </p:tgtEl>
                                        <p:attrNameLst>
                                          <p:attrName>ppt_h</p:attrName>
                                        </p:attrNameLst>
                                      </p:cBhvr>
                                      <p:tavLst>
                                        <p:tav tm="0">
                                          <p:val>
                                            <p:fltVal val="0"/>
                                          </p:val>
                                        </p:tav>
                                        <p:tav tm="100000">
                                          <p:val>
                                            <p:strVal val="#ppt_h"/>
                                          </p:val>
                                        </p:tav>
                                      </p:tavLst>
                                    </p:anim>
                                    <p:anim calcmode="lin" valueType="num">
                                      <p:cBhvr>
                                        <p:cTn id="2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1" grpId="0" animBg="1"/>
      <p:bldP spid="82949" grpId="0" animBg="1"/>
      <p:bldP spid="82949" grpId="1" animBg="1"/>
      <p:bldP spid="82950" grpId="0" animBg="1"/>
      <p:bldP spid="82950" grpId="1"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p:txBody>
          <a:bodyPr/>
          <a:lstStyle/>
          <a:p>
            <a:pPr algn="ctr" eaLnBrk="1" hangingPunct="1"/>
            <a:r>
              <a:rPr lang="en-GB" smtClean="0"/>
              <a:t>Selection de colonnes</a:t>
            </a:r>
          </a:p>
        </p:txBody>
      </p:sp>
      <p:sp>
        <p:nvSpPr>
          <p:cNvPr id="80899" name="Rectangle 3"/>
          <p:cNvSpPr>
            <a:spLocks noGrp="1" noChangeArrowheads="1"/>
          </p:cNvSpPr>
          <p:nvPr>
            <p:ph type="body" idx="4294967295"/>
          </p:nvPr>
        </p:nvSpPr>
        <p:spPr>
          <a:xfrm>
            <a:off x="971550" y="1827213"/>
            <a:ext cx="7921625" cy="4114800"/>
          </a:xfrm>
        </p:spPr>
        <p:txBody>
          <a:bodyPr/>
          <a:lstStyle/>
          <a:p>
            <a:pPr eaLnBrk="1" hangingPunct="1"/>
            <a:r>
              <a:rPr lang="en-GB" sz="2400" smtClean="0">
                <a:latin typeface="Courier New" pitchFamily="49" charset="0"/>
                <a:cs typeface="Courier New" pitchFamily="49" charset="0"/>
              </a:rPr>
              <a:t>set Info [</a:t>
            </a:r>
            <a:r>
              <a:rPr lang="en-GB" sz="2400" b="1" smtClean="0">
                <a:latin typeface="Courier New" pitchFamily="49" charset="0"/>
                <a:cs typeface="Courier New" pitchFamily="49" charset="0"/>
              </a:rPr>
              <a:t>string range</a:t>
            </a:r>
            <a:r>
              <a:rPr lang="en-GB" sz="2400" smtClean="0">
                <a:latin typeface="Courier New" pitchFamily="49" charset="0"/>
                <a:cs typeface="Courier New" pitchFamily="49" charset="0"/>
              </a:rPr>
              <a:t> $Lig 5 end]</a:t>
            </a:r>
          </a:p>
          <a:p>
            <a:pPr eaLnBrk="1" hangingPunct="1"/>
            <a:r>
              <a:rPr lang="en-GB" sz="2400" smtClean="0">
                <a:latin typeface="Courier New" pitchFamily="49" charset="0"/>
                <a:cs typeface="Courier New" pitchFamily="49" charset="0"/>
              </a:rPr>
              <a:t>set Info [</a:t>
            </a:r>
            <a:r>
              <a:rPr lang="en-GB" sz="2400" b="1" smtClean="0">
                <a:latin typeface="Courier New" pitchFamily="49" charset="0"/>
                <a:cs typeface="Courier New" pitchFamily="49" charset="0"/>
              </a:rPr>
              <a:t>string range</a:t>
            </a:r>
            <a:r>
              <a:rPr lang="en-GB" sz="2400" smtClean="0">
                <a:latin typeface="Courier New" pitchFamily="49" charset="0"/>
                <a:cs typeface="Courier New" pitchFamily="49" charset="0"/>
              </a:rPr>
              <a:t> $Lig </a:t>
            </a:r>
            <a:r>
              <a:rPr lang="en-GB" sz="2400" b="1" smtClean="0">
                <a:latin typeface="Courier New" pitchFamily="49" charset="0"/>
                <a:cs typeface="Courier New" pitchFamily="49" charset="0"/>
              </a:rPr>
              <a:t>end-8 end-3</a:t>
            </a:r>
            <a:r>
              <a:rPr lang="en-GB" sz="2400" smtClean="0">
                <a:latin typeface="Courier New" pitchFamily="49" charset="0"/>
                <a:cs typeface="Courier New" pitchFamily="49" charset="0"/>
              </a:rPr>
              <a:t>]</a:t>
            </a:r>
          </a:p>
          <a:p>
            <a:pPr eaLnBrk="1" hangingPunct="1"/>
            <a:endParaRPr lang="en-GB" sz="2400" smtClean="0">
              <a:latin typeface="Courier New" pitchFamily="49" charset="0"/>
              <a:cs typeface="Courier New" pitchFamily="49" charset="0"/>
            </a:endParaRPr>
          </a:p>
          <a:p>
            <a:pPr algn="ctr" eaLnBrk="1" hangingPunct="1">
              <a:buFont typeface="Wingdings" pitchFamily="2" charset="2"/>
              <a:buNone/>
            </a:pPr>
            <a:r>
              <a:rPr lang="en-GB" sz="2000" i="1" smtClean="0">
                <a:cs typeface="Courier New" pitchFamily="49" charset="0"/>
              </a:rPr>
              <a:t>Quand on fait des selection de colonnes</a:t>
            </a:r>
          </a:p>
          <a:p>
            <a:pPr algn="ctr" eaLnBrk="1" hangingPunct="1">
              <a:buFont typeface="Wingdings" pitchFamily="2" charset="2"/>
              <a:buNone/>
            </a:pPr>
            <a:r>
              <a:rPr lang="en-GB" sz="2000" i="1" smtClean="0">
                <a:cs typeface="Courier New" pitchFamily="49" charset="0"/>
              </a:rPr>
              <a:t> il ne faut pas toucher aux blancs</a:t>
            </a:r>
          </a:p>
        </p:txBody>
      </p:sp>
    </p:spTree>
    <p:extLst>
      <p:ext uri="{BB962C8B-B14F-4D97-AF65-F5344CB8AC3E}">
        <p14:creationId xmlns:p14="http://schemas.microsoft.com/office/powerpoint/2010/main" val="170906815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8"/>
          <p:cNvSpPr>
            <a:spLocks noChangeArrowheads="1"/>
          </p:cNvSpPr>
          <p:nvPr/>
        </p:nvSpPr>
        <p:spPr bwMode="auto">
          <a:xfrm>
            <a:off x="1258888" y="1484313"/>
            <a:ext cx="7634287" cy="73025"/>
          </a:xfrm>
          <a:prstGeom prst="rect">
            <a:avLst/>
          </a:prstGeom>
          <a:solidFill>
            <a:schemeClr val="bg1"/>
          </a:solidFill>
          <a:ln w="38100">
            <a:noFill/>
            <a:miter lim="800000"/>
            <a:headEnd/>
            <a:tailEnd/>
          </a:ln>
        </p:spPr>
        <p:txBody>
          <a:bodyPr wrap="none" anchor="ctr"/>
          <a:lstStyle/>
          <a:p>
            <a:endParaRPr lang="fr-FR"/>
          </a:p>
        </p:txBody>
      </p:sp>
      <p:sp>
        <p:nvSpPr>
          <p:cNvPr id="81923" name="Text Box 10"/>
          <p:cNvSpPr txBox="1">
            <a:spLocks noChangeArrowheads="1"/>
          </p:cNvSpPr>
          <p:nvPr/>
        </p:nvSpPr>
        <p:spPr bwMode="auto">
          <a:xfrm>
            <a:off x="981075" y="696913"/>
            <a:ext cx="8054975" cy="6261100"/>
          </a:xfrm>
          <a:prstGeom prst="rect">
            <a:avLst/>
          </a:prstGeom>
          <a:noFill/>
          <a:ln w="38100">
            <a:noFill/>
            <a:miter lim="800000"/>
            <a:headEnd/>
            <a:tailEnd/>
          </a:ln>
        </p:spPr>
        <p:txBody>
          <a:bodyPr wrap="none">
            <a:spAutoFit/>
          </a:bodyPr>
          <a:lstStyle/>
          <a:p>
            <a:r>
              <a:rPr lang="en-GB" sz="1400" dirty="0">
                <a:latin typeface="Courier New" pitchFamily="49" charset="0"/>
                <a:cs typeface="Courier New" pitchFamily="49" charset="0"/>
              </a:rPr>
              <a:t>ID   Q9UZM4_PYRAB            </a:t>
            </a:r>
            <a:r>
              <a:rPr lang="en-GB" sz="1400" dirty="0" err="1">
                <a:latin typeface="Courier New" pitchFamily="49" charset="0"/>
                <a:cs typeface="Courier New" pitchFamily="49" charset="0"/>
              </a:rPr>
              <a:t>Unreviewed</a:t>
            </a:r>
            <a:r>
              <a:rPr lang="en-GB" sz="1400" dirty="0">
                <a:latin typeface="Courier New" pitchFamily="49" charset="0"/>
                <a:cs typeface="Courier New" pitchFamily="49" charset="0"/>
              </a:rPr>
              <a:t>;       867 AA.</a:t>
            </a:r>
          </a:p>
          <a:p>
            <a:r>
              <a:rPr lang="en-GB" sz="1400" dirty="0">
                <a:latin typeface="Courier New" pitchFamily="49" charset="0"/>
                <a:cs typeface="Courier New" pitchFamily="49" charset="0"/>
              </a:rPr>
              <a:t>AC   Q9UZM4;</a:t>
            </a:r>
          </a:p>
          <a:p>
            <a:r>
              <a:rPr lang="en-GB" sz="1400" dirty="0">
                <a:latin typeface="Courier New" pitchFamily="49" charset="0"/>
                <a:cs typeface="Courier New" pitchFamily="49" charset="0"/>
              </a:rPr>
              <a:t>DT   01-MAY-2000, integrated into </a:t>
            </a:r>
            <a:r>
              <a:rPr lang="en-GB" sz="1400" dirty="0" err="1">
                <a:latin typeface="Courier New" pitchFamily="49" charset="0"/>
                <a:cs typeface="Courier New" pitchFamily="49" charset="0"/>
              </a:rPr>
              <a:t>UniProtKB</a:t>
            </a:r>
            <a:r>
              <a:rPr lang="en-GB" sz="1400" dirty="0">
                <a:latin typeface="Courier New" pitchFamily="49" charset="0"/>
                <a:cs typeface="Courier New" pitchFamily="49" charset="0"/>
              </a:rPr>
              <a:t>/</a:t>
            </a:r>
            <a:r>
              <a:rPr lang="en-GB" sz="1400" dirty="0" err="1">
                <a:latin typeface="Courier New" pitchFamily="49" charset="0"/>
                <a:cs typeface="Courier New" pitchFamily="49" charset="0"/>
              </a:rPr>
              <a:t>TrEMBL</a:t>
            </a:r>
            <a:r>
              <a:rPr lang="en-GB" sz="1400" dirty="0">
                <a:latin typeface="Courier New" pitchFamily="49" charset="0"/>
                <a:cs typeface="Courier New" pitchFamily="49" charset="0"/>
              </a:rPr>
              <a:t>.</a:t>
            </a:r>
          </a:p>
          <a:p>
            <a:r>
              <a:rPr lang="en-GB" sz="1400" dirty="0">
                <a:latin typeface="Courier New" pitchFamily="49" charset="0"/>
                <a:cs typeface="Courier New" pitchFamily="49" charset="0"/>
              </a:rPr>
              <a:t>DT   01-MAY-2000, sequence version 1.</a:t>
            </a:r>
          </a:p>
          <a:p>
            <a:r>
              <a:rPr lang="en-GB" sz="1400" dirty="0">
                <a:latin typeface="Courier New" pitchFamily="49" charset="0"/>
                <a:cs typeface="Courier New" pitchFamily="49" charset="0"/>
              </a:rPr>
              <a:t>DT   09-FEB-2010, entry version 60.</a:t>
            </a:r>
          </a:p>
          <a:p>
            <a:r>
              <a:rPr lang="en-GB" sz="1400" dirty="0">
                <a:latin typeface="Courier New" pitchFamily="49" charset="0"/>
                <a:cs typeface="Courier New" pitchFamily="49" charset="0"/>
              </a:rPr>
              <a:t>DE   </a:t>
            </a:r>
            <a:r>
              <a:rPr lang="en-GB" sz="1400" dirty="0" err="1">
                <a:latin typeface="Courier New" pitchFamily="49" charset="0"/>
                <a:cs typeface="Courier New" pitchFamily="49" charset="0"/>
              </a:rPr>
              <a:t>SubName</a:t>
            </a:r>
            <a:r>
              <a:rPr lang="en-GB" sz="1400" dirty="0">
                <a:latin typeface="Courier New" pitchFamily="49" charset="0"/>
                <a:cs typeface="Courier New" pitchFamily="49" charset="0"/>
              </a:rPr>
              <a:t>: Full=Lhr-2 large helicase-related protein;</a:t>
            </a:r>
          </a:p>
          <a:p>
            <a:r>
              <a:rPr lang="en-GB" sz="1400" dirty="0">
                <a:latin typeface="Courier New" pitchFamily="49" charset="0"/>
                <a:cs typeface="Courier New" pitchFamily="49" charset="0"/>
              </a:rPr>
              <a:t>GN   Name=lhr-2; </a:t>
            </a:r>
            <a:r>
              <a:rPr lang="en-GB" sz="1400" dirty="0" err="1">
                <a:latin typeface="Courier New" pitchFamily="49" charset="0"/>
                <a:cs typeface="Courier New" pitchFamily="49" charset="0"/>
              </a:rPr>
              <a:t>OrderedLocusNames</a:t>
            </a:r>
            <a:r>
              <a:rPr lang="en-GB" sz="1400" dirty="0">
                <a:latin typeface="Courier New" pitchFamily="49" charset="0"/>
                <a:cs typeface="Courier New" pitchFamily="49" charset="0"/>
              </a:rPr>
              <a:t>=PYRAB11220; </a:t>
            </a:r>
            <a:r>
              <a:rPr lang="en-GB" sz="1400" dirty="0" err="1">
                <a:latin typeface="Courier New" pitchFamily="49" charset="0"/>
                <a:cs typeface="Courier New" pitchFamily="49" charset="0"/>
              </a:rPr>
              <a:t>ORFNames</a:t>
            </a:r>
            <a:r>
              <a:rPr lang="en-GB" sz="1400" dirty="0">
                <a:latin typeface="Courier New" pitchFamily="49" charset="0"/>
                <a:cs typeface="Courier New" pitchFamily="49" charset="0"/>
              </a:rPr>
              <a:t>=PAB0744;</a:t>
            </a:r>
          </a:p>
          <a:p>
            <a:r>
              <a:rPr lang="en-GB" sz="1400" dirty="0">
                <a:latin typeface="Courier New" pitchFamily="49" charset="0"/>
                <a:cs typeface="Courier New" pitchFamily="49" charset="0"/>
              </a:rPr>
              <a:t>OS   </a:t>
            </a:r>
            <a:r>
              <a:rPr lang="en-GB" sz="1400" dirty="0" err="1">
                <a:latin typeface="Courier New" pitchFamily="49" charset="0"/>
                <a:cs typeface="Courier New" pitchFamily="49" charset="0"/>
              </a:rPr>
              <a:t>Pyrococcus</a:t>
            </a:r>
            <a:r>
              <a:rPr lang="en-GB" sz="1400" dirty="0">
                <a:latin typeface="Courier New" pitchFamily="49" charset="0"/>
                <a:cs typeface="Courier New" pitchFamily="49" charset="0"/>
              </a:rPr>
              <a:t> </a:t>
            </a:r>
            <a:r>
              <a:rPr lang="en-GB" sz="1400" dirty="0" err="1">
                <a:latin typeface="Courier New" pitchFamily="49" charset="0"/>
                <a:cs typeface="Courier New" pitchFamily="49" charset="0"/>
              </a:rPr>
              <a:t>abyssi</a:t>
            </a:r>
            <a:r>
              <a:rPr lang="en-GB" sz="1400" dirty="0">
                <a:latin typeface="Courier New" pitchFamily="49" charset="0"/>
                <a:cs typeface="Courier New" pitchFamily="49" charset="0"/>
              </a:rPr>
              <a:t>.</a:t>
            </a:r>
          </a:p>
          <a:p>
            <a:r>
              <a:rPr lang="en-GB" sz="1400" dirty="0">
                <a:latin typeface="Courier New" pitchFamily="49" charset="0"/>
                <a:cs typeface="Courier New" pitchFamily="49" charset="0"/>
              </a:rPr>
              <a:t>OC   Archaea; </a:t>
            </a:r>
            <a:r>
              <a:rPr lang="en-GB" sz="1400" dirty="0" err="1">
                <a:latin typeface="Courier New" pitchFamily="49" charset="0"/>
                <a:cs typeface="Courier New" pitchFamily="49" charset="0"/>
              </a:rPr>
              <a:t>Euryarchaeota</a:t>
            </a:r>
            <a:r>
              <a:rPr lang="en-GB" sz="1400" dirty="0">
                <a:latin typeface="Courier New" pitchFamily="49" charset="0"/>
                <a:cs typeface="Courier New" pitchFamily="49" charset="0"/>
              </a:rPr>
              <a:t>; </a:t>
            </a:r>
            <a:r>
              <a:rPr lang="en-GB" sz="1400" dirty="0" err="1">
                <a:latin typeface="Courier New" pitchFamily="49" charset="0"/>
                <a:cs typeface="Courier New" pitchFamily="49" charset="0"/>
              </a:rPr>
              <a:t>Thermococci</a:t>
            </a:r>
            <a:r>
              <a:rPr lang="en-GB" sz="1400" dirty="0">
                <a:latin typeface="Courier New" pitchFamily="49" charset="0"/>
                <a:cs typeface="Courier New" pitchFamily="49" charset="0"/>
              </a:rPr>
              <a:t>; </a:t>
            </a:r>
            <a:r>
              <a:rPr lang="en-GB" sz="1400" dirty="0" err="1">
                <a:latin typeface="Courier New" pitchFamily="49" charset="0"/>
                <a:cs typeface="Courier New" pitchFamily="49" charset="0"/>
              </a:rPr>
              <a:t>Thermococcales</a:t>
            </a:r>
            <a:r>
              <a:rPr lang="en-GB" sz="1400" dirty="0">
                <a:latin typeface="Courier New" pitchFamily="49" charset="0"/>
                <a:cs typeface="Courier New" pitchFamily="49" charset="0"/>
              </a:rPr>
              <a:t>; </a:t>
            </a:r>
            <a:r>
              <a:rPr lang="en-GB" sz="1400" dirty="0" err="1">
                <a:latin typeface="Courier New" pitchFamily="49" charset="0"/>
                <a:cs typeface="Courier New" pitchFamily="49" charset="0"/>
              </a:rPr>
              <a:t>Thermococcaceae</a:t>
            </a:r>
            <a:r>
              <a:rPr lang="en-GB" sz="1400" dirty="0">
                <a:latin typeface="Courier New" pitchFamily="49" charset="0"/>
                <a:cs typeface="Courier New" pitchFamily="49" charset="0"/>
              </a:rPr>
              <a:t>;</a:t>
            </a:r>
          </a:p>
          <a:p>
            <a:r>
              <a:rPr lang="en-GB" sz="1400" dirty="0">
                <a:latin typeface="Courier New" pitchFamily="49" charset="0"/>
                <a:cs typeface="Courier New" pitchFamily="49" charset="0"/>
              </a:rPr>
              <a:t>OC   </a:t>
            </a:r>
            <a:r>
              <a:rPr lang="en-GB" sz="1400" dirty="0" err="1">
                <a:latin typeface="Courier New" pitchFamily="49" charset="0"/>
                <a:cs typeface="Courier New" pitchFamily="49" charset="0"/>
              </a:rPr>
              <a:t>Pyrococcus</a:t>
            </a:r>
            <a:r>
              <a:rPr lang="en-GB" sz="1400" dirty="0">
                <a:latin typeface="Courier New" pitchFamily="49" charset="0"/>
                <a:cs typeface="Courier New" pitchFamily="49" charset="0"/>
              </a:rPr>
              <a:t>.</a:t>
            </a:r>
          </a:p>
          <a:p>
            <a:r>
              <a:rPr lang="en-GB" sz="1400" dirty="0">
                <a:latin typeface="Courier New" pitchFamily="49" charset="0"/>
                <a:cs typeface="Courier New" pitchFamily="49" charset="0"/>
              </a:rPr>
              <a:t>OX   </a:t>
            </a:r>
            <a:r>
              <a:rPr lang="en-GB" sz="1400" dirty="0" err="1">
                <a:latin typeface="Courier New" pitchFamily="49" charset="0"/>
                <a:cs typeface="Courier New" pitchFamily="49" charset="0"/>
              </a:rPr>
              <a:t>NCBI_TaxID</a:t>
            </a:r>
            <a:r>
              <a:rPr lang="en-GB" sz="1400" dirty="0">
                <a:latin typeface="Courier New" pitchFamily="49" charset="0"/>
                <a:cs typeface="Courier New" pitchFamily="49" charset="0"/>
              </a:rPr>
              <a:t>=29292;</a:t>
            </a:r>
          </a:p>
          <a:p>
            <a:r>
              <a:rPr lang="en-GB" sz="1400" dirty="0">
                <a:latin typeface="Courier New" pitchFamily="49" charset="0"/>
                <a:cs typeface="Courier New" pitchFamily="49" charset="0"/>
              </a:rPr>
              <a:t>SQ   SEQUENCE   867 AA;  100231 MW;  AF1C01C0DDEDA9AB CRC64;</a:t>
            </a:r>
          </a:p>
          <a:p>
            <a:r>
              <a:rPr lang="en-GB" sz="1400" dirty="0">
                <a:latin typeface="Courier New" pitchFamily="49" charset="0"/>
                <a:cs typeface="Courier New" pitchFamily="49" charset="0"/>
              </a:rPr>
              <a:t>     MMSEIKWANR EYSDEEIYSI LDPIVREWFK RKFKSFTPPQ RYAIVEIHKG ENVLISSPTG</a:t>
            </a:r>
          </a:p>
          <a:p>
            <a:r>
              <a:rPr lang="en-GB" sz="1400" dirty="0">
                <a:latin typeface="Courier New" pitchFamily="49" charset="0"/>
                <a:cs typeface="Courier New" pitchFamily="49" charset="0"/>
              </a:rPr>
              <a:t>     SGKTLSAFLA IISELISLGR RGKLEDKIYC VYVSPLRALN NDIRRNLEEP LQEIRELSQE</a:t>
            </a:r>
          </a:p>
          <a:p>
            <a:r>
              <a:rPr lang="en-GB" sz="1400" dirty="0">
                <a:latin typeface="Courier New" pitchFamily="49" charset="0"/>
                <a:cs typeface="Courier New" pitchFamily="49" charset="0"/>
              </a:rPr>
              <a:t>     LNEEIPEIRV AVRTSDTSSY EKSKMLKMPP HILITTPESL AIALNAPRFR EKLRDVKWVI</a:t>
            </a:r>
          </a:p>
          <a:p>
            <a:r>
              <a:rPr lang="en-GB" sz="1400" dirty="0">
                <a:latin typeface="Courier New" pitchFamily="49" charset="0"/>
                <a:cs typeface="Courier New" pitchFamily="49" charset="0"/>
              </a:rPr>
              <a:t>     VDEVHALAEN KRGSHLALTL ERLRELTKRD FVRIGLSATI HPLEEVAKFV FGFSDDGKPR</a:t>
            </a:r>
          </a:p>
          <a:p>
            <a:r>
              <a:rPr lang="en-GB" sz="1400" dirty="0">
                <a:latin typeface="Courier New" pitchFamily="49" charset="0"/>
                <a:cs typeface="Courier New" pitchFamily="49" charset="0"/>
              </a:rPr>
              <a:t>     PGLIVDVSFA KKTKITVESV VEDLVYTPAN VLNEALYRRI GELVRSRKTT LIFTNTRSGA</a:t>
            </a:r>
          </a:p>
          <a:p>
            <a:r>
              <a:rPr lang="en-GB" sz="1400" dirty="0">
                <a:latin typeface="Courier New" pitchFamily="49" charset="0"/>
                <a:cs typeface="Courier New" pitchFamily="49" charset="0"/>
              </a:rPr>
              <a:t>     ERVAYHLKKM FPEWEDKIEA HHSSLSREVR LEVEERLKRG ELKIIVSSTS LELGIDIGTI</a:t>
            </a:r>
          </a:p>
          <a:p>
            <a:r>
              <a:rPr lang="en-GB" sz="1400" dirty="0">
                <a:latin typeface="Courier New" pitchFamily="49" charset="0"/>
                <a:cs typeface="Courier New" pitchFamily="49" charset="0"/>
              </a:rPr>
              <a:t>     DLVILIGSPK SVNRALQRIG RAGHRLHEVS EGVILALDRD DLVEVTVLAH NARKRKLDRI</a:t>
            </a:r>
          </a:p>
          <a:p>
            <a:r>
              <a:rPr lang="en-GB" sz="1400" dirty="0">
                <a:latin typeface="Courier New" pitchFamily="49" charset="0"/>
                <a:cs typeface="Courier New" pitchFamily="49" charset="0"/>
              </a:rPr>
              <a:t>     KIPKNPLDVL VQHLLGMALE RVWEVEEAYK VVRRAYPYHD LPFEDFINVL KYLAGEFSGL</a:t>
            </a:r>
          </a:p>
          <a:p>
            <a:r>
              <a:rPr lang="en-GB" sz="1400" dirty="0">
                <a:latin typeface="Courier New" pitchFamily="49" charset="0"/>
                <a:cs typeface="Courier New" pitchFamily="49" charset="0"/>
              </a:rPr>
              <a:t>     EERKVYAKIW LENGKFGKRG KMTRAIYYMN TGTIPDEAKI DVFTMDKKYI GTVEEEFAER</a:t>
            </a:r>
          </a:p>
          <a:p>
            <a:r>
              <a:rPr lang="en-GB" sz="1400" dirty="0">
                <a:latin typeface="Courier New" pitchFamily="49" charset="0"/>
                <a:cs typeface="Courier New" pitchFamily="49" charset="0"/>
              </a:rPr>
              <a:t>     LIPGDIFVLA GRTYEFVKSR GNKIYVIPRE GVKPTIPSWF SEMLPLSFDL ALDIQKFRRE</a:t>
            </a:r>
          </a:p>
          <a:p>
            <a:r>
              <a:rPr lang="en-GB" sz="1400" dirty="0">
                <a:latin typeface="Courier New" pitchFamily="49" charset="0"/>
                <a:cs typeface="Courier New" pitchFamily="49" charset="0"/>
              </a:rPr>
              <a:t>     VKSLLNDEDA ELKLMEKYGI DEITAKAIIS YFREQANYSV IPDDETVLVE IVKEGNVVKY</a:t>
            </a:r>
          </a:p>
          <a:p>
            <a:r>
              <a:rPr lang="en-GB" sz="1400" dirty="0">
                <a:latin typeface="Courier New" pitchFamily="49" charset="0"/>
                <a:cs typeface="Courier New" pitchFamily="49" charset="0"/>
              </a:rPr>
              <a:t>     FFHTLIGRRA NDALSRAFAY LISKRKRCNV GMAITDNGFM LKVPRDKELS QEEVLELFQV</a:t>
            </a:r>
          </a:p>
          <a:p>
            <a:r>
              <a:rPr lang="en-GB" sz="1400" dirty="0">
                <a:latin typeface="Courier New" pitchFamily="49" charset="0"/>
                <a:cs typeface="Courier New" pitchFamily="49" charset="0"/>
              </a:rPr>
              <a:t>     ENLRETLKRA LDNTELLKRR FRHVANRGLL VLRRYMGRKK SLSRQQMNAQ TLLNFLKRNY</a:t>
            </a:r>
          </a:p>
          <a:p>
            <a:r>
              <a:rPr lang="en-GB" sz="1400" dirty="0">
                <a:latin typeface="Courier New" pitchFamily="49" charset="0"/>
                <a:cs typeface="Courier New" pitchFamily="49" charset="0"/>
              </a:rPr>
              <a:t>     PEFPLLKEVY REILEDKMDI ENAELFLKWI KEGKVKIVVE EHSYPSPFAF NLEVVGASDV</a:t>
            </a:r>
          </a:p>
          <a:p>
            <a:r>
              <a:rPr lang="en-GB" sz="1400" dirty="0">
                <a:latin typeface="Courier New" pitchFamily="49" charset="0"/>
                <a:cs typeface="Courier New" pitchFamily="49" charset="0"/>
              </a:rPr>
              <a:t>     VLMEDRRELI RQLHQKIMAI IASQGQD</a:t>
            </a:r>
          </a:p>
          <a:p>
            <a:r>
              <a:rPr lang="en-GB" sz="1400" dirty="0">
                <a:latin typeface="Courier New" pitchFamily="49" charset="0"/>
                <a:cs typeface="Courier New" pitchFamily="49" charset="0"/>
              </a:rPr>
              <a:t>//</a:t>
            </a:r>
          </a:p>
          <a:p>
            <a:endParaRPr lang="en-GB" sz="1400" dirty="0">
              <a:latin typeface="Courier New" pitchFamily="49" charset="0"/>
              <a:cs typeface="Courier New" pitchFamily="49" charset="0"/>
            </a:endParaRPr>
          </a:p>
        </p:txBody>
      </p:sp>
      <p:sp>
        <p:nvSpPr>
          <p:cNvPr id="187404" name="Text Box 12"/>
          <p:cNvSpPr txBox="1">
            <a:spLocks noChangeArrowheads="1"/>
          </p:cNvSpPr>
          <p:nvPr/>
        </p:nvSpPr>
        <p:spPr bwMode="auto">
          <a:xfrm>
            <a:off x="995363" y="547688"/>
            <a:ext cx="715962" cy="304800"/>
          </a:xfrm>
          <a:prstGeom prst="rect">
            <a:avLst/>
          </a:prstGeom>
          <a:noFill/>
          <a:ln w="38100">
            <a:noFill/>
            <a:miter lim="800000"/>
            <a:headEnd/>
            <a:tailEnd/>
          </a:ln>
        </p:spPr>
        <p:txBody>
          <a:bodyPr wrap="none">
            <a:spAutoFit/>
          </a:bodyPr>
          <a:lstStyle/>
          <a:p>
            <a:r>
              <a:rPr lang="en-GB" sz="1400" b="1">
                <a:solidFill>
                  <a:srgbClr val="FF0000"/>
                </a:solidFill>
                <a:latin typeface="Courier New" pitchFamily="49" charset="0"/>
                <a:cs typeface="Courier New" pitchFamily="49" charset="0"/>
              </a:rPr>
              <a:t>XX123</a:t>
            </a:r>
          </a:p>
        </p:txBody>
      </p:sp>
      <p:sp>
        <p:nvSpPr>
          <p:cNvPr id="187405" name="Oval 13"/>
          <p:cNvSpPr>
            <a:spLocks noChangeArrowheads="1"/>
          </p:cNvSpPr>
          <p:nvPr/>
        </p:nvSpPr>
        <p:spPr bwMode="auto">
          <a:xfrm>
            <a:off x="827088" y="2136775"/>
            <a:ext cx="2952750" cy="431800"/>
          </a:xfrm>
          <a:prstGeom prst="ellipse">
            <a:avLst/>
          </a:prstGeom>
          <a:noFill/>
          <a:ln w="38100">
            <a:solidFill>
              <a:srgbClr val="FF0000"/>
            </a:solidFill>
            <a:round/>
            <a:headEnd/>
            <a:tailEnd/>
          </a:ln>
        </p:spPr>
        <p:txBody>
          <a:bodyPr wrap="none" anchor="ctr"/>
          <a:lstStyle/>
          <a:p>
            <a:endParaRPr lang="fr-FR"/>
          </a:p>
        </p:txBody>
      </p:sp>
      <p:sp>
        <p:nvSpPr>
          <p:cNvPr id="187407" name="Rectangle 15"/>
          <p:cNvSpPr>
            <a:spLocks noChangeArrowheads="1"/>
          </p:cNvSpPr>
          <p:nvPr/>
        </p:nvSpPr>
        <p:spPr bwMode="auto">
          <a:xfrm>
            <a:off x="1476375" y="3284538"/>
            <a:ext cx="7199313" cy="3240087"/>
          </a:xfrm>
          <a:prstGeom prst="rect">
            <a:avLst/>
          </a:prstGeom>
          <a:noFill/>
          <a:ln w="38100">
            <a:solidFill>
              <a:srgbClr val="FF0000"/>
            </a:solidFill>
            <a:miter lim="800000"/>
            <a:headEnd/>
            <a:tailEnd/>
          </a:ln>
        </p:spPr>
        <p:txBody>
          <a:bodyPr wrap="none" anchor="ctr"/>
          <a:lstStyle/>
          <a:p>
            <a:endParaRPr lang="fr-FR"/>
          </a:p>
        </p:txBody>
      </p:sp>
      <p:sp>
        <p:nvSpPr>
          <p:cNvPr id="187408" name="Oval 16"/>
          <p:cNvSpPr>
            <a:spLocks noChangeArrowheads="1"/>
          </p:cNvSpPr>
          <p:nvPr/>
        </p:nvSpPr>
        <p:spPr bwMode="auto">
          <a:xfrm>
            <a:off x="971550" y="6451600"/>
            <a:ext cx="431800" cy="288925"/>
          </a:xfrm>
          <a:prstGeom prst="ellipse">
            <a:avLst/>
          </a:prstGeom>
          <a:noFill/>
          <a:ln w="38100">
            <a:solidFill>
              <a:srgbClr val="FF0000"/>
            </a:solidFill>
            <a:round/>
            <a:headEnd/>
            <a:tailEnd/>
          </a:ln>
        </p:spPr>
        <p:txBody>
          <a:bodyPr wrap="none" anchor="ctr"/>
          <a:lstStyle/>
          <a:p>
            <a:endParaRPr lang="fr-FR"/>
          </a:p>
        </p:txBody>
      </p:sp>
      <p:sp>
        <p:nvSpPr>
          <p:cNvPr id="81928" name="Text Box 8"/>
          <p:cNvSpPr txBox="1">
            <a:spLocks noChangeArrowheads="1"/>
          </p:cNvSpPr>
          <p:nvPr/>
        </p:nvSpPr>
        <p:spPr bwMode="auto">
          <a:xfrm>
            <a:off x="1979613" y="115888"/>
            <a:ext cx="5826125" cy="366712"/>
          </a:xfrm>
          <a:prstGeom prst="rect">
            <a:avLst/>
          </a:prstGeom>
          <a:noFill/>
          <a:ln w="38100">
            <a:noFill/>
            <a:miter lim="800000"/>
            <a:headEnd/>
            <a:tailEnd/>
          </a:ln>
        </p:spPr>
        <p:txBody>
          <a:bodyPr wrap="none">
            <a:spAutoFit/>
          </a:bodyPr>
          <a:lstStyle/>
          <a:p>
            <a:r>
              <a:rPr lang="en-GB">
                <a:solidFill>
                  <a:schemeClr val="tx2"/>
                </a:solidFill>
              </a:rPr>
              <a:t>Lecture d’un fichier de séquence au format EMBL</a:t>
            </a:r>
          </a:p>
        </p:txBody>
      </p:sp>
    </p:spTree>
    <p:extLst>
      <p:ext uri="{BB962C8B-B14F-4D97-AF65-F5344CB8AC3E}">
        <p14:creationId xmlns:p14="http://schemas.microsoft.com/office/powerpoint/2010/main" val="273818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74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74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74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74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04" grpId="0"/>
      <p:bldP spid="187405" grpId="0" animBg="1"/>
      <p:bldP spid="187407" grpId="0" animBg="1"/>
      <p:bldP spid="187408"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1370013" y="301625"/>
            <a:ext cx="7313612" cy="679450"/>
          </a:xfrm>
        </p:spPr>
        <p:txBody>
          <a:bodyPr/>
          <a:lstStyle/>
          <a:p>
            <a:pPr algn="ctr" eaLnBrk="1" hangingPunct="1"/>
            <a:r>
              <a:rPr lang="en-GB" sz="2400" smtClean="0"/>
              <a:t>Lecture d’un fichier de séquence au format EMBL</a:t>
            </a:r>
            <a:br>
              <a:rPr lang="en-GB" sz="2400" smtClean="0"/>
            </a:br>
            <a:r>
              <a:rPr lang="en-GB" sz="2000" smtClean="0"/>
              <a:t>attendre la ligne particulière  </a:t>
            </a:r>
            <a:r>
              <a:rPr lang="en-GB" sz="2000" smtClean="0">
                <a:latin typeface="Courier New" pitchFamily="49" charset="0"/>
                <a:cs typeface="Courier New" pitchFamily="49" charset="0"/>
              </a:rPr>
              <a:t>SQ   SEQUENCE</a:t>
            </a:r>
            <a:endParaRPr lang="en-GB" sz="2000" smtClean="0"/>
          </a:p>
        </p:txBody>
      </p:sp>
      <p:sp>
        <p:nvSpPr>
          <p:cNvPr id="82947" name="Rectangle 3"/>
          <p:cNvSpPr>
            <a:spLocks noGrp="1" noChangeArrowheads="1"/>
          </p:cNvSpPr>
          <p:nvPr>
            <p:ph type="body" idx="4294967295"/>
          </p:nvPr>
        </p:nvSpPr>
        <p:spPr>
          <a:xfrm>
            <a:off x="900113" y="1557338"/>
            <a:ext cx="8064500" cy="5184775"/>
          </a:xfrm>
        </p:spPr>
        <p:txBody>
          <a:bodyPr/>
          <a:lstStyle/>
          <a:p>
            <a:pPr eaLnBrk="1" hangingPunct="1"/>
            <a:r>
              <a:rPr lang="fr-FR" sz="2400" smtClean="0"/>
              <a:t>Avant la boucle foreach</a:t>
            </a:r>
          </a:p>
          <a:p>
            <a:pPr lvl="1" eaLnBrk="1" hangingPunct="1"/>
            <a:r>
              <a:rPr lang="fr-FR" sz="2400" smtClean="0"/>
              <a:t> </a:t>
            </a:r>
            <a:r>
              <a:rPr lang="fr-FR" sz="2400" smtClean="0">
                <a:latin typeface="Courier New" pitchFamily="49" charset="0"/>
                <a:cs typeface="Courier New" pitchFamily="49" charset="0"/>
              </a:rPr>
              <a:t>set OnAttend 1</a:t>
            </a:r>
          </a:p>
          <a:p>
            <a:pPr eaLnBrk="1" hangingPunct="1"/>
            <a:r>
              <a:rPr lang="fr-FR" sz="2400" smtClean="0"/>
              <a:t>Dans la boucle</a:t>
            </a:r>
          </a:p>
          <a:p>
            <a:pPr lvl="1" eaLnBrk="1" hangingPunct="1"/>
            <a:r>
              <a:rPr lang="fr-FR" sz="2400" smtClean="0"/>
              <a:t>Si on attend et qu’on n’a pas SQ, on ne fait rien qui concerne la séquence</a:t>
            </a:r>
          </a:p>
          <a:p>
            <a:pPr lvl="1" eaLnBrk="1" hangingPunct="1"/>
            <a:r>
              <a:rPr lang="fr-FR" sz="2400" smtClean="0"/>
              <a:t>Si on attend et qu’on a trouvé SQ, on signale qu’on n’attend plus en positionnant </a:t>
            </a:r>
            <a:r>
              <a:rPr lang="fr-FR" sz="2400" smtClean="0">
                <a:latin typeface="Courier New" pitchFamily="49" charset="0"/>
                <a:cs typeface="Courier New" pitchFamily="49" charset="0"/>
              </a:rPr>
              <a:t>set OnAttend 0 </a:t>
            </a:r>
            <a:r>
              <a:rPr lang="fr-FR" sz="2400" smtClean="0"/>
              <a:t>et qu’on est dans la séquence </a:t>
            </a:r>
          </a:p>
          <a:p>
            <a:pPr lvl="1" eaLnBrk="1" hangingPunct="1"/>
            <a:r>
              <a:rPr lang="fr-FR" sz="2400" smtClean="0"/>
              <a:t>On peut profiter du parcours des autres lignes, pour faire autre chose qui ne concerne pas la séquence mais attention à l’ordre dans lequel sont mises les instructions (par ex </a:t>
            </a:r>
            <a:r>
              <a:rPr lang="fr-FR" sz="2400" smtClean="0">
                <a:latin typeface="Courier New" pitchFamily="49" charset="0"/>
                <a:cs typeface="Courier New" pitchFamily="49" charset="0"/>
              </a:rPr>
              <a:t>break</a:t>
            </a:r>
            <a:r>
              <a:rPr lang="fr-FR" sz="2400" smtClean="0"/>
              <a:t> doit être mis au début)</a:t>
            </a:r>
          </a:p>
          <a:p>
            <a:pPr lvl="1" eaLnBrk="1" hangingPunct="1"/>
            <a:endParaRPr lang="fr-FR" sz="2400" smtClean="0"/>
          </a:p>
        </p:txBody>
      </p:sp>
    </p:spTree>
    <p:extLst>
      <p:ext uri="{BB962C8B-B14F-4D97-AF65-F5344CB8AC3E}">
        <p14:creationId xmlns:p14="http://schemas.microsoft.com/office/powerpoint/2010/main" val="130581634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p:cNvSpPr>
            <a:spLocks noGrp="1" noChangeArrowheads="1"/>
          </p:cNvSpPr>
          <p:nvPr>
            <p:ph type="title" idx="4294967295"/>
          </p:nvPr>
        </p:nvSpPr>
        <p:spPr>
          <a:xfrm>
            <a:off x="1385888" y="301625"/>
            <a:ext cx="7313612" cy="1143000"/>
          </a:xfrm>
        </p:spPr>
        <p:txBody>
          <a:bodyPr/>
          <a:lstStyle/>
          <a:p>
            <a:pPr eaLnBrk="1" hangingPunct="1"/>
            <a:endParaRPr lang="fr-FR" smtClean="0"/>
          </a:p>
        </p:txBody>
      </p:sp>
      <p:pic>
        <p:nvPicPr>
          <p:cNvPr id="83971" name="Picture 5" descr="LectureEmbl"/>
          <p:cNvPicPr>
            <a:picLocks noChangeAspect="1" noChangeArrowheads="1"/>
          </p:cNvPicPr>
          <p:nvPr/>
        </p:nvPicPr>
        <p:blipFill>
          <a:blip r:embed="rId3"/>
          <a:srcRect l="1813" t="10759" r="26610" b="21828"/>
          <a:stretch>
            <a:fillRect/>
          </a:stretch>
        </p:blipFill>
        <p:spPr bwMode="auto">
          <a:xfrm>
            <a:off x="1588" y="177800"/>
            <a:ext cx="9144000" cy="6065838"/>
          </a:xfrm>
          <a:prstGeom prst="rect">
            <a:avLst/>
          </a:prstGeom>
          <a:noFill/>
          <a:ln w="9525">
            <a:noFill/>
            <a:miter lim="800000"/>
            <a:headEnd/>
            <a:tailEnd/>
          </a:ln>
        </p:spPr>
      </p:pic>
      <p:sp>
        <p:nvSpPr>
          <p:cNvPr id="196614" name="Oval 6"/>
          <p:cNvSpPr>
            <a:spLocks noChangeArrowheads="1"/>
          </p:cNvSpPr>
          <p:nvPr/>
        </p:nvSpPr>
        <p:spPr bwMode="auto">
          <a:xfrm>
            <a:off x="-165100" y="1989138"/>
            <a:ext cx="1800225" cy="431800"/>
          </a:xfrm>
          <a:prstGeom prst="ellipse">
            <a:avLst/>
          </a:prstGeom>
          <a:noFill/>
          <a:ln w="38100">
            <a:solidFill>
              <a:srgbClr val="FF0000"/>
            </a:solidFill>
            <a:round/>
            <a:headEnd/>
            <a:tailEnd/>
          </a:ln>
        </p:spPr>
        <p:txBody>
          <a:bodyPr wrap="none" anchor="ctr"/>
          <a:lstStyle/>
          <a:p>
            <a:endParaRPr lang="fr-FR"/>
          </a:p>
        </p:txBody>
      </p:sp>
      <p:sp>
        <p:nvSpPr>
          <p:cNvPr id="196616" name="Rectangle 8"/>
          <p:cNvSpPr>
            <a:spLocks noChangeArrowheads="1"/>
          </p:cNvSpPr>
          <p:nvPr/>
        </p:nvSpPr>
        <p:spPr bwMode="auto">
          <a:xfrm>
            <a:off x="15875" y="2852738"/>
            <a:ext cx="7235825" cy="1296987"/>
          </a:xfrm>
          <a:prstGeom prst="rect">
            <a:avLst/>
          </a:prstGeom>
          <a:solidFill>
            <a:schemeClr val="bg1"/>
          </a:solidFill>
          <a:ln w="38100">
            <a:noFill/>
            <a:miter lim="800000"/>
            <a:headEnd/>
            <a:tailEnd/>
          </a:ln>
        </p:spPr>
        <p:txBody>
          <a:bodyPr wrap="none" anchor="ctr"/>
          <a:lstStyle/>
          <a:p>
            <a:endParaRPr lang="fr-FR"/>
          </a:p>
        </p:txBody>
      </p:sp>
      <p:sp>
        <p:nvSpPr>
          <p:cNvPr id="196617" name="Oval 9"/>
          <p:cNvSpPr>
            <a:spLocks noChangeArrowheads="1"/>
          </p:cNvSpPr>
          <p:nvPr/>
        </p:nvSpPr>
        <p:spPr bwMode="auto">
          <a:xfrm>
            <a:off x="-107950" y="2147888"/>
            <a:ext cx="2339975" cy="360362"/>
          </a:xfrm>
          <a:prstGeom prst="ellipse">
            <a:avLst/>
          </a:prstGeom>
          <a:noFill/>
          <a:ln w="38100">
            <a:solidFill>
              <a:srgbClr val="FF0000"/>
            </a:solidFill>
            <a:round/>
            <a:headEnd/>
            <a:tailEnd/>
          </a:ln>
        </p:spPr>
        <p:txBody>
          <a:bodyPr wrap="none" anchor="ctr"/>
          <a:lstStyle/>
          <a:p>
            <a:endParaRPr lang="fr-FR"/>
          </a:p>
        </p:txBody>
      </p:sp>
      <p:sp>
        <p:nvSpPr>
          <p:cNvPr id="196618" name="Oval 10"/>
          <p:cNvSpPr>
            <a:spLocks noChangeArrowheads="1"/>
          </p:cNvSpPr>
          <p:nvPr/>
        </p:nvSpPr>
        <p:spPr bwMode="auto">
          <a:xfrm>
            <a:off x="339725" y="4365625"/>
            <a:ext cx="2376488" cy="358775"/>
          </a:xfrm>
          <a:prstGeom prst="ellipse">
            <a:avLst/>
          </a:prstGeom>
          <a:noFill/>
          <a:ln w="38100">
            <a:solidFill>
              <a:srgbClr val="FF0000"/>
            </a:solidFill>
            <a:round/>
            <a:headEnd/>
            <a:tailEnd/>
          </a:ln>
        </p:spPr>
        <p:txBody>
          <a:bodyPr wrap="none" anchor="ctr"/>
          <a:lstStyle/>
          <a:p>
            <a:endParaRPr lang="fr-FR"/>
          </a:p>
        </p:txBody>
      </p:sp>
      <p:sp>
        <p:nvSpPr>
          <p:cNvPr id="196619" name="Oval 11"/>
          <p:cNvSpPr>
            <a:spLocks noChangeArrowheads="1"/>
          </p:cNvSpPr>
          <p:nvPr/>
        </p:nvSpPr>
        <p:spPr bwMode="auto">
          <a:xfrm>
            <a:off x="15875" y="4868863"/>
            <a:ext cx="2916238" cy="720725"/>
          </a:xfrm>
          <a:prstGeom prst="ellipse">
            <a:avLst/>
          </a:prstGeom>
          <a:noFill/>
          <a:ln w="38100">
            <a:solidFill>
              <a:srgbClr val="FF0000"/>
            </a:solidFill>
            <a:round/>
            <a:headEnd/>
            <a:tailEnd/>
          </a:ln>
        </p:spPr>
        <p:txBody>
          <a:bodyPr wrap="none" anchor="ctr"/>
          <a:lstStyle/>
          <a:p>
            <a:endParaRPr lang="fr-FR"/>
          </a:p>
        </p:txBody>
      </p:sp>
      <p:sp>
        <p:nvSpPr>
          <p:cNvPr id="196615" name="Oval 7"/>
          <p:cNvSpPr>
            <a:spLocks noChangeArrowheads="1"/>
          </p:cNvSpPr>
          <p:nvPr/>
        </p:nvSpPr>
        <p:spPr bwMode="auto">
          <a:xfrm>
            <a:off x="15875" y="4005263"/>
            <a:ext cx="4140200" cy="576262"/>
          </a:xfrm>
          <a:prstGeom prst="ellipse">
            <a:avLst/>
          </a:prstGeom>
          <a:noFill/>
          <a:ln w="38100">
            <a:solidFill>
              <a:srgbClr val="FF0000"/>
            </a:solidFill>
            <a:round/>
            <a:headEnd/>
            <a:tailEnd/>
          </a:ln>
        </p:spPr>
        <p:txBody>
          <a:bodyPr wrap="none" anchor="ctr"/>
          <a:lstStyle/>
          <a:p>
            <a:endParaRPr lang="fr-FR"/>
          </a:p>
        </p:txBody>
      </p:sp>
    </p:spTree>
    <p:extLst>
      <p:ext uri="{BB962C8B-B14F-4D97-AF65-F5344CB8AC3E}">
        <p14:creationId xmlns:p14="http://schemas.microsoft.com/office/powerpoint/2010/main" val="61455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66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66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66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96614"/>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966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66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66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66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96619"/>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96618"/>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9661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966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4" grpId="0" animBg="1"/>
      <p:bldP spid="196614" grpId="1" animBg="1"/>
      <p:bldP spid="196616" grpId="0" animBg="1"/>
      <p:bldP spid="196616" grpId="1" animBg="1"/>
      <p:bldP spid="196617" grpId="0" animBg="1"/>
      <p:bldP spid="196617" grpId="1" animBg="1"/>
      <p:bldP spid="196618" grpId="0" animBg="1"/>
      <p:bldP spid="196618" grpId="1" animBg="1"/>
      <p:bldP spid="196619" grpId="0" animBg="1"/>
      <p:bldP spid="196619" grpId="1" animBg="1"/>
      <p:bldP spid="196615" grpId="0" animBg="1"/>
      <p:bldP spid="196615" grpId="1"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ctr" eaLnBrk="1" hangingPunct="1"/>
            <a:r>
              <a:rPr lang="en-GB" smtClean="0"/>
              <a:t>Et d’autres exemples …</a:t>
            </a:r>
          </a:p>
        </p:txBody>
      </p:sp>
      <p:sp>
        <p:nvSpPr>
          <p:cNvPr id="53251" name="Rectangle 5"/>
          <p:cNvSpPr>
            <a:spLocks noGrp="1" noChangeArrowheads="1"/>
          </p:cNvSpPr>
          <p:nvPr>
            <p:ph type="body" idx="1"/>
          </p:nvPr>
        </p:nvSpPr>
        <p:spPr>
          <a:xfrm>
            <a:off x="1370013" y="2338388"/>
            <a:ext cx="7313612" cy="4114800"/>
          </a:xfrm>
        </p:spPr>
        <p:txBody>
          <a:bodyPr/>
          <a:lstStyle/>
          <a:p>
            <a:pPr eaLnBrk="1" hangingPunct="1"/>
            <a:r>
              <a:rPr lang="en-GB" sz="2500" smtClean="0"/>
              <a:t>Notre carnet d’adresses :</a:t>
            </a:r>
          </a:p>
          <a:p>
            <a:pPr eaLnBrk="1" hangingPunct="1"/>
            <a:endParaRPr lang="en-GB" sz="2500" smtClean="0"/>
          </a:p>
          <a:p>
            <a:pPr eaLnBrk="1" hangingPunct="1"/>
            <a:endParaRPr lang="en-GB" sz="2500" smtClean="0"/>
          </a:p>
          <a:p>
            <a:pPr eaLnBrk="1" hangingPunct="1"/>
            <a:endParaRPr lang="en-GB" sz="2500" smtClean="0"/>
          </a:p>
          <a:p>
            <a:pPr eaLnBrk="1" hangingPunct="1"/>
            <a:r>
              <a:rPr lang="en-GB" sz="2500" smtClean="0"/>
              <a:t>Contraintes :</a:t>
            </a:r>
          </a:p>
          <a:p>
            <a:pPr lvl="1" eaLnBrk="1" hangingPunct="1"/>
            <a:r>
              <a:rPr lang="en-GB" sz="2100" smtClean="0"/>
              <a:t>Un seul prénom (éventuellement avec -)</a:t>
            </a:r>
          </a:p>
          <a:p>
            <a:pPr lvl="1" eaLnBrk="1" hangingPunct="1"/>
            <a:r>
              <a:rPr lang="en-GB" sz="2100" smtClean="0"/>
              <a:t>Un seul nom      (éventuellement avec -)</a:t>
            </a:r>
          </a:p>
          <a:p>
            <a:pPr lvl="1" eaLnBrk="1" hangingPunct="1"/>
            <a:r>
              <a:rPr lang="en-GB" sz="2100" smtClean="0"/>
              <a:t>Pays en fin de ligne en un mot</a:t>
            </a:r>
          </a:p>
        </p:txBody>
      </p:sp>
      <p:sp>
        <p:nvSpPr>
          <p:cNvPr id="53252" name="Rectangle 4"/>
          <p:cNvSpPr>
            <a:spLocks noChangeArrowheads="1"/>
          </p:cNvSpPr>
          <p:nvPr/>
        </p:nvSpPr>
        <p:spPr bwMode="auto">
          <a:xfrm>
            <a:off x="649288" y="2863850"/>
            <a:ext cx="8494712" cy="1069975"/>
          </a:xfrm>
          <a:prstGeom prst="rect">
            <a:avLst/>
          </a:prstGeom>
          <a:noFill/>
          <a:ln w="15875">
            <a:noFill/>
            <a:miter lim="800000"/>
            <a:headEnd/>
            <a:tailEnd/>
          </a:ln>
        </p:spPr>
        <p:txBody>
          <a:bodyPr>
            <a:spAutoFit/>
          </a:bodyPr>
          <a:lstStyle/>
          <a:p>
            <a:r>
              <a:rPr lang="en-GB" sz="1600"/>
              <a:t>Michel DUPONT 3, rue des Idees 67100 Strasbourg France</a:t>
            </a:r>
          </a:p>
          <a:p>
            <a:r>
              <a:rPr lang="en-GB" sz="1600"/>
              <a:t>Jean-Edouard DE-LA-MOTTE 8, allée Dubout 4530 Mont de Tarzan  Luxembourg</a:t>
            </a:r>
          </a:p>
          <a:p>
            <a:r>
              <a:rPr lang="en-GB" sz="1600"/>
              <a:t>                    </a:t>
            </a:r>
          </a:p>
          <a:p>
            <a:r>
              <a:rPr lang="en-GB" sz="1600"/>
              <a:t>Stephen KING   9, Baker Street 8887 United-Kingdom</a:t>
            </a:r>
          </a:p>
        </p:txBody>
      </p:sp>
      <p:sp>
        <p:nvSpPr>
          <p:cNvPr id="53253" name="Rectangle 8"/>
          <p:cNvSpPr>
            <a:spLocks noChangeArrowheads="1"/>
          </p:cNvSpPr>
          <p:nvPr/>
        </p:nvSpPr>
        <p:spPr bwMode="auto">
          <a:xfrm>
            <a:off x="611188" y="2852738"/>
            <a:ext cx="8424862" cy="1081087"/>
          </a:xfrm>
          <a:prstGeom prst="rect">
            <a:avLst/>
          </a:prstGeom>
          <a:noFill/>
          <a:ln w="38100">
            <a:solidFill>
              <a:schemeClr val="accent2"/>
            </a:solidFill>
            <a:miter lim="800000"/>
            <a:headEnd/>
            <a:tailEnd/>
          </a:ln>
        </p:spPr>
        <p:txBody>
          <a:bodyPr wrap="none" anchor="ctr"/>
          <a:lstStyle/>
          <a:p>
            <a:endParaRPr lang="fr-F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p:cNvPicPr>
            <a:picLocks noChangeAspect="1" noChangeArrowheads="1"/>
          </p:cNvPicPr>
          <p:nvPr/>
        </p:nvPicPr>
        <p:blipFill>
          <a:blip r:embed="rId3"/>
          <a:srcRect l="-1170" t="16679" r="4514" b="6377"/>
          <a:stretch>
            <a:fillRect/>
          </a:stretch>
        </p:blipFill>
        <p:spPr bwMode="auto">
          <a:xfrm>
            <a:off x="971550" y="620713"/>
            <a:ext cx="7847013" cy="5832475"/>
          </a:xfrm>
          <a:prstGeom prst="rect">
            <a:avLst/>
          </a:prstGeom>
          <a:noFill/>
          <a:ln w="15875">
            <a:noFill/>
            <a:miter lim="800000"/>
            <a:headEnd/>
            <a:tailEnd/>
          </a:ln>
        </p:spPr>
      </p:pic>
      <p:pic>
        <p:nvPicPr>
          <p:cNvPr id="80901" name="Picture 5"/>
          <p:cNvPicPr>
            <a:picLocks noChangeAspect="1" noChangeArrowheads="1"/>
          </p:cNvPicPr>
          <p:nvPr/>
        </p:nvPicPr>
        <p:blipFill>
          <a:blip r:embed="rId4"/>
          <a:srcRect/>
          <a:stretch>
            <a:fillRect/>
          </a:stretch>
        </p:blipFill>
        <p:spPr bwMode="auto">
          <a:xfrm>
            <a:off x="239713" y="333375"/>
            <a:ext cx="8724900" cy="2943225"/>
          </a:xfrm>
          <a:prstGeom prst="rect">
            <a:avLst/>
          </a:prstGeom>
          <a:noFill/>
          <a:ln w="15875">
            <a:noFill/>
            <a:miter lim="800000"/>
            <a:headEnd/>
            <a:tailEnd/>
          </a:ln>
        </p:spPr>
      </p:pic>
      <p:sp>
        <p:nvSpPr>
          <p:cNvPr id="80902" name="Oval 6"/>
          <p:cNvSpPr>
            <a:spLocks noChangeArrowheads="1"/>
          </p:cNvSpPr>
          <p:nvPr/>
        </p:nvSpPr>
        <p:spPr bwMode="auto">
          <a:xfrm>
            <a:off x="107950" y="1196975"/>
            <a:ext cx="2951163" cy="1223963"/>
          </a:xfrm>
          <a:prstGeom prst="ellipse">
            <a:avLst/>
          </a:prstGeom>
          <a:noFill/>
          <a:ln w="38100">
            <a:solidFill>
              <a:srgbClr val="FF0000"/>
            </a:solidFill>
            <a:round/>
            <a:headEnd/>
            <a:tailEnd/>
          </a:ln>
        </p:spPr>
        <p:txBody>
          <a:bodyPr wrap="none" anchor="ctr"/>
          <a:lstStyle/>
          <a:p>
            <a:endParaRPr lang="fr-FR"/>
          </a:p>
        </p:txBody>
      </p:sp>
      <p:sp>
        <p:nvSpPr>
          <p:cNvPr id="80903" name="Text Box 7"/>
          <p:cNvSpPr txBox="1">
            <a:spLocks noChangeArrowheads="1"/>
          </p:cNvSpPr>
          <p:nvPr/>
        </p:nvSpPr>
        <p:spPr bwMode="auto">
          <a:xfrm>
            <a:off x="3255963" y="1484313"/>
            <a:ext cx="5197475" cy="641350"/>
          </a:xfrm>
          <a:prstGeom prst="rect">
            <a:avLst/>
          </a:prstGeom>
          <a:noFill/>
          <a:ln w="38100">
            <a:noFill/>
            <a:miter lim="800000"/>
            <a:headEnd/>
            <a:tailEnd/>
          </a:ln>
        </p:spPr>
        <p:txBody>
          <a:bodyPr wrap="none">
            <a:spAutoFit/>
          </a:bodyPr>
          <a:lstStyle/>
          <a:p>
            <a:r>
              <a:rPr lang="en-GB">
                <a:solidFill>
                  <a:srgbClr val="FF0000"/>
                </a:solidFill>
              </a:rPr>
              <a:t>Il y a des lignes vides, le scan n’affecte pas</a:t>
            </a:r>
          </a:p>
          <a:p>
            <a:r>
              <a:rPr lang="en-GB">
                <a:solidFill>
                  <a:srgbClr val="FF0000"/>
                </a:solidFill>
              </a:rPr>
              <a:t>de nouvelles valeurs à Prenom Nom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9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90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9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2" grpId="0" animBg="1"/>
      <p:bldP spid="8090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N’oubliez jamais</a:t>
            </a:r>
            <a:br>
              <a:rPr lang="fr-FR" dirty="0" smtClean="0"/>
            </a:br>
            <a:r>
              <a:rPr lang="fr-FR" sz="2000" dirty="0" smtClean="0"/>
              <a:t>pour trouver l’erreur de programmation </a:t>
            </a:r>
            <a:endParaRPr lang="fr-FR" sz="2000" dirty="0"/>
          </a:p>
        </p:txBody>
      </p:sp>
      <p:sp>
        <p:nvSpPr>
          <p:cNvPr id="3" name="Espace réservé du contenu 2"/>
          <p:cNvSpPr>
            <a:spLocks noGrp="1"/>
          </p:cNvSpPr>
          <p:nvPr>
            <p:ph idx="1"/>
          </p:nvPr>
        </p:nvSpPr>
        <p:spPr>
          <a:xfrm>
            <a:off x="899592" y="1827212"/>
            <a:ext cx="8136904" cy="4770139"/>
          </a:xfrm>
        </p:spPr>
        <p:txBody>
          <a:bodyPr/>
          <a:lstStyle/>
          <a:p>
            <a:r>
              <a:rPr lang="fr-FR" dirty="0"/>
              <a:t>L</a:t>
            </a:r>
            <a:r>
              <a:rPr lang="fr-FR" dirty="0" smtClean="0"/>
              <a:t>ire </a:t>
            </a:r>
            <a:r>
              <a:rPr lang="fr-FR" b="1" dirty="0" smtClean="0"/>
              <a:t>attentivement</a:t>
            </a:r>
            <a:r>
              <a:rPr lang="fr-FR" dirty="0" smtClean="0"/>
              <a:t> le message d’erreur</a:t>
            </a:r>
          </a:p>
          <a:p>
            <a:r>
              <a:rPr lang="fr-FR" dirty="0" smtClean="0"/>
              <a:t>Revoir blancs, majuscules, minuscules</a:t>
            </a:r>
          </a:p>
          <a:p>
            <a:r>
              <a:rPr lang="fr-FR" dirty="0" smtClean="0"/>
              <a:t>Rajouter des messages intermédiaires</a:t>
            </a:r>
          </a:p>
          <a:p>
            <a:endParaRPr lang="fr-FR" dirty="0"/>
          </a:p>
          <a:p>
            <a:r>
              <a:rPr lang="fr-FR" dirty="0" smtClean="0"/>
              <a:t>Demander de l’aide en expliquant ce qu’on voulait faire</a:t>
            </a:r>
          </a:p>
          <a:p>
            <a:r>
              <a:rPr lang="fr-FR" dirty="0" smtClean="0"/>
              <a:t>Comprendre ce qu’on écrit</a:t>
            </a:r>
            <a:endParaRPr lang="fr-FR" dirty="0"/>
          </a:p>
          <a:p>
            <a:r>
              <a:rPr lang="fr-FR" dirty="0" smtClean="0"/>
              <a:t>Réutiliser au max du code qui tourne</a:t>
            </a:r>
          </a:p>
          <a:p>
            <a:r>
              <a:rPr lang="fr-FR" dirty="0" smtClean="0"/>
              <a:t>Ne pas trop dupliquer son propre code</a:t>
            </a:r>
          </a:p>
        </p:txBody>
      </p:sp>
    </p:spTree>
    <p:extLst>
      <p:ext uri="{BB962C8B-B14F-4D97-AF65-F5344CB8AC3E}">
        <p14:creationId xmlns:p14="http://schemas.microsoft.com/office/powerpoint/2010/main" val="394104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6"/>
          <p:cNvPicPr>
            <a:picLocks noChangeAspect="1" noChangeArrowheads="1"/>
          </p:cNvPicPr>
          <p:nvPr/>
        </p:nvPicPr>
        <p:blipFill>
          <a:blip r:embed="rId2"/>
          <a:srcRect l="711" t="16032" r="4514" b="13058"/>
          <a:stretch>
            <a:fillRect/>
          </a:stretch>
        </p:blipFill>
        <p:spPr bwMode="auto">
          <a:xfrm>
            <a:off x="755650" y="1139825"/>
            <a:ext cx="7993063" cy="5673725"/>
          </a:xfrm>
          <a:prstGeom prst="rect">
            <a:avLst/>
          </a:prstGeom>
          <a:noFill/>
          <a:ln w="38100">
            <a:noFill/>
            <a:miter lim="800000"/>
            <a:headEnd/>
            <a:tailEnd/>
          </a:ln>
        </p:spPr>
      </p:pic>
      <p:pic>
        <p:nvPicPr>
          <p:cNvPr id="81927" name="Picture 7"/>
          <p:cNvPicPr>
            <a:picLocks noChangeAspect="1" noChangeArrowheads="1"/>
          </p:cNvPicPr>
          <p:nvPr/>
        </p:nvPicPr>
        <p:blipFill>
          <a:blip r:embed="rId3"/>
          <a:srcRect/>
          <a:stretch>
            <a:fillRect/>
          </a:stretch>
        </p:blipFill>
        <p:spPr bwMode="auto">
          <a:xfrm>
            <a:off x="179388" y="115888"/>
            <a:ext cx="8713787" cy="2566987"/>
          </a:xfrm>
          <a:prstGeom prst="rect">
            <a:avLst/>
          </a:prstGeom>
          <a:noFill/>
          <a:ln w="38100">
            <a:noFill/>
            <a:miter lim="800000"/>
            <a:headEnd/>
            <a:tailEnd/>
          </a:ln>
        </p:spPr>
      </p:pic>
      <p:sp>
        <p:nvSpPr>
          <p:cNvPr id="81928" name="Oval 8"/>
          <p:cNvSpPr>
            <a:spLocks noChangeArrowheads="1"/>
          </p:cNvSpPr>
          <p:nvPr/>
        </p:nvSpPr>
        <p:spPr bwMode="auto">
          <a:xfrm>
            <a:off x="107950" y="1052513"/>
            <a:ext cx="2951163" cy="1223962"/>
          </a:xfrm>
          <a:prstGeom prst="ellipse">
            <a:avLst/>
          </a:prstGeom>
          <a:noFill/>
          <a:ln w="38100">
            <a:solidFill>
              <a:srgbClr val="FF0000"/>
            </a:solidFill>
            <a:round/>
            <a:headEnd/>
            <a:tailEnd/>
          </a:ln>
        </p:spPr>
        <p:txBody>
          <a:bodyPr wrap="none" anchor="ctr"/>
          <a:lstStyle/>
          <a:p>
            <a:endParaRPr lang="fr-FR"/>
          </a:p>
        </p:txBody>
      </p:sp>
      <p:sp>
        <p:nvSpPr>
          <p:cNvPr id="81929" name="Text Box 9"/>
          <p:cNvSpPr txBox="1">
            <a:spLocks noChangeArrowheads="1"/>
          </p:cNvSpPr>
          <p:nvPr/>
        </p:nvSpPr>
        <p:spPr bwMode="auto">
          <a:xfrm>
            <a:off x="3255963" y="1498600"/>
            <a:ext cx="5224462" cy="366713"/>
          </a:xfrm>
          <a:prstGeom prst="rect">
            <a:avLst/>
          </a:prstGeom>
          <a:noFill/>
          <a:ln w="38100">
            <a:noFill/>
            <a:miter lim="800000"/>
            <a:headEnd/>
            <a:tailEnd/>
          </a:ln>
        </p:spPr>
        <p:txBody>
          <a:bodyPr wrap="none">
            <a:spAutoFit/>
          </a:bodyPr>
          <a:lstStyle/>
          <a:p>
            <a:r>
              <a:rPr lang="en-GB">
                <a:solidFill>
                  <a:srgbClr val="FF0000"/>
                </a:solidFill>
              </a:rPr>
              <a:t>Les lignes ont des espaces donc non vides !</a:t>
            </a:r>
          </a:p>
        </p:txBody>
      </p:sp>
      <p:sp>
        <p:nvSpPr>
          <p:cNvPr id="81930" name="Oval 10"/>
          <p:cNvSpPr>
            <a:spLocks noChangeArrowheads="1"/>
          </p:cNvSpPr>
          <p:nvPr/>
        </p:nvSpPr>
        <p:spPr bwMode="auto">
          <a:xfrm>
            <a:off x="1187450" y="3284538"/>
            <a:ext cx="4679950" cy="1223962"/>
          </a:xfrm>
          <a:prstGeom prst="ellipse">
            <a:avLst/>
          </a:prstGeom>
          <a:noFill/>
          <a:ln w="38100">
            <a:solidFill>
              <a:srgbClr val="FF0000"/>
            </a:solidFill>
            <a:round/>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9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19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8" grpId="0" animBg="1"/>
      <p:bldP spid="81929" grpId="0"/>
      <p:bldP spid="81930"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p:cNvPicPr>
            <a:picLocks noChangeAspect="1" noChangeArrowheads="1"/>
          </p:cNvPicPr>
          <p:nvPr/>
        </p:nvPicPr>
        <p:blipFill>
          <a:blip r:embed="rId2"/>
          <a:srcRect t="14850" r="2754" b="7088"/>
          <a:stretch>
            <a:fillRect/>
          </a:stretch>
        </p:blipFill>
        <p:spPr bwMode="auto">
          <a:xfrm>
            <a:off x="827088" y="258763"/>
            <a:ext cx="7848600" cy="6465887"/>
          </a:xfrm>
          <a:prstGeom prst="rect">
            <a:avLst/>
          </a:prstGeom>
          <a:noFill/>
          <a:ln w="38100">
            <a:noFill/>
            <a:miter lim="800000"/>
            <a:headEnd/>
            <a:tailEnd/>
          </a:ln>
        </p:spPr>
      </p:pic>
      <p:pic>
        <p:nvPicPr>
          <p:cNvPr id="82949" name="Picture 5"/>
          <p:cNvPicPr>
            <a:picLocks noChangeAspect="1" noChangeArrowheads="1"/>
          </p:cNvPicPr>
          <p:nvPr/>
        </p:nvPicPr>
        <p:blipFill>
          <a:blip r:embed="rId3"/>
          <a:srcRect/>
          <a:stretch>
            <a:fillRect/>
          </a:stretch>
        </p:blipFill>
        <p:spPr bwMode="auto">
          <a:xfrm>
            <a:off x="2124075" y="44450"/>
            <a:ext cx="6911975" cy="2400300"/>
          </a:xfrm>
          <a:prstGeom prst="rect">
            <a:avLst/>
          </a:prstGeom>
          <a:noFill/>
          <a:ln w="38100">
            <a:noFill/>
            <a:miter lim="800000"/>
            <a:headEnd/>
            <a:tailEnd/>
          </a:ln>
        </p:spPr>
      </p:pic>
      <p:sp>
        <p:nvSpPr>
          <p:cNvPr id="82950" name="Oval 6"/>
          <p:cNvSpPr>
            <a:spLocks noChangeArrowheads="1"/>
          </p:cNvSpPr>
          <p:nvPr/>
        </p:nvSpPr>
        <p:spPr bwMode="auto">
          <a:xfrm>
            <a:off x="1028700" y="2644775"/>
            <a:ext cx="5616575" cy="863600"/>
          </a:xfrm>
          <a:prstGeom prst="ellipse">
            <a:avLst/>
          </a:prstGeom>
          <a:noFill/>
          <a:ln w="38100">
            <a:solidFill>
              <a:srgbClr val="FF0000"/>
            </a:solidFill>
            <a:round/>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295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9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0" grpId="0" animBg="1"/>
      <p:bldP spid="82950" grpId="1"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p:cNvPicPr>
            <a:picLocks noChangeAspect="1" noChangeArrowheads="1"/>
          </p:cNvPicPr>
          <p:nvPr/>
        </p:nvPicPr>
        <p:blipFill>
          <a:blip r:embed="rId2"/>
          <a:srcRect l="787" t="16933" r="6357" b="7983"/>
          <a:stretch>
            <a:fillRect/>
          </a:stretch>
        </p:blipFill>
        <p:spPr bwMode="auto">
          <a:xfrm>
            <a:off x="755650" y="981075"/>
            <a:ext cx="8424863" cy="5672138"/>
          </a:xfrm>
          <a:prstGeom prst="rect">
            <a:avLst/>
          </a:prstGeom>
          <a:noFill/>
          <a:ln w="38100">
            <a:noFill/>
            <a:miter lim="800000"/>
            <a:headEnd/>
            <a:tailEnd/>
          </a:ln>
        </p:spPr>
      </p:pic>
      <p:sp>
        <p:nvSpPr>
          <p:cNvPr id="57347" name="Rectangle 5"/>
          <p:cNvSpPr>
            <a:spLocks noGrp="1" noChangeArrowheads="1"/>
          </p:cNvSpPr>
          <p:nvPr>
            <p:ph type="title"/>
          </p:nvPr>
        </p:nvSpPr>
        <p:spPr>
          <a:xfrm>
            <a:off x="1370013" y="301625"/>
            <a:ext cx="7313612" cy="390525"/>
          </a:xfrm>
        </p:spPr>
        <p:txBody>
          <a:bodyPr/>
          <a:lstStyle/>
          <a:p>
            <a:pPr eaLnBrk="1" hangingPunct="1"/>
            <a:r>
              <a:rPr lang="en-GB" sz="2000" smtClean="0"/>
              <a:t>Et avec nos petits outils …</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p:cNvPicPr>
            <a:picLocks noChangeAspect="1" noChangeArrowheads="1"/>
          </p:cNvPicPr>
          <p:nvPr/>
        </p:nvPicPr>
        <p:blipFill>
          <a:blip r:embed="rId2"/>
          <a:srcRect t="15691" r="4781" b="15669"/>
          <a:stretch>
            <a:fillRect/>
          </a:stretch>
        </p:blipFill>
        <p:spPr bwMode="auto">
          <a:xfrm>
            <a:off x="395288" y="1484313"/>
            <a:ext cx="8569325" cy="5041900"/>
          </a:xfrm>
          <a:prstGeom prst="rect">
            <a:avLst/>
          </a:prstGeom>
          <a:noFill/>
          <a:ln w="38100">
            <a:noFill/>
            <a:miter lim="800000"/>
            <a:headEnd/>
            <a:tailEnd/>
          </a:ln>
        </p:spPr>
      </p:pic>
      <p:pic>
        <p:nvPicPr>
          <p:cNvPr id="83974" name="Picture 6"/>
          <p:cNvPicPr>
            <a:picLocks noChangeAspect="1" noChangeArrowheads="1"/>
          </p:cNvPicPr>
          <p:nvPr/>
        </p:nvPicPr>
        <p:blipFill>
          <a:blip r:embed="rId3"/>
          <a:srcRect/>
          <a:stretch>
            <a:fillRect/>
          </a:stretch>
        </p:blipFill>
        <p:spPr bwMode="auto">
          <a:xfrm>
            <a:off x="5900738" y="3811588"/>
            <a:ext cx="2873375" cy="2713037"/>
          </a:xfrm>
          <a:prstGeom prst="rect">
            <a:avLst/>
          </a:prstGeom>
          <a:noFill/>
          <a:ln w="3810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83974"/>
                                        </p:tgtEl>
                                        <p:attrNameLst>
                                          <p:attrName>style.visibility</p:attrName>
                                        </p:attrNameLst>
                                      </p:cBhvr>
                                      <p:to>
                                        <p:strVal val="visible"/>
                                      </p:to>
                                    </p:set>
                                    <p:anim calcmode="lin" valueType="num">
                                      <p:cBhvr>
                                        <p:cTn id="7" dur="1000" fill="hold"/>
                                        <p:tgtEl>
                                          <p:spTgt spid="83974"/>
                                        </p:tgtEl>
                                        <p:attrNameLst>
                                          <p:attrName>ppt_w</p:attrName>
                                        </p:attrNameLst>
                                      </p:cBhvr>
                                      <p:tavLst>
                                        <p:tav tm="0">
                                          <p:val>
                                            <p:fltVal val="0"/>
                                          </p:val>
                                        </p:tav>
                                        <p:tav tm="100000">
                                          <p:val>
                                            <p:strVal val="#ppt_w"/>
                                          </p:val>
                                        </p:tav>
                                      </p:tavLst>
                                    </p:anim>
                                    <p:anim calcmode="lin" valueType="num">
                                      <p:cBhvr>
                                        <p:cTn id="8" dur="1000" fill="hold"/>
                                        <p:tgtEl>
                                          <p:spTgt spid="83974"/>
                                        </p:tgtEl>
                                        <p:attrNameLst>
                                          <p:attrName>ppt_h</p:attrName>
                                        </p:attrNameLst>
                                      </p:cBhvr>
                                      <p:tavLst>
                                        <p:tav tm="0">
                                          <p:val>
                                            <p:fltVal val="0"/>
                                          </p:val>
                                        </p:tav>
                                        <p:tav tm="100000">
                                          <p:val>
                                            <p:strVal val="#ppt_h"/>
                                          </p:val>
                                        </p:tav>
                                      </p:tavLst>
                                    </p:anim>
                                    <p:anim calcmode="lin" valueType="num">
                                      <p:cBhvr>
                                        <p:cTn id="9" dur="1000" fill="hold"/>
                                        <p:tgtEl>
                                          <p:spTgt spid="839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397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Traduction ADN -&gt; protéine</a:t>
            </a:r>
            <a:endParaRPr lang="fr-FR" dirty="0"/>
          </a:p>
        </p:txBody>
      </p:sp>
      <p:sp>
        <p:nvSpPr>
          <p:cNvPr id="3" name="Espace réservé du contenu 2"/>
          <p:cNvSpPr>
            <a:spLocks noGrp="1"/>
          </p:cNvSpPr>
          <p:nvPr>
            <p:ph idx="1"/>
          </p:nvPr>
        </p:nvSpPr>
        <p:spPr/>
        <p:txBody>
          <a:bodyPr/>
          <a:lstStyle/>
          <a:p>
            <a:r>
              <a:rPr lang="fr-FR" dirty="0" smtClean="0"/>
              <a:t>On dispose d’un fichier avec le code génétique</a:t>
            </a:r>
          </a:p>
          <a:p>
            <a:endParaRPr lang="fr-FR" dirty="0"/>
          </a:p>
          <a:p>
            <a:r>
              <a:rPr lang="fr-FR" dirty="0" smtClean="0"/>
              <a:t>On dispose de la séquence </a:t>
            </a:r>
          </a:p>
          <a:p>
            <a:endParaRPr lang="fr-FR" dirty="0"/>
          </a:p>
          <a:p>
            <a:endParaRPr lang="fr-FR" dirty="0" smtClean="0"/>
          </a:p>
          <a:p>
            <a:r>
              <a:rPr lang="fr-FR" dirty="0" smtClean="0"/>
              <a:t>Créer la séquence protéique</a:t>
            </a:r>
            <a:endParaRPr lang="fr-FR" dirty="0"/>
          </a:p>
        </p:txBody>
      </p:sp>
    </p:spTree>
    <p:extLst>
      <p:ext uri="{BB962C8B-B14F-4D97-AF65-F5344CB8AC3E}">
        <p14:creationId xmlns:p14="http://schemas.microsoft.com/office/powerpoint/2010/main" val="47097315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Image 3"/>
          <p:cNvPicPr/>
          <p:nvPr/>
        </p:nvPicPr>
        <p:blipFill>
          <a:blip r:embed="rId2"/>
          <a:stretch>
            <a:fillRect/>
          </a:stretch>
        </p:blipFill>
        <p:spPr>
          <a:xfrm>
            <a:off x="1331640" y="927720"/>
            <a:ext cx="8208912" cy="5597624"/>
          </a:xfrm>
          <a:prstGeom prst="rect">
            <a:avLst/>
          </a:prstGeom>
          <a:ln>
            <a:noFill/>
          </a:ln>
        </p:spPr>
      </p:pic>
      <p:sp>
        <p:nvSpPr>
          <p:cNvPr id="77" name="CustomShape 1"/>
          <p:cNvSpPr/>
          <p:nvPr/>
        </p:nvSpPr>
        <p:spPr>
          <a:xfrm>
            <a:off x="457200" y="274680"/>
            <a:ext cx="8228520" cy="653040"/>
          </a:xfrm>
          <a:prstGeom prst="rect">
            <a:avLst/>
          </a:prstGeom>
          <a:noFill/>
          <a:ln>
            <a:noFill/>
          </a:ln>
        </p:spPr>
        <p:txBody>
          <a:bodyPr lIns="90000" tIns="45000" rIns="90000" bIns="45000"/>
          <a:lstStyle/>
          <a:p>
            <a:pPr algn="ctr">
              <a:lnSpc>
                <a:spcPct val="100000"/>
              </a:lnSpc>
            </a:pPr>
            <a:r>
              <a:rPr lang="fr-FR" sz="2800">
                <a:solidFill>
                  <a:srgbClr val="000000"/>
                </a:solidFill>
                <a:latin typeface="Calibri"/>
              </a:rPr>
              <a:t>CodeGenetique.txt</a:t>
            </a:r>
            <a:endParaRPr/>
          </a:p>
        </p:txBody>
      </p:sp>
      <p:sp>
        <p:nvSpPr>
          <p:cNvPr id="2" name="Ellipse 1"/>
          <p:cNvSpPr/>
          <p:nvPr/>
        </p:nvSpPr>
        <p:spPr bwMode="auto">
          <a:xfrm>
            <a:off x="1303359" y="874420"/>
            <a:ext cx="322332" cy="278605"/>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
        <p:nvSpPr>
          <p:cNvPr id="5" name="Ellipse 4"/>
          <p:cNvSpPr/>
          <p:nvPr/>
        </p:nvSpPr>
        <p:spPr bwMode="auto">
          <a:xfrm>
            <a:off x="2230036" y="846139"/>
            <a:ext cx="648072" cy="306886"/>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
        <p:nvSpPr>
          <p:cNvPr id="6" name="Ellipse 5"/>
          <p:cNvSpPr/>
          <p:nvPr/>
        </p:nvSpPr>
        <p:spPr bwMode="auto">
          <a:xfrm>
            <a:off x="3454172" y="817858"/>
            <a:ext cx="2160240" cy="36004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416340711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972045" y="1556792"/>
            <a:ext cx="5984331" cy="5539978"/>
          </a:xfrm>
          <a:prstGeom prst="rect">
            <a:avLst/>
          </a:prstGeom>
          <a:noFill/>
        </p:spPr>
        <p:txBody>
          <a:bodyPr wrap="none" rtlCol="0">
            <a:spAutoFit/>
          </a:bodyPr>
          <a:lstStyle/>
          <a:p>
            <a:r>
              <a:rPr lang="fr-FR" sz="1400" dirty="0">
                <a:latin typeface="Courier New" panose="02070309020205020404" pitchFamily="49" charset="0"/>
                <a:cs typeface="Courier New" panose="02070309020205020404" pitchFamily="49" charset="0"/>
              </a:rPr>
              <a:t>&gt;PGS257 hdac8 Homo sapiens histone </a:t>
            </a:r>
            <a:r>
              <a:rPr lang="fr-FR" sz="1400" dirty="0" err="1">
                <a:latin typeface="Courier New" panose="02070309020205020404" pitchFamily="49" charset="0"/>
                <a:cs typeface="Courier New" panose="02070309020205020404" pitchFamily="49" charset="0"/>
              </a:rPr>
              <a:t>deacetylase</a:t>
            </a:r>
            <a:r>
              <a:rPr lang="fr-FR" sz="1400" dirty="0">
                <a:latin typeface="Courier New" panose="02070309020205020404" pitchFamily="49" charset="0"/>
                <a:cs typeface="Courier New" panose="02070309020205020404" pitchFamily="49" charset="0"/>
              </a:rPr>
              <a:t> 8 hdac8</a:t>
            </a:r>
          </a:p>
          <a:p>
            <a:r>
              <a:rPr lang="fr-FR" sz="1400" dirty="0">
                <a:latin typeface="Courier New" panose="02070309020205020404" pitchFamily="49" charset="0"/>
                <a:cs typeface="Courier New" panose="02070309020205020404" pitchFamily="49" charset="0"/>
              </a:rPr>
              <a:t>ATGGAGGAGCCGGAGGAACCGGCGGACAGTGGGCAGTCGCTGGTCCCGGT</a:t>
            </a:r>
          </a:p>
          <a:p>
            <a:r>
              <a:rPr lang="fr-FR" sz="1400" dirty="0">
                <a:latin typeface="Courier New" panose="02070309020205020404" pitchFamily="49" charset="0"/>
                <a:cs typeface="Courier New" panose="02070309020205020404" pitchFamily="49" charset="0"/>
              </a:rPr>
              <a:t>TTATATCTATAGTCCCGAGTATGTCAGTATGTGTGACTCCCCGGCCAAGA</a:t>
            </a:r>
          </a:p>
          <a:p>
            <a:r>
              <a:rPr lang="fr-FR" sz="1400" dirty="0">
                <a:latin typeface="Courier New" panose="02070309020205020404" pitchFamily="49" charset="0"/>
                <a:cs typeface="Courier New" panose="02070309020205020404" pitchFamily="49" charset="0"/>
              </a:rPr>
              <a:t>TCCCCAAACGGGCCAGTATGGTGCATTCTTTGATTGAAGCATATGCACTG</a:t>
            </a:r>
          </a:p>
          <a:p>
            <a:r>
              <a:rPr lang="fr-FR" sz="1400" dirty="0">
                <a:latin typeface="Courier New" panose="02070309020205020404" pitchFamily="49" charset="0"/>
                <a:cs typeface="Courier New" panose="02070309020205020404" pitchFamily="49" charset="0"/>
              </a:rPr>
              <a:t>CATAAGCAAATGAGGATAGTTAAGCCTAAAGTGGCCTCCATGGAGGAGAT</a:t>
            </a:r>
          </a:p>
          <a:p>
            <a:r>
              <a:rPr lang="fr-FR" sz="1400" dirty="0">
                <a:latin typeface="Courier New" panose="02070309020205020404" pitchFamily="49" charset="0"/>
                <a:cs typeface="Courier New" panose="02070309020205020404" pitchFamily="49" charset="0"/>
              </a:rPr>
              <a:t>GGCCACCTTCCACACTGATGCTTATCTGCAGCATCTCCAGAAGGTCAGCC</a:t>
            </a:r>
          </a:p>
          <a:p>
            <a:r>
              <a:rPr lang="fr-FR" sz="1400" dirty="0">
                <a:latin typeface="Courier New" panose="02070309020205020404" pitchFamily="49" charset="0"/>
                <a:cs typeface="Courier New" panose="02070309020205020404" pitchFamily="49" charset="0"/>
              </a:rPr>
              <a:t>AAGAGGGCGATGATGATCATCCGGACTCCATAGAATATGGGCTAGGTTAT</a:t>
            </a:r>
          </a:p>
          <a:p>
            <a:r>
              <a:rPr lang="fr-FR" sz="1400" dirty="0">
                <a:latin typeface="Courier New" panose="02070309020205020404" pitchFamily="49" charset="0"/>
                <a:cs typeface="Courier New" panose="02070309020205020404" pitchFamily="49" charset="0"/>
              </a:rPr>
              <a:t>GACTGCCCAGCCACTGAAGGGATATTTGACTATGCAGCAGCTATAGGAGG</a:t>
            </a:r>
          </a:p>
          <a:p>
            <a:r>
              <a:rPr lang="fr-FR" sz="1400" dirty="0">
                <a:latin typeface="Courier New" panose="02070309020205020404" pitchFamily="49" charset="0"/>
                <a:cs typeface="Courier New" panose="02070309020205020404" pitchFamily="49" charset="0"/>
              </a:rPr>
              <a:t>GGCTACGATCACAGCTGCCCAATGCCTGATTGACGGAATGTGCAAAGTAG</a:t>
            </a:r>
          </a:p>
          <a:p>
            <a:r>
              <a:rPr lang="fr-FR" sz="1400" dirty="0">
                <a:latin typeface="Courier New" panose="02070309020205020404" pitchFamily="49" charset="0"/>
                <a:cs typeface="Courier New" panose="02070309020205020404" pitchFamily="49" charset="0"/>
              </a:rPr>
              <a:t>CAATTAACTGGTCTGGAGGGTGGCATCATGCAAAGAAAGATGAAGCATCT</a:t>
            </a:r>
          </a:p>
          <a:p>
            <a:r>
              <a:rPr lang="fr-FR" sz="1400" dirty="0">
                <a:latin typeface="Courier New" panose="02070309020205020404" pitchFamily="49" charset="0"/>
                <a:cs typeface="Courier New" panose="02070309020205020404" pitchFamily="49" charset="0"/>
              </a:rPr>
              <a:t>GGTTTTTGTTATCTCAATGATGCTGTCCTGGGAATATTACGATTGCGACG</a:t>
            </a:r>
          </a:p>
          <a:p>
            <a:r>
              <a:rPr lang="fr-FR" sz="1400" dirty="0">
                <a:latin typeface="Courier New" panose="02070309020205020404" pitchFamily="49" charset="0"/>
                <a:cs typeface="Courier New" panose="02070309020205020404" pitchFamily="49" charset="0"/>
              </a:rPr>
              <a:t>GAAATTTGAGCGTATTCTCTACGTGGATTTGGATCTGCACCATGGAGATG</a:t>
            </a:r>
          </a:p>
          <a:p>
            <a:r>
              <a:rPr lang="fr-FR" sz="1400" dirty="0">
                <a:latin typeface="Courier New" panose="02070309020205020404" pitchFamily="49" charset="0"/>
                <a:cs typeface="Courier New" panose="02070309020205020404" pitchFamily="49" charset="0"/>
              </a:rPr>
              <a:t>GTGTAGAAGACGCATTCAGTTTCACCTCCAAAGTCATGACCGTGTCCCTG</a:t>
            </a:r>
          </a:p>
          <a:p>
            <a:r>
              <a:rPr lang="fr-FR" sz="1400" dirty="0">
                <a:latin typeface="Courier New" panose="02070309020205020404" pitchFamily="49" charset="0"/>
                <a:cs typeface="Courier New" panose="02070309020205020404" pitchFamily="49" charset="0"/>
              </a:rPr>
              <a:t>CACAAATTCTCCCCAGGATTTTTCCCAGGAACAGGTGACGTGTCTGATGT</a:t>
            </a:r>
          </a:p>
          <a:p>
            <a:r>
              <a:rPr lang="fr-FR" sz="1400" dirty="0">
                <a:latin typeface="Courier New" panose="02070309020205020404" pitchFamily="49" charset="0"/>
                <a:cs typeface="Courier New" panose="02070309020205020404" pitchFamily="49" charset="0"/>
              </a:rPr>
              <a:t>TGGCCTAGGGAAGGGACGGTACTACAGTGTAAATGTGCCCATTCAGGATG</a:t>
            </a:r>
          </a:p>
          <a:p>
            <a:r>
              <a:rPr lang="fr-FR" sz="1400" dirty="0">
                <a:latin typeface="Courier New" panose="02070309020205020404" pitchFamily="49" charset="0"/>
                <a:cs typeface="Courier New" panose="02070309020205020404" pitchFamily="49" charset="0"/>
              </a:rPr>
              <a:t>GCATACAAGATGAAAAATATTACCAGATCTGTGAAAGTGTACTAAAGGAA</a:t>
            </a:r>
          </a:p>
          <a:p>
            <a:r>
              <a:rPr lang="fr-FR" sz="1400" dirty="0">
                <a:latin typeface="Courier New" panose="02070309020205020404" pitchFamily="49" charset="0"/>
                <a:cs typeface="Courier New" panose="02070309020205020404" pitchFamily="49" charset="0"/>
              </a:rPr>
              <a:t>GTATACCAAGCCTTTAATCCCAAAGCAGTGGTCTTACAGCTGGGAGCTGA</a:t>
            </a:r>
          </a:p>
          <a:p>
            <a:r>
              <a:rPr lang="fr-FR" sz="1400" dirty="0">
                <a:latin typeface="Courier New" panose="02070309020205020404" pitchFamily="49" charset="0"/>
                <a:cs typeface="Courier New" panose="02070309020205020404" pitchFamily="49" charset="0"/>
              </a:rPr>
              <a:t>CACAATAGCTGGGGATCCCATGTGCTCCTTTAACATGACTCCAGTGGGAA</a:t>
            </a:r>
          </a:p>
          <a:p>
            <a:r>
              <a:rPr lang="fr-FR" sz="1400" dirty="0">
                <a:latin typeface="Courier New" panose="02070309020205020404" pitchFamily="49" charset="0"/>
                <a:cs typeface="Courier New" panose="02070309020205020404" pitchFamily="49" charset="0"/>
              </a:rPr>
              <a:t>TTGGCAAGTGTCTTAAGTACATCCTTCAATGGCAGTTGGCAACACTCATT</a:t>
            </a:r>
          </a:p>
          <a:p>
            <a:r>
              <a:rPr lang="fr-FR" sz="1400" dirty="0">
                <a:latin typeface="Courier New" panose="02070309020205020404" pitchFamily="49" charset="0"/>
                <a:cs typeface="Courier New" panose="02070309020205020404" pitchFamily="49" charset="0"/>
              </a:rPr>
              <a:t>TTGGGAGGAGGAGGCTATAACCTTGCCAACACGGCTCGATGCTGGACATA</a:t>
            </a:r>
          </a:p>
          <a:p>
            <a:r>
              <a:rPr lang="fr-FR" sz="1400" dirty="0">
                <a:latin typeface="Courier New" panose="02070309020205020404" pitchFamily="49" charset="0"/>
                <a:cs typeface="Courier New" panose="02070309020205020404" pitchFamily="49" charset="0"/>
              </a:rPr>
              <a:t>CTTGACCGGGGTCATCCTAGGGAAAACACTATCCTCTGAGATCCCAGATC</a:t>
            </a:r>
          </a:p>
          <a:p>
            <a:r>
              <a:rPr lang="fr-FR" sz="1400" dirty="0">
                <a:latin typeface="Courier New" panose="02070309020205020404" pitchFamily="49" charset="0"/>
                <a:cs typeface="Courier New" panose="02070309020205020404" pitchFamily="49" charset="0"/>
              </a:rPr>
              <a:t>ATGAGTTTTTCACAGCATATGGTCCTGATTATGTGCTGGAAATCACGCCA</a:t>
            </a:r>
          </a:p>
          <a:p>
            <a:r>
              <a:rPr lang="fr-FR" sz="1400" dirty="0">
                <a:latin typeface="Courier New" panose="02070309020205020404" pitchFamily="49" charset="0"/>
                <a:cs typeface="Courier New" panose="02070309020205020404" pitchFamily="49" charset="0"/>
              </a:rPr>
              <a:t>AGCTGCCGGCCAGACCGCAATGAGCCCCACCGAATCCAACAAATCCTCAA</a:t>
            </a:r>
          </a:p>
          <a:p>
            <a:r>
              <a:rPr lang="fr-FR" sz="1400" dirty="0">
                <a:latin typeface="Courier New" panose="02070309020205020404" pitchFamily="49" charset="0"/>
                <a:cs typeface="Courier New" panose="02070309020205020404" pitchFamily="49" charset="0"/>
              </a:rPr>
              <a:t>CTACATCAAAGGGAATCTGAAGCATGTGGTC</a:t>
            </a:r>
          </a:p>
          <a:p>
            <a:endParaRPr lang="fr-FR" dirty="0"/>
          </a:p>
        </p:txBody>
      </p:sp>
      <p:sp>
        <p:nvSpPr>
          <p:cNvPr id="5" name="Titre 4"/>
          <p:cNvSpPr>
            <a:spLocks noGrp="1"/>
          </p:cNvSpPr>
          <p:nvPr>
            <p:ph type="title"/>
          </p:nvPr>
        </p:nvSpPr>
        <p:spPr/>
        <p:txBody>
          <a:bodyPr/>
          <a:lstStyle/>
          <a:p>
            <a:pPr algn="ctr"/>
            <a:r>
              <a:rPr lang="fr-FR" dirty="0" smtClean="0"/>
              <a:t>Ficher </a:t>
            </a:r>
            <a:r>
              <a:rPr lang="fr-FR" dirty="0" err="1" smtClean="0"/>
              <a:t>fasta</a:t>
            </a:r>
            <a:r>
              <a:rPr lang="fr-FR" dirty="0" smtClean="0"/>
              <a:t> de la séquence </a:t>
            </a:r>
            <a:endParaRPr lang="fr-FR" dirty="0"/>
          </a:p>
        </p:txBody>
      </p:sp>
    </p:spTree>
    <p:extLst>
      <p:ext uri="{BB962C8B-B14F-4D97-AF65-F5344CB8AC3E}">
        <p14:creationId xmlns:p14="http://schemas.microsoft.com/office/powerpoint/2010/main" val="177662752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Comment faire ?</a:t>
            </a:r>
            <a:endParaRPr lang="fr-FR" dirty="0"/>
          </a:p>
        </p:txBody>
      </p:sp>
      <p:sp>
        <p:nvSpPr>
          <p:cNvPr id="3" name="Espace réservé du contenu 2"/>
          <p:cNvSpPr>
            <a:spLocks noGrp="1"/>
          </p:cNvSpPr>
          <p:nvPr>
            <p:ph idx="1"/>
          </p:nvPr>
        </p:nvSpPr>
        <p:spPr/>
        <p:txBody>
          <a:bodyPr/>
          <a:lstStyle/>
          <a:p>
            <a:r>
              <a:rPr lang="fr-FR" dirty="0" smtClean="0"/>
              <a:t>???</a:t>
            </a:r>
          </a:p>
          <a:p>
            <a:r>
              <a:rPr lang="fr-FR" dirty="0" smtClean="0"/>
              <a:t>Si erreur on crée X</a:t>
            </a:r>
          </a:p>
          <a:p>
            <a:endParaRPr lang="fr-FR" dirty="0"/>
          </a:p>
          <a:p>
            <a:r>
              <a:rPr lang="fr-FR" dirty="0" smtClean="0"/>
              <a:t>On va en traduire beaucoup … des milliards !!!</a:t>
            </a:r>
          </a:p>
          <a:p>
            <a:endParaRPr lang="fr-FR" dirty="0"/>
          </a:p>
          <a:p>
            <a:endParaRPr lang="fr-FR" dirty="0"/>
          </a:p>
        </p:txBody>
      </p:sp>
    </p:spTree>
    <p:extLst>
      <p:ext uri="{BB962C8B-B14F-4D97-AF65-F5344CB8AC3E}">
        <p14:creationId xmlns:p14="http://schemas.microsoft.com/office/powerpoint/2010/main" val="244279091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Faisons le manuellement </a:t>
            </a:r>
            <a:endParaRPr lang="fr-FR" dirty="0"/>
          </a:p>
        </p:txBody>
      </p:sp>
      <p:sp>
        <p:nvSpPr>
          <p:cNvPr id="3" name="Espace réservé du contenu 2"/>
          <p:cNvSpPr>
            <a:spLocks noGrp="1"/>
          </p:cNvSpPr>
          <p:nvPr>
            <p:ph idx="1"/>
          </p:nvPr>
        </p:nvSpPr>
        <p:spPr/>
        <p:txBody>
          <a:bodyPr/>
          <a:lstStyle/>
          <a:p>
            <a:r>
              <a:rPr lang="fr-FR" sz="3200" dirty="0" smtClean="0">
                <a:latin typeface="Courier New" panose="02070309020205020404" pitchFamily="49" charset="0"/>
                <a:cs typeface="Courier New" panose="02070309020205020404" pitchFamily="49" charset="0"/>
              </a:rPr>
              <a:t>ATG GAG </a:t>
            </a:r>
            <a:r>
              <a:rPr lang="fr-FR" sz="3200" dirty="0" err="1" smtClean="0">
                <a:latin typeface="Courier New" panose="02070309020205020404" pitchFamily="49" charset="0"/>
                <a:cs typeface="Courier New" panose="02070309020205020404" pitchFamily="49" charset="0"/>
              </a:rPr>
              <a:t>GAG</a:t>
            </a:r>
            <a:r>
              <a:rPr lang="fr-FR" sz="3200" dirty="0" smtClean="0">
                <a:latin typeface="Courier New" panose="02070309020205020404" pitchFamily="49" charset="0"/>
                <a:cs typeface="Courier New" panose="02070309020205020404" pitchFamily="49" charset="0"/>
              </a:rPr>
              <a:t> CCG GAG GAA CCG</a:t>
            </a:r>
            <a:endParaRPr lang="fr-FR" dirty="0"/>
          </a:p>
        </p:txBody>
      </p:sp>
      <p:pic>
        <p:nvPicPr>
          <p:cNvPr id="5" name="Image 3"/>
          <p:cNvPicPr/>
          <p:nvPr/>
        </p:nvPicPr>
        <p:blipFill>
          <a:blip r:embed="rId2"/>
          <a:stretch>
            <a:fillRect/>
          </a:stretch>
        </p:blipFill>
        <p:spPr>
          <a:xfrm>
            <a:off x="1691680" y="2564904"/>
            <a:ext cx="7736150" cy="3960440"/>
          </a:xfrm>
          <a:prstGeom prst="rect">
            <a:avLst/>
          </a:prstGeom>
          <a:ln>
            <a:noFill/>
          </a:ln>
        </p:spPr>
      </p:pic>
    </p:spTree>
    <p:extLst>
      <p:ext uri="{BB962C8B-B14F-4D97-AF65-F5344CB8AC3E}">
        <p14:creationId xmlns:p14="http://schemas.microsoft.com/office/powerpoint/2010/main" val="18746965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Utilisation d’un tableau</a:t>
            </a:r>
            <a:endParaRPr lang="fr-FR" dirty="0"/>
          </a:p>
        </p:txBody>
      </p:sp>
      <p:sp>
        <p:nvSpPr>
          <p:cNvPr id="3" name="Espace réservé du contenu 2"/>
          <p:cNvSpPr>
            <a:spLocks noGrp="1"/>
          </p:cNvSpPr>
          <p:nvPr>
            <p:ph idx="1"/>
          </p:nvPr>
        </p:nvSpPr>
        <p:spPr/>
        <p:txBody>
          <a:bodyPr/>
          <a:lstStyle/>
          <a:p>
            <a:r>
              <a:rPr lang="fr-FR" dirty="0" smtClean="0"/>
              <a:t>On veut pouvoir avoir rapidement accès à </a:t>
            </a:r>
          </a:p>
          <a:p>
            <a:r>
              <a:rPr lang="fr-FR" dirty="0"/>
              <a:t> </a:t>
            </a:r>
            <a:r>
              <a:rPr lang="fr-FR" dirty="0" smtClean="0"/>
              <a:t>                </a:t>
            </a:r>
            <a:r>
              <a:rPr lang="fr-FR" dirty="0" err="1" smtClean="0"/>
              <a:t>AAde</a:t>
            </a:r>
            <a:r>
              <a:rPr lang="fr-FR" dirty="0" smtClean="0"/>
              <a:t>(ATG)   donne M</a:t>
            </a:r>
          </a:p>
          <a:p>
            <a:r>
              <a:rPr lang="fr-FR" dirty="0" smtClean="0"/>
              <a:t>                 </a:t>
            </a:r>
            <a:r>
              <a:rPr lang="fr-FR" dirty="0" err="1" smtClean="0"/>
              <a:t>Aade</a:t>
            </a:r>
            <a:r>
              <a:rPr lang="fr-FR" dirty="0" smtClean="0"/>
              <a:t>(GAG)   donne E</a:t>
            </a:r>
          </a:p>
          <a:p>
            <a:endParaRPr lang="fr-FR" dirty="0"/>
          </a:p>
          <a:p>
            <a:endParaRPr lang="fr-FR" dirty="0"/>
          </a:p>
        </p:txBody>
      </p:sp>
    </p:spTree>
    <p:extLst>
      <p:ext uri="{BB962C8B-B14F-4D97-AF65-F5344CB8AC3E}">
        <p14:creationId xmlns:p14="http://schemas.microsoft.com/office/powerpoint/2010/main" val="3137733514"/>
      </p:ext>
    </p:extLst>
  </p:cSld>
  <p:clrMapOvr>
    <a:masterClrMapping/>
  </p:clrMapOvr>
  <p:timing>
    <p:tnLst>
      <p:par>
        <p:cTn id="1" dur="indefinite" restart="never" nodeType="tmRoot"/>
      </p:par>
    </p:tnLst>
  </p:timing>
</p:sld>
</file>

<file path=ppt/theme/theme1.xml><?xml version="1.0" encoding="utf-8"?>
<a:theme xmlns:a="http://schemas.openxmlformats.org/drawingml/2006/main" name="Éclipse">
  <a:themeElements>
    <a:clrScheme name="É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É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É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É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É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É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É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É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É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É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É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É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Eclipse</Template>
  <TotalTime>66505</TotalTime>
  <Words>7726</Words>
  <Application>Microsoft Office PowerPoint</Application>
  <PresentationFormat>Affichage à l'écran (4:3)</PresentationFormat>
  <Paragraphs>1613</Paragraphs>
  <Slides>104</Slides>
  <Notes>81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104</vt:i4>
      </vt:variant>
    </vt:vector>
  </HeadingPairs>
  <TitlesOfParts>
    <vt:vector size="111" baseType="lpstr">
      <vt:lpstr>Arial</vt:lpstr>
      <vt:lpstr>Calibri</vt:lpstr>
      <vt:lpstr>Courier New</vt:lpstr>
      <vt:lpstr>Times New Roman</vt:lpstr>
      <vt:lpstr>Verdana</vt:lpstr>
      <vt:lpstr>Wingdings</vt:lpstr>
      <vt:lpstr>Éclipse</vt:lpstr>
      <vt:lpstr>Programmation</vt:lpstr>
      <vt:lpstr>Présentation PowerPoint</vt:lpstr>
      <vt:lpstr>Présentation PowerPoint</vt:lpstr>
      <vt:lpstr>ssh Passage en mode console au lbgi</vt:lpstr>
      <vt:lpstr>Ce qu’il faudra retenir aujourd’hui …</vt:lpstr>
      <vt:lpstr>Les langages</vt:lpstr>
      <vt:lpstr>Texte et quotes</vt:lpstr>
      <vt:lpstr>La machine doit comprendre </vt:lpstr>
      <vt:lpstr>N’oubliez jamais pour trouver l’erreur de programmation </vt:lpstr>
      <vt:lpstr>Exemple de commandes Unix (bash ou tcsh)          que l’on tape en mode “terminal”</vt:lpstr>
      <vt:lpstr>Les commandes indispensables  </vt:lpstr>
      <vt:lpstr>Mon premier script  Tcsh</vt:lpstr>
      <vt:lpstr>Langages de commande tcsh ou bash</vt:lpstr>
      <vt:lpstr>Et … un programme Tcl</vt:lpstr>
      <vt:lpstr>Le langage de programmation Tcl</vt:lpstr>
      <vt:lpstr>Un programme Tcl</vt:lpstr>
      <vt:lpstr>I M P O R T A N T</vt:lpstr>
      <vt:lpstr>Le langage Tcl</vt:lpstr>
      <vt:lpstr>Tcl        /         Tk</vt:lpstr>
      <vt:lpstr>Tcl</vt:lpstr>
      <vt:lpstr>set variable valeur   : affecte la valeur $variable                    : accès à la valeur</vt:lpstr>
      <vt:lpstr>Les fonctions ou procédures</vt:lpstr>
      <vt:lpstr>Procédures et  programme principal</vt:lpstr>
      <vt:lpstr>Programme dans plusieurs fichiers</vt:lpstr>
      <vt:lpstr>Mon premier programme Tcl (si je m’appelle arthur)</vt:lpstr>
      <vt:lpstr>Un exemple très simple utilisant  des chaînes de caractères</vt:lpstr>
      <vt:lpstr>Tcl, aperçu général  des commandes les plus utilisées</vt:lpstr>
      <vt:lpstr>Les tâches les plus courantes  (90% du nécessaire)</vt:lpstr>
      <vt:lpstr>Composer une chaîne de caractères ” ”   format   join</vt:lpstr>
      <vt:lpstr>Lire un fichier puis composer un texte calculer la moyenne, réafficher la ligne et le résultat</vt:lpstr>
      <vt:lpstr>Composer un texte (en le formattant)</vt:lpstr>
      <vt:lpstr>Calcul de la moyenne comment faire avec un nombre de notes non connu lors de l’écriture du programme</vt:lpstr>
      <vt:lpstr>Ouvrir, lire et fermer un fichier</vt:lpstr>
      <vt:lpstr>Ouvrir, lire et fermer un fichier  (avec open gets close)</vt:lpstr>
      <vt:lpstr>Ouvrir, lire et fermer un fichier (petits outils)</vt:lpstr>
      <vt:lpstr>Ecrire dans un fichier (open puts close)</vt:lpstr>
      <vt:lpstr> Ecrire dans un fichier (petits outils)</vt:lpstr>
      <vt:lpstr>manuel  tcl  8.6  http://www.tcl.tk/man/tcl/TclCmd/contents.htm</vt:lpstr>
      <vt:lpstr>http://lbgi.fr/~ripp</vt:lpstr>
      <vt:lpstr>Programmation deuxième partie</vt:lpstr>
      <vt:lpstr>Tcl, aperçu général  des commandes les plus utilisées</vt:lpstr>
      <vt:lpstr>Texte : création et manipulation  des chaînes de caractères (string)</vt:lpstr>
      <vt:lpstr>Tcl, aperçu général  des commandes les plus utilisées</vt:lpstr>
      <vt:lpstr>Fonctions de traitement  des chaînes de caractères : append et string</vt:lpstr>
      <vt:lpstr>Présentation PowerPoint</vt:lpstr>
      <vt:lpstr>Tcl, aperçu général  des commandes les plus utilisées</vt:lpstr>
      <vt:lpstr>Les listes</vt:lpstr>
      <vt:lpstr>Qu’est-ce qu’une liste ?</vt:lpstr>
      <vt:lpstr>Créer et modifier des listes</vt:lpstr>
      <vt:lpstr>Des listes de listes</vt:lpstr>
      <vt:lpstr>Extraire des parties de listes</vt:lpstr>
      <vt:lpstr>Parcourir des listes</vt:lpstr>
      <vt:lpstr>Les listes</vt:lpstr>
      <vt:lpstr>Utiliser des listes</vt:lpstr>
      <vt:lpstr>Les atrocités qu’on peut voir !!!</vt:lpstr>
      <vt:lpstr>Tcl, aperçu général  des commandes les plus utilisées</vt:lpstr>
      <vt:lpstr>Arrays  Tableaux à adressage associative Dictionnaires</vt:lpstr>
      <vt:lpstr>Arrays (suite)</vt:lpstr>
      <vt:lpstr>Arrays  L’adressage associatif</vt:lpstr>
      <vt:lpstr>Présentation PowerPoint</vt:lpstr>
      <vt:lpstr>Présentation PowerPoint</vt:lpstr>
      <vt:lpstr>Les instructions de contrôle</vt:lpstr>
      <vt:lpstr>Exemple : Racines d’un trinôme</vt:lpstr>
      <vt:lpstr>Tcl par l’exemple …</vt:lpstr>
      <vt:lpstr>Attention aux cas indéterminés !</vt:lpstr>
      <vt:lpstr>Tcl, aperçu général  des commandes les plus utilisées</vt:lpstr>
      <vt:lpstr>Transmission des arguments  à une fonction</vt:lpstr>
      <vt:lpstr>Return  d’une procédure Cas le plus courant et le plus facile </vt:lpstr>
      <vt:lpstr>Difficile  return et modification des arguments  par les fonctions et procédures</vt:lpstr>
      <vt:lpstr>Tcl, aperçu général  des commandes les plus utilisées</vt:lpstr>
      <vt:lpstr>regexp, regsub  Expressions régulières</vt:lpstr>
      <vt:lpstr>regexp</vt:lpstr>
      <vt:lpstr>regexp Petit Grand</vt:lpstr>
      <vt:lpstr>regexp : caractères backslashés </vt:lpstr>
      <vt:lpstr>regsub</vt:lpstr>
      <vt:lpstr>BasicTools : on se fait ses petits outils …1/4</vt:lpstr>
      <vt:lpstr>BasicTools : on se fait ses petits outils … 2/4</vt:lpstr>
      <vt:lpstr>BasicTools : on se fait ses petits outils … 3/4</vt:lpstr>
      <vt:lpstr>BasicTools : on se fait ses petits outils … 4/4</vt:lpstr>
      <vt:lpstr>Présentation PowerPoint</vt:lpstr>
      <vt:lpstr>Extraction d’information d’un fichier les questions qu’il faut se poser</vt:lpstr>
      <vt:lpstr>Lignes vides, doubles blancs, etc.</vt:lpstr>
      <vt:lpstr>Présentation PowerPoint</vt:lpstr>
      <vt:lpstr>Selection de colonnes</vt:lpstr>
      <vt:lpstr>Présentation PowerPoint</vt:lpstr>
      <vt:lpstr>Lecture d’un fichier de séquence au format EMBL attendre la ligne particulière  SQ   SEQUENCE</vt:lpstr>
      <vt:lpstr>Présentation PowerPoint</vt:lpstr>
      <vt:lpstr>Et d’autres exemples …</vt:lpstr>
      <vt:lpstr>Présentation PowerPoint</vt:lpstr>
      <vt:lpstr>Présentation PowerPoint</vt:lpstr>
      <vt:lpstr>Présentation PowerPoint</vt:lpstr>
      <vt:lpstr>Et avec nos petits outils …</vt:lpstr>
      <vt:lpstr>Présentation PowerPoint</vt:lpstr>
      <vt:lpstr>Traduction ADN -&gt; protéine</vt:lpstr>
      <vt:lpstr>Présentation PowerPoint</vt:lpstr>
      <vt:lpstr>Ficher fasta de la séquence </vt:lpstr>
      <vt:lpstr>Comment faire ?</vt:lpstr>
      <vt:lpstr>Faisons le manuellement </vt:lpstr>
      <vt:lpstr>Utilisation d’un tableau</vt:lpstr>
      <vt:lpstr>Quelques petits exemples</vt:lpstr>
      <vt:lpstr>Présentation PowerPoint</vt:lpstr>
      <vt:lpstr>Présentation PowerPoint</vt:lpstr>
      <vt:lpstr>Présentation PowerPoint</vt:lpstr>
      <vt:lpstr>http://lbgi.fr/~ripp</vt:lpstr>
    </vt:vector>
  </TitlesOfParts>
  <Company>IGBMC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Programmation Tcl/Tk</dc:title>
  <dc:creator>Raymond Ripp</dc:creator>
  <cp:lastModifiedBy>ripp</cp:lastModifiedBy>
  <cp:revision>222</cp:revision>
  <dcterms:created xsi:type="dcterms:W3CDTF">2009-01-26T17:36:36Z</dcterms:created>
  <dcterms:modified xsi:type="dcterms:W3CDTF">2018-01-15T13:59:40Z</dcterms:modified>
</cp:coreProperties>
</file>